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9" r:id="rId2"/>
    <p:sldId id="278" r:id="rId3"/>
    <p:sldId id="297" r:id="rId4"/>
    <p:sldId id="273" r:id="rId5"/>
    <p:sldId id="293" r:id="rId6"/>
    <p:sldId id="295" r:id="rId7"/>
  </p:sldIdLst>
  <p:sldSz cx="9906000" cy="6858000" type="A4"/>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無樣式、無格線">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233" autoAdjust="0"/>
    <p:restoredTop sz="95942" autoAdjust="0"/>
  </p:normalViewPr>
  <p:slideViewPr>
    <p:cSldViewPr snapToGrid="0">
      <p:cViewPr varScale="1">
        <p:scale>
          <a:sx n="111" d="100"/>
          <a:sy n="111" d="100"/>
        </p:scale>
        <p:origin x="1524" y="14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3078758" cy="512302"/>
          </a:xfrm>
          <a:prstGeom prst="rect">
            <a:avLst/>
          </a:prstGeom>
        </p:spPr>
        <p:txBody>
          <a:bodyPr vert="horz" lIns="91413" tIns="45707" rIns="91413" bIns="45707" rtlCol="0"/>
          <a:lstStyle>
            <a:lvl1pPr algn="l">
              <a:defRPr sz="1200"/>
            </a:lvl1pPr>
          </a:lstStyle>
          <a:p>
            <a:endParaRPr lang="en-US"/>
          </a:p>
        </p:txBody>
      </p:sp>
      <p:sp>
        <p:nvSpPr>
          <p:cNvPr id="3" name="日期版面配置區 2"/>
          <p:cNvSpPr>
            <a:spLocks noGrp="1"/>
          </p:cNvSpPr>
          <p:nvPr>
            <p:ph type="dt" sz="quarter" idx="1"/>
          </p:nvPr>
        </p:nvSpPr>
        <p:spPr>
          <a:xfrm>
            <a:off x="4024203" y="0"/>
            <a:ext cx="3078758" cy="512302"/>
          </a:xfrm>
          <a:prstGeom prst="rect">
            <a:avLst/>
          </a:prstGeom>
        </p:spPr>
        <p:txBody>
          <a:bodyPr vert="horz" lIns="91413" tIns="45707" rIns="91413" bIns="45707" rtlCol="0"/>
          <a:lstStyle>
            <a:lvl1pPr algn="r">
              <a:defRPr sz="1200"/>
            </a:lvl1pPr>
          </a:lstStyle>
          <a:p>
            <a:fld id="{7122E8EE-B7A6-420A-9475-850509136D20}" type="datetimeFigureOut">
              <a:rPr lang="en-US" smtClean="0"/>
              <a:t>2/28/2022</a:t>
            </a:fld>
            <a:endParaRPr lang="en-US"/>
          </a:p>
        </p:txBody>
      </p:sp>
      <p:sp>
        <p:nvSpPr>
          <p:cNvPr id="4" name="頁尾版面配置區 3"/>
          <p:cNvSpPr>
            <a:spLocks noGrp="1"/>
          </p:cNvSpPr>
          <p:nvPr>
            <p:ph type="ftr" sz="quarter" idx="2"/>
          </p:nvPr>
        </p:nvSpPr>
        <p:spPr>
          <a:xfrm>
            <a:off x="0" y="9722311"/>
            <a:ext cx="3078758" cy="512302"/>
          </a:xfrm>
          <a:prstGeom prst="rect">
            <a:avLst/>
          </a:prstGeom>
        </p:spPr>
        <p:txBody>
          <a:bodyPr vert="horz" lIns="91413" tIns="45707" rIns="91413" bIns="45707" rtlCol="0" anchor="b"/>
          <a:lstStyle>
            <a:lvl1pPr algn="l">
              <a:defRPr sz="1200"/>
            </a:lvl1pPr>
          </a:lstStyle>
          <a:p>
            <a:endParaRPr lang="en-US"/>
          </a:p>
        </p:txBody>
      </p:sp>
      <p:sp>
        <p:nvSpPr>
          <p:cNvPr id="5" name="投影片編號版面配置區 4"/>
          <p:cNvSpPr>
            <a:spLocks noGrp="1"/>
          </p:cNvSpPr>
          <p:nvPr>
            <p:ph type="sldNum" sz="quarter" idx="3"/>
          </p:nvPr>
        </p:nvSpPr>
        <p:spPr>
          <a:xfrm>
            <a:off x="4024203" y="9722311"/>
            <a:ext cx="3078758" cy="512302"/>
          </a:xfrm>
          <a:prstGeom prst="rect">
            <a:avLst/>
          </a:prstGeom>
        </p:spPr>
        <p:txBody>
          <a:bodyPr vert="horz" lIns="91413" tIns="45707" rIns="91413" bIns="45707" rtlCol="0" anchor="b"/>
          <a:lstStyle>
            <a:lvl1pPr algn="r">
              <a:defRPr sz="1200"/>
            </a:lvl1pPr>
          </a:lstStyle>
          <a:p>
            <a:fld id="{AA85B528-029F-45CB-8A46-5D06093E5295}" type="slidenum">
              <a:rPr lang="en-US" smtClean="0"/>
              <a:t>‹#›</a:t>
            </a:fld>
            <a:endParaRPr lang="en-US"/>
          </a:p>
        </p:txBody>
      </p:sp>
    </p:spTree>
    <p:extLst>
      <p:ext uri="{BB962C8B-B14F-4D97-AF65-F5344CB8AC3E}">
        <p14:creationId xmlns:p14="http://schemas.microsoft.com/office/powerpoint/2010/main" val="37962184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2" y="7"/>
            <a:ext cx="3078758" cy="512301"/>
          </a:xfrm>
          <a:prstGeom prst="rect">
            <a:avLst/>
          </a:prstGeom>
        </p:spPr>
        <p:txBody>
          <a:bodyPr vert="horz" lIns="91404" tIns="45701" rIns="91404" bIns="45701" rtlCol="0"/>
          <a:lstStyle>
            <a:lvl1pPr algn="l">
              <a:defRPr sz="1200"/>
            </a:lvl1pPr>
          </a:lstStyle>
          <a:p>
            <a:endParaRPr lang="en-US"/>
          </a:p>
        </p:txBody>
      </p:sp>
      <p:sp>
        <p:nvSpPr>
          <p:cNvPr id="3" name="日期版面配置區 2"/>
          <p:cNvSpPr>
            <a:spLocks noGrp="1"/>
          </p:cNvSpPr>
          <p:nvPr>
            <p:ph type="dt" idx="1"/>
          </p:nvPr>
        </p:nvSpPr>
        <p:spPr>
          <a:xfrm>
            <a:off x="4024205" y="7"/>
            <a:ext cx="3078758" cy="512301"/>
          </a:xfrm>
          <a:prstGeom prst="rect">
            <a:avLst/>
          </a:prstGeom>
        </p:spPr>
        <p:txBody>
          <a:bodyPr vert="horz" lIns="91404" tIns="45701" rIns="91404" bIns="45701" rtlCol="0"/>
          <a:lstStyle>
            <a:lvl1pPr algn="r">
              <a:defRPr sz="1200"/>
            </a:lvl1pPr>
          </a:lstStyle>
          <a:p>
            <a:fld id="{8539D0E2-ED5C-482A-9488-E1EBBF0A25F0}" type="datetimeFigureOut">
              <a:rPr lang="en-US" smtClean="0"/>
              <a:t>2/28/2022</a:t>
            </a:fld>
            <a:endParaRPr lang="en-US"/>
          </a:p>
        </p:txBody>
      </p:sp>
      <p:sp>
        <p:nvSpPr>
          <p:cNvPr id="4" name="投影片圖像版面配置區 3"/>
          <p:cNvSpPr>
            <a:spLocks noGrp="1" noRot="1" noChangeAspect="1"/>
          </p:cNvSpPr>
          <p:nvPr>
            <p:ph type="sldImg" idx="2"/>
          </p:nvPr>
        </p:nvSpPr>
        <p:spPr>
          <a:xfrm>
            <a:off x="1055688" y="1277938"/>
            <a:ext cx="4992687" cy="3455987"/>
          </a:xfrm>
          <a:prstGeom prst="rect">
            <a:avLst/>
          </a:prstGeom>
          <a:noFill/>
          <a:ln w="12700">
            <a:solidFill>
              <a:prstClr val="black"/>
            </a:solidFill>
          </a:ln>
        </p:spPr>
        <p:txBody>
          <a:bodyPr vert="horz" lIns="91404" tIns="45701" rIns="91404" bIns="45701" rtlCol="0" anchor="ctr"/>
          <a:lstStyle/>
          <a:p>
            <a:endParaRPr lang="en-US"/>
          </a:p>
        </p:txBody>
      </p:sp>
      <p:sp>
        <p:nvSpPr>
          <p:cNvPr id="5" name="備忘稿版面配置區 4"/>
          <p:cNvSpPr>
            <a:spLocks noGrp="1"/>
          </p:cNvSpPr>
          <p:nvPr>
            <p:ph type="body" sz="quarter" idx="3"/>
          </p:nvPr>
        </p:nvSpPr>
        <p:spPr>
          <a:xfrm>
            <a:off x="710740" y="4926340"/>
            <a:ext cx="5682589" cy="4029807"/>
          </a:xfrm>
          <a:prstGeom prst="rect">
            <a:avLst/>
          </a:prstGeom>
        </p:spPr>
        <p:txBody>
          <a:bodyPr vert="horz" lIns="91404" tIns="45701" rIns="91404" bIns="45701" rtlCol="0"/>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6" name="頁尾版面配置區 5"/>
          <p:cNvSpPr>
            <a:spLocks noGrp="1"/>
          </p:cNvSpPr>
          <p:nvPr>
            <p:ph type="ftr" sz="quarter" idx="4"/>
          </p:nvPr>
        </p:nvSpPr>
        <p:spPr>
          <a:xfrm>
            <a:off x="2" y="9722317"/>
            <a:ext cx="3078758" cy="512301"/>
          </a:xfrm>
          <a:prstGeom prst="rect">
            <a:avLst/>
          </a:prstGeom>
        </p:spPr>
        <p:txBody>
          <a:bodyPr vert="horz" lIns="91404" tIns="45701" rIns="91404" bIns="45701" rtlCol="0" anchor="b"/>
          <a:lstStyle>
            <a:lvl1pPr algn="l">
              <a:defRPr sz="1200"/>
            </a:lvl1pPr>
          </a:lstStyle>
          <a:p>
            <a:endParaRPr lang="en-US"/>
          </a:p>
        </p:txBody>
      </p:sp>
      <p:sp>
        <p:nvSpPr>
          <p:cNvPr id="7" name="投影片編號版面配置區 6"/>
          <p:cNvSpPr>
            <a:spLocks noGrp="1"/>
          </p:cNvSpPr>
          <p:nvPr>
            <p:ph type="sldNum" sz="quarter" idx="5"/>
          </p:nvPr>
        </p:nvSpPr>
        <p:spPr>
          <a:xfrm>
            <a:off x="4024205" y="9722317"/>
            <a:ext cx="3078758" cy="512301"/>
          </a:xfrm>
          <a:prstGeom prst="rect">
            <a:avLst/>
          </a:prstGeom>
        </p:spPr>
        <p:txBody>
          <a:bodyPr vert="horz" lIns="91404" tIns="45701" rIns="91404" bIns="45701" rtlCol="0" anchor="b"/>
          <a:lstStyle>
            <a:lvl1pPr algn="r">
              <a:defRPr sz="1200"/>
            </a:lvl1pPr>
          </a:lstStyle>
          <a:p>
            <a:fld id="{14C89114-98FE-4DA9-A54E-E3CC86E9338B}" type="slidenum">
              <a:rPr lang="en-US" smtClean="0"/>
              <a:t>‹#›</a:t>
            </a:fld>
            <a:endParaRPr lang="en-US"/>
          </a:p>
        </p:txBody>
      </p:sp>
    </p:spTree>
    <p:extLst>
      <p:ext uri="{BB962C8B-B14F-4D97-AF65-F5344CB8AC3E}">
        <p14:creationId xmlns:p14="http://schemas.microsoft.com/office/powerpoint/2010/main" val="390546707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81636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21926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32750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fld id="{5DF1A837-08CA-4531-8F3C-33F94B5A4781}" type="datetime1">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1319774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EDD80153-A465-4D08-8BEF-148ECE85EBFF}" type="datetime1">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1105506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14F1A7F0-AFD4-4C12-A70E-64104A5E1066}" type="datetime1">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124173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C7F9DD3F-FBF1-4D90-9D62-7F9CC20D0F33}" type="datetime1">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351973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smtClean="0"/>
              <a:t>編輯母片文字樣式</a:t>
            </a:r>
          </a:p>
        </p:txBody>
      </p:sp>
      <p:sp>
        <p:nvSpPr>
          <p:cNvPr id="4" name="Date Placeholder 3"/>
          <p:cNvSpPr>
            <a:spLocks noGrp="1"/>
          </p:cNvSpPr>
          <p:nvPr>
            <p:ph type="dt" sz="half" idx="10"/>
          </p:nvPr>
        </p:nvSpPr>
        <p:spPr/>
        <p:txBody>
          <a:bodyPr/>
          <a:lstStyle/>
          <a:p>
            <a:fld id="{6A536FB2-6BD1-4E2E-9AE5-E018370DDB11}" type="datetime1">
              <a:rPr lang="en-US" smtClean="0"/>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3433466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4"/>
          <p:cNvSpPr>
            <a:spLocks noGrp="1"/>
          </p:cNvSpPr>
          <p:nvPr>
            <p:ph type="dt" sz="half" idx="10"/>
          </p:nvPr>
        </p:nvSpPr>
        <p:spPr/>
        <p:txBody>
          <a:bodyPr/>
          <a:lstStyle/>
          <a:p>
            <a:fld id="{B9A80D3A-B096-499A-8E5D-893C6D07E407}" type="datetime1">
              <a:rPr lang="en-US" smtClean="0"/>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3127606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4" name="Content Placeholder 3"/>
          <p:cNvSpPr>
            <a:spLocks noGrp="1"/>
          </p:cNvSpPr>
          <p:nvPr>
            <p:ph sz="half" idx="2"/>
          </p:nvPr>
        </p:nvSpPr>
        <p:spPr>
          <a:xfrm>
            <a:off x="682329" y="2505075"/>
            <a:ext cx="4190702"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6" name="Content Placeholder 5"/>
          <p:cNvSpPr>
            <a:spLocks noGrp="1"/>
          </p:cNvSpPr>
          <p:nvPr>
            <p:ph sz="quarter" idx="4"/>
          </p:nvPr>
        </p:nvSpPr>
        <p:spPr>
          <a:xfrm>
            <a:off x="5014913" y="2505075"/>
            <a:ext cx="4211340"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BEFEAB22-FDE9-44A5-8B2A-E0610EF0C013}" type="datetime1">
              <a:rPr lang="en-US" smtClean="0"/>
              <a:t>2/28/2022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740689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Date Placeholder 2"/>
          <p:cNvSpPr>
            <a:spLocks noGrp="1"/>
          </p:cNvSpPr>
          <p:nvPr>
            <p:ph type="dt" sz="half" idx="10"/>
          </p:nvPr>
        </p:nvSpPr>
        <p:spPr/>
        <p:txBody>
          <a:bodyPr/>
          <a:lstStyle/>
          <a:p>
            <a:fld id="{3D5214E9-A121-4643-B575-5667535A09CC}" type="datetime1">
              <a:rPr lang="en-US" smtClean="0"/>
              <a:t>2/28/2022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3602685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63B9D3-4603-4C33-B717-C813EBDC4FB8}" type="datetime1">
              <a:rPr lang="en-US" smtClean="0"/>
              <a:t>2/28/2022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225026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Date Placeholder 4"/>
          <p:cNvSpPr>
            <a:spLocks noGrp="1"/>
          </p:cNvSpPr>
          <p:nvPr>
            <p:ph type="dt" sz="half" idx="10"/>
          </p:nvPr>
        </p:nvSpPr>
        <p:spPr/>
        <p:txBody>
          <a:bodyPr/>
          <a:lstStyle/>
          <a:p>
            <a:fld id="{86618D44-DC19-433F-ACC1-612303E2421E}" type="datetime1">
              <a:rPr lang="en-US" smtClean="0"/>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4193600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Date Placeholder 4"/>
          <p:cNvSpPr>
            <a:spLocks noGrp="1"/>
          </p:cNvSpPr>
          <p:nvPr>
            <p:ph type="dt" sz="half" idx="10"/>
          </p:nvPr>
        </p:nvSpPr>
        <p:spPr/>
        <p:txBody>
          <a:bodyPr/>
          <a:lstStyle/>
          <a:p>
            <a:fld id="{7D95F2E1-40A4-4902-A899-37BFE2AC630B}" type="datetime1">
              <a:rPr lang="en-US" smtClean="0"/>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1257354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8AD9C4-8F41-490D-976C-8EE15C29FE9C}" type="datetime1">
              <a:rPr lang="en-US" smtClean="0"/>
              <a:t>2/28/2022</a:t>
            </a:fld>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5BFB1-955F-457C-B966-D6253A5A8463}" type="slidenum">
              <a:rPr lang="en-US" smtClean="0"/>
              <a:t>‹#›</a:t>
            </a:fld>
            <a:endParaRPr lang="en-US"/>
          </a:p>
        </p:txBody>
      </p:sp>
    </p:spTree>
    <p:extLst>
      <p:ext uri="{BB962C8B-B14F-4D97-AF65-F5344CB8AC3E}">
        <p14:creationId xmlns:p14="http://schemas.microsoft.com/office/powerpoint/2010/main" val="1216392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圓角矩形 3"/>
          <p:cNvSpPr/>
          <p:nvPr/>
        </p:nvSpPr>
        <p:spPr>
          <a:xfrm>
            <a:off x="92466" y="86263"/>
            <a:ext cx="4843698" cy="6661955"/>
          </a:xfrm>
          <a:prstGeom prst="roundRect">
            <a:avLst>
              <a:gd name="adj" fmla="val 3127"/>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圓角矩形 5"/>
          <p:cNvSpPr/>
          <p:nvPr/>
        </p:nvSpPr>
        <p:spPr>
          <a:xfrm>
            <a:off x="4986405" y="85059"/>
            <a:ext cx="4788000" cy="6660000"/>
          </a:xfrm>
          <a:prstGeom prst="roundRect">
            <a:avLst>
              <a:gd name="adj" fmla="val 3324"/>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矩形 6"/>
          <p:cNvSpPr/>
          <p:nvPr/>
        </p:nvSpPr>
        <p:spPr>
          <a:xfrm>
            <a:off x="1711913" y="93685"/>
            <a:ext cx="1826141" cy="584775"/>
          </a:xfrm>
          <a:prstGeom prst="rect">
            <a:avLst/>
          </a:prstGeom>
          <a:noFill/>
        </p:spPr>
        <p:txBody>
          <a:bodyPr wrap="none" lIns="91440" tIns="45720" rIns="91440" bIns="45720">
            <a:spAutoFit/>
          </a:bodyPr>
          <a:lstStyle/>
          <a:p>
            <a:pPr algn="ctr"/>
            <a:r>
              <a:rPr lang="zh-TW" altLang="en-US" sz="3200" b="0" cap="none" spc="0" dirty="0" smtClean="0">
                <a:ln w="0"/>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猛料傳真</a:t>
            </a:r>
            <a:endParaRPr lang="zh-TW" altLang="en-US" sz="3200" b="0" cap="none" spc="0" dirty="0">
              <a:ln w="0"/>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p:txBody>
      </p:sp>
      <p:sp>
        <p:nvSpPr>
          <p:cNvPr id="8" name="矩形 7"/>
          <p:cNvSpPr/>
          <p:nvPr/>
        </p:nvSpPr>
        <p:spPr>
          <a:xfrm>
            <a:off x="6056967" y="1329"/>
            <a:ext cx="2646878" cy="584775"/>
          </a:xfrm>
          <a:prstGeom prst="rect">
            <a:avLst/>
          </a:prstGeom>
          <a:noFill/>
        </p:spPr>
        <p:txBody>
          <a:bodyPr wrap="none" lIns="91440" tIns="45720" rIns="91440" bIns="45720">
            <a:spAutoFit/>
          </a:bodyPr>
          <a:lstStyle/>
          <a:p>
            <a:pPr algn="ctr"/>
            <a:r>
              <a:rPr lang="zh-TW" altLang="en-US" sz="3200" b="0"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惡劣天氣安排</a:t>
            </a:r>
            <a:endParaRPr lang="zh-TW" altLang="en-US" sz="3200" b="0"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3288347302"/>
              </p:ext>
            </p:extLst>
          </p:nvPr>
        </p:nvGraphicFramePr>
        <p:xfrm>
          <a:off x="4991818" y="724629"/>
          <a:ext cx="4782587" cy="4400245"/>
        </p:xfrm>
        <a:graphic>
          <a:graphicData uri="http://schemas.openxmlformats.org/drawingml/2006/table">
            <a:tbl>
              <a:tblPr firstRow="1" firstCol="1" bandRow="1">
                <a:tableStyleId>{5940675A-B579-460E-94D1-54222C63F5DA}</a:tableStyleId>
              </a:tblPr>
              <a:tblGrid>
                <a:gridCol w="546951">
                  <a:extLst>
                    <a:ext uri="{9D8B030D-6E8A-4147-A177-3AD203B41FA5}">
                      <a16:colId xmlns:a16="http://schemas.microsoft.com/office/drawing/2014/main" val="882756390"/>
                    </a:ext>
                  </a:extLst>
                </a:gridCol>
                <a:gridCol w="929752">
                  <a:extLst>
                    <a:ext uri="{9D8B030D-6E8A-4147-A177-3AD203B41FA5}">
                      <a16:colId xmlns:a16="http://schemas.microsoft.com/office/drawing/2014/main" val="255678060"/>
                    </a:ext>
                  </a:extLst>
                </a:gridCol>
                <a:gridCol w="1416806">
                  <a:extLst>
                    <a:ext uri="{9D8B030D-6E8A-4147-A177-3AD203B41FA5}">
                      <a16:colId xmlns:a16="http://schemas.microsoft.com/office/drawing/2014/main" val="3817565615"/>
                    </a:ext>
                  </a:extLst>
                </a:gridCol>
                <a:gridCol w="1889078">
                  <a:extLst>
                    <a:ext uri="{9D8B030D-6E8A-4147-A177-3AD203B41FA5}">
                      <a16:colId xmlns:a16="http://schemas.microsoft.com/office/drawing/2014/main" val="3353877755"/>
                    </a:ext>
                  </a:extLst>
                </a:gridCol>
              </a:tblGrid>
              <a:tr h="299593">
                <a:tc>
                  <a:txBody>
                    <a:bodyPr/>
                    <a:lstStyle/>
                    <a:p>
                      <a:pPr marL="0" indent="0"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情況</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中心開放</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中心內活動及班組</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0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戶外活動</a:t>
                      </a:r>
                      <a:endParaRPr lang="en-US" sz="1300" dirty="0">
                        <a:effectLst/>
                        <a:latin typeface="標楷體" panose="03000509000000000000" pitchFamily="65" charset="-120"/>
                        <a:ea typeface="標楷體" panose="03000509000000000000" pitchFamily="65" charset="-120"/>
                      </a:endParaRPr>
                    </a:p>
                  </a:txBody>
                  <a:tcPr marL="17780" marR="17780" marT="0" marB="0" anchor="ctr"/>
                </a:tc>
                <a:extLst>
                  <a:ext uri="{0D108BD9-81ED-4DB2-BD59-A6C34878D82A}">
                    <a16:rowId xmlns:a16="http://schemas.microsoft.com/office/drawing/2014/main" val="3221933830"/>
                  </a:ext>
                </a:extLst>
              </a:tr>
              <a:tr h="556122">
                <a:tc>
                  <a:txBody>
                    <a:bodyPr/>
                    <a:lstStyle/>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黃色</a:t>
                      </a:r>
                      <a:endParaRPr lang="en-US" sz="1300" dirty="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暴雨</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警告</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just">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活動開始前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小時仍生效，會視乎活動地點、路面情況及預計天氣轉變而定</a:t>
                      </a:r>
                      <a:endParaRPr lang="en-US" sz="1300" dirty="0">
                        <a:effectLst/>
                        <a:latin typeface="標楷體" panose="03000509000000000000" pitchFamily="65" charset="-120"/>
                        <a:ea typeface="標楷體" panose="03000509000000000000" pitchFamily="65" charset="-120"/>
                      </a:endParaRPr>
                    </a:p>
                  </a:txBody>
                  <a:tcPr marL="17780" marR="17780" marT="0" marB="0" anchor="ctr"/>
                </a:tc>
                <a:extLst>
                  <a:ext uri="{0D108BD9-81ED-4DB2-BD59-A6C34878D82A}">
                    <a16:rowId xmlns:a16="http://schemas.microsoft.com/office/drawing/2014/main" val="366366792"/>
                  </a:ext>
                </a:extLst>
              </a:tr>
              <a:tr h="655605">
                <a:tc>
                  <a:txBody>
                    <a:bodyPr/>
                    <a:lstStyle/>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紅色</a:t>
                      </a:r>
                      <a:endParaRPr lang="en-US" sz="1300" dirty="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暴雨</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警告</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gridSpan="2">
                  <a:txBody>
                    <a:bodyPr/>
                    <a:lstStyle/>
                    <a:p>
                      <a:pPr marL="0" marR="0" lvl="0" indent="0" algn="ctr" defTabSz="914400" rtl="0" eaLnBrk="1" fontAlgn="auto" latinLnBrk="0" hangingPunct="1">
                        <a:lnSpc>
                          <a:spcPts val="1200"/>
                        </a:lnSpc>
                        <a:spcBef>
                          <a:spcPts val="0"/>
                        </a:spcBef>
                        <a:spcAft>
                          <a:spcPts val="0"/>
                        </a:spcAft>
                        <a:buClrTx/>
                        <a:buSzTx/>
                        <a:buFont typeface="Arial" panose="020B0604020202020204" pitchFamily="34" charset="0"/>
                        <a:buNone/>
                        <a:tabLst/>
                        <a:defRPr/>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活動</a:t>
                      </a:r>
                      <a:r>
                        <a:rPr lang="zh-TW" sz="1300" dirty="0">
                          <a:effectLst/>
                          <a:latin typeface="標楷體" panose="03000509000000000000" pitchFamily="65" charset="-120"/>
                          <a:ea typeface="標楷體" panose="03000509000000000000" pitchFamily="65" charset="-120"/>
                        </a:rPr>
                        <a:t>及班組開始前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小時仍生效，活動及班組</a:t>
                      </a:r>
                      <a:r>
                        <a:rPr lang="zh-TW" sz="1300" dirty="0" smtClean="0">
                          <a:effectLst/>
                          <a:latin typeface="標楷體" panose="03000509000000000000" pitchFamily="65" charset="-120"/>
                          <a:ea typeface="標楷體" panose="03000509000000000000" pitchFamily="65" charset="-120"/>
                        </a:rPr>
                        <a:t>取消</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已</a:t>
                      </a:r>
                      <a:r>
                        <a:rPr lang="zh-TW" sz="1300" dirty="0">
                          <a:effectLst/>
                          <a:latin typeface="標楷體" panose="03000509000000000000" pitchFamily="65" charset="-120"/>
                          <a:ea typeface="標楷體" panose="03000509000000000000" pitchFamily="65" charset="-120"/>
                        </a:rPr>
                        <a:t>開始於中心舉行的活動及班組繼續</a:t>
                      </a:r>
                      <a:r>
                        <a:rPr lang="zh-TW" sz="1300" dirty="0" smtClean="0">
                          <a:effectLst/>
                          <a:latin typeface="標楷體" panose="03000509000000000000" pitchFamily="65" charset="-120"/>
                          <a:ea typeface="標楷體" panose="03000509000000000000" pitchFamily="65" charset="-120"/>
                        </a:rPr>
                        <a:t>進行</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已</a:t>
                      </a:r>
                      <a:r>
                        <a:rPr lang="zh-TW" sz="1300" dirty="0">
                          <a:effectLst/>
                          <a:latin typeface="標楷體" panose="03000509000000000000" pitchFamily="65" charset="-120"/>
                          <a:ea typeface="標楷體" panose="03000509000000000000" pitchFamily="65" charset="-120"/>
                        </a:rPr>
                        <a:t>進行中的戶外活動會視乎情況考慮停止</a:t>
                      </a:r>
                      <a:endParaRPr lang="en-US" sz="13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17780" marR="17780" marT="0" marB="0" anchor="ctr"/>
                </a:tc>
                <a:tc hMerge="1">
                  <a:txBody>
                    <a:bodyPr/>
                    <a:lstStyle/>
                    <a:p>
                      <a:endParaRPr lang="en-US"/>
                    </a:p>
                  </a:txBody>
                  <a:tcPr/>
                </a:tc>
                <a:extLst>
                  <a:ext uri="{0D108BD9-81ED-4DB2-BD59-A6C34878D82A}">
                    <a16:rowId xmlns:a16="http://schemas.microsoft.com/office/drawing/2014/main" val="2538193182"/>
                  </a:ext>
                </a:extLst>
              </a:tr>
              <a:tr h="923026">
                <a:tc>
                  <a:txBody>
                    <a:bodyPr/>
                    <a:lstStyle/>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黑色</a:t>
                      </a:r>
                      <a:endParaRPr lang="en-US" sz="1300" dirty="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暴雨</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警告</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marL="0" marR="0" lvl="0" indent="0" algn="ctr" defTabSz="914400" rtl="0" eaLnBrk="1" fontAlgn="auto" latinLnBrk="0" hangingPunct="1">
                        <a:lnSpc>
                          <a:spcPts val="1200"/>
                        </a:lnSpc>
                        <a:spcBef>
                          <a:spcPts val="0"/>
                        </a:spcBef>
                        <a:spcAft>
                          <a:spcPts val="0"/>
                        </a:spcAft>
                        <a:buClrTx/>
                        <a:buSzTx/>
                        <a:buFontTx/>
                        <a:buNone/>
                        <a:tabLst>
                          <a:tab pos="2637155" algn="ctr"/>
                          <a:tab pos="5274310" algn="r"/>
                        </a:tabLst>
                        <a:defRPr/>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altLang="zh-TW" sz="1300" dirty="0" smtClean="0">
                        <a:effectLst/>
                        <a:latin typeface="標楷體" panose="03000509000000000000" pitchFamily="65" charset="-120"/>
                        <a:ea typeface="標楷體" panose="03000509000000000000" pitchFamily="65" charset="-120"/>
                      </a:endParaRPr>
                    </a:p>
                    <a:p>
                      <a:pPr algn="just">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如</a:t>
                      </a:r>
                      <a:r>
                        <a:rPr lang="zh-TW" sz="1300" dirty="0">
                          <a:effectLst/>
                          <a:latin typeface="標楷體" panose="03000509000000000000" pitchFamily="65" charset="-120"/>
                          <a:ea typeface="標楷體" panose="03000509000000000000" pitchFamily="65" charset="-120"/>
                        </a:rPr>
                        <a:t>黑色暴雨警告於中心開放時間生效， 中心照常</a:t>
                      </a:r>
                      <a:r>
                        <a:rPr lang="zh-TW" sz="1300" dirty="0" smtClean="0">
                          <a:effectLst/>
                          <a:latin typeface="標楷體" panose="03000509000000000000" pitchFamily="65" charset="-120"/>
                          <a:ea typeface="標楷體" panose="03000509000000000000" pitchFamily="65" charset="-120"/>
                        </a:rPr>
                        <a:t>開放</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marL="0" marR="0" lvl="0" indent="0" algn="ctr" defTabSz="914400" rtl="0" eaLnBrk="1" fontAlgn="auto" latinLnBrk="0" hangingPunct="1">
                        <a:lnSpc>
                          <a:spcPts val="1200"/>
                        </a:lnSpc>
                        <a:spcBef>
                          <a:spcPts val="0"/>
                        </a:spcBef>
                        <a:spcAft>
                          <a:spcPts val="0"/>
                        </a:spcAft>
                        <a:buClrTx/>
                        <a:buSzTx/>
                        <a:buFontTx/>
                        <a:buNone/>
                        <a:tabLst>
                          <a:tab pos="2637155" algn="ctr"/>
                          <a:tab pos="5274310" algn="r"/>
                        </a:tabLst>
                        <a:defRPr/>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smtClean="0">
                        <a:effectLst/>
                        <a:latin typeface="標楷體" panose="03000509000000000000" pitchFamily="65" charset="-120"/>
                        <a:ea typeface="標楷體" panose="03000509000000000000" pitchFamily="65" charset="-120"/>
                      </a:endParaRPr>
                    </a:p>
                    <a:p>
                      <a:pPr algn="just">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rPr>
                        <a:t>(</a:t>
                      </a:r>
                      <a:r>
                        <a:rPr lang="zh-TW" sz="1300" dirty="0">
                          <a:effectLst/>
                          <a:latin typeface="標楷體" panose="03000509000000000000" pitchFamily="65" charset="-120"/>
                          <a:ea typeface="標楷體" panose="03000509000000000000" pitchFamily="65" charset="-120"/>
                        </a:rPr>
                        <a:t>已於中心開始的活動及班組繼續進行，目的是讓服務使用者留在安全的地方</a:t>
                      </a:r>
                      <a:r>
                        <a:rPr lang="en-US" sz="1300" dirty="0">
                          <a:effectLst/>
                          <a:latin typeface="標楷體" panose="03000509000000000000" pitchFamily="65" charset="-120"/>
                          <a:ea typeface="標楷體" panose="03000509000000000000" pitchFamily="65" charset="-120"/>
                        </a:rPr>
                        <a:t>)</a:t>
                      </a:r>
                    </a:p>
                  </a:txBody>
                  <a:tcPr marL="17780" marR="17780" marT="0" marB="0" anchor="ctr"/>
                </a:tc>
                <a:tc>
                  <a:txBody>
                    <a:bodyPr/>
                    <a:lstStyle/>
                    <a:p>
                      <a:pPr marL="0" marR="0" lvl="0" indent="0" algn="ctr" defTabSz="914400" rtl="0" eaLnBrk="1" fontAlgn="auto" latinLnBrk="0" hangingPunct="1">
                        <a:lnSpc>
                          <a:spcPts val="1200"/>
                        </a:lnSpc>
                        <a:spcBef>
                          <a:spcPts val="0"/>
                        </a:spcBef>
                        <a:spcAft>
                          <a:spcPts val="0"/>
                        </a:spcAft>
                        <a:buClrTx/>
                        <a:buSzTx/>
                        <a:buFont typeface="Arial" panose="020B0604020202020204" pitchFamily="34" charset="0"/>
                        <a:buNone/>
                        <a:tabLst/>
                        <a:defRPr/>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活動</a:t>
                      </a:r>
                      <a:r>
                        <a:rPr lang="zh-TW" sz="1300" dirty="0">
                          <a:effectLst/>
                          <a:latin typeface="標楷體" panose="03000509000000000000" pitchFamily="65" charset="-120"/>
                          <a:ea typeface="標楷體" panose="03000509000000000000" pitchFamily="65" charset="-120"/>
                        </a:rPr>
                        <a:t>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小時仍生效，活動</a:t>
                      </a:r>
                      <a:r>
                        <a:rPr lang="zh-TW" sz="1300" dirty="0" smtClean="0">
                          <a:effectLst/>
                          <a:latin typeface="標楷體" panose="03000509000000000000" pitchFamily="65" charset="-120"/>
                          <a:ea typeface="標楷體" panose="03000509000000000000" pitchFamily="65" charset="-120"/>
                        </a:rPr>
                        <a:t>取消</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已</a:t>
                      </a:r>
                      <a:r>
                        <a:rPr lang="zh-TW" sz="1300" dirty="0">
                          <a:effectLst/>
                          <a:latin typeface="標楷體" panose="03000509000000000000" pitchFamily="65" charset="-120"/>
                          <a:ea typeface="標楷體" panose="03000509000000000000" pitchFamily="65" charset="-120"/>
                        </a:rPr>
                        <a:t>開始的活動會安排參加者留在安全的地方，並視乎情況考慮回程安排</a:t>
                      </a:r>
                      <a:endParaRPr lang="en-US" sz="13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17780" marR="17780" marT="0" marB="0" anchor="ctr"/>
                </a:tc>
                <a:extLst>
                  <a:ext uri="{0D108BD9-81ED-4DB2-BD59-A6C34878D82A}">
                    <a16:rowId xmlns:a16="http://schemas.microsoft.com/office/drawing/2014/main" val="543349610"/>
                  </a:ext>
                </a:extLst>
              </a:tr>
              <a:tr h="511426">
                <a:tc>
                  <a:txBody>
                    <a:bodyPr/>
                    <a:lstStyle/>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一號</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風</a:t>
                      </a:r>
                      <a:r>
                        <a:rPr lang="zh-TW" sz="1300" dirty="0">
                          <a:effectLst/>
                          <a:latin typeface="標楷體" panose="03000509000000000000" pitchFamily="65" charset="-120"/>
                          <a:ea typeface="標楷體" panose="03000509000000000000" pitchFamily="65" charset="-120"/>
                        </a:rPr>
                        <a:t>球</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just">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活動開始前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小時仍生效，會視乎活動地點、路面情況及預計天氣轉變而定</a:t>
                      </a:r>
                      <a:endParaRPr lang="en-US" sz="1300" dirty="0">
                        <a:effectLst/>
                        <a:latin typeface="標楷體" panose="03000509000000000000" pitchFamily="65" charset="-120"/>
                        <a:ea typeface="標楷體" panose="03000509000000000000" pitchFamily="65" charset="-120"/>
                      </a:endParaRPr>
                    </a:p>
                  </a:txBody>
                  <a:tcPr marL="17780" marR="17780" marT="0" marB="0" anchor="ctr"/>
                </a:tc>
                <a:extLst>
                  <a:ext uri="{0D108BD9-81ED-4DB2-BD59-A6C34878D82A}">
                    <a16:rowId xmlns:a16="http://schemas.microsoft.com/office/drawing/2014/main" val="4116978084"/>
                  </a:ext>
                </a:extLst>
              </a:tr>
              <a:tr h="622998">
                <a:tc>
                  <a:txBody>
                    <a:bodyPr/>
                    <a:lstStyle/>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三號</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風</a:t>
                      </a:r>
                      <a:r>
                        <a:rPr lang="zh-TW" sz="1300" dirty="0">
                          <a:effectLst/>
                          <a:latin typeface="標楷體" panose="03000509000000000000" pitchFamily="65" charset="-120"/>
                          <a:ea typeface="標楷體" panose="03000509000000000000" pitchFamily="65" charset="-120"/>
                        </a:rPr>
                        <a:t>球</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gridSpan="2">
                  <a:txBody>
                    <a:bodyPr/>
                    <a:lstStyle/>
                    <a:p>
                      <a:pPr marL="85725" lvl="0" indent="-85725" algn="just">
                        <a:lnSpc>
                          <a:spcPts val="1200"/>
                        </a:lnSpc>
                        <a:spcAft>
                          <a:spcPts val="0"/>
                        </a:spcAft>
                        <a:buFont typeface="Arial" panose="020B0604020202020204" pitchFamily="34" charset="0"/>
                        <a:buChar char="•"/>
                      </a:pPr>
                      <a:r>
                        <a:rPr lang="zh-TW" sz="1300" dirty="0">
                          <a:effectLst/>
                          <a:latin typeface="標楷體" panose="03000509000000000000" pitchFamily="65" charset="-120"/>
                          <a:ea typeface="標楷體" panose="03000509000000000000" pitchFamily="65" charset="-120"/>
                        </a:rPr>
                        <a:t>活動及班組開始前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小時仍生效，活動及班組</a:t>
                      </a:r>
                      <a:r>
                        <a:rPr lang="zh-TW" sz="1300" dirty="0" smtClean="0">
                          <a:effectLst/>
                          <a:latin typeface="標楷體" panose="03000509000000000000" pitchFamily="65" charset="-120"/>
                          <a:ea typeface="標楷體" panose="03000509000000000000" pitchFamily="65" charset="-120"/>
                        </a:rPr>
                        <a:t>取消</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已</a:t>
                      </a:r>
                      <a:r>
                        <a:rPr lang="zh-TW" sz="1300" dirty="0">
                          <a:effectLst/>
                          <a:latin typeface="標楷體" panose="03000509000000000000" pitchFamily="65" charset="-120"/>
                          <a:ea typeface="標楷體" panose="03000509000000000000" pitchFamily="65" charset="-120"/>
                        </a:rPr>
                        <a:t>開始於中心舉行的活動及班組繼續</a:t>
                      </a:r>
                      <a:r>
                        <a:rPr lang="zh-TW" sz="1300" dirty="0" smtClean="0">
                          <a:effectLst/>
                          <a:latin typeface="標楷體" panose="03000509000000000000" pitchFamily="65" charset="-120"/>
                          <a:ea typeface="標楷體" panose="03000509000000000000" pitchFamily="65" charset="-120"/>
                        </a:rPr>
                        <a:t>進行</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已</a:t>
                      </a:r>
                      <a:r>
                        <a:rPr lang="zh-TW" sz="1300" dirty="0">
                          <a:effectLst/>
                          <a:latin typeface="標楷體" panose="03000509000000000000" pitchFamily="65" charset="-120"/>
                          <a:ea typeface="標楷體" panose="03000509000000000000" pitchFamily="65" charset="-120"/>
                        </a:rPr>
                        <a:t>進行中的戶外活動會視乎情況考慮停止</a:t>
                      </a:r>
                      <a:endParaRPr lang="en-US" sz="13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17780" marR="17780" marT="0" marB="0" anchor="ctr"/>
                </a:tc>
                <a:tc hMerge="1">
                  <a:txBody>
                    <a:bodyPr/>
                    <a:lstStyle/>
                    <a:p>
                      <a:endParaRPr lang="en-US"/>
                    </a:p>
                  </a:txBody>
                  <a:tcPr/>
                </a:tc>
                <a:extLst>
                  <a:ext uri="{0D108BD9-81ED-4DB2-BD59-A6C34878D82A}">
                    <a16:rowId xmlns:a16="http://schemas.microsoft.com/office/drawing/2014/main" val="433335992"/>
                  </a:ext>
                </a:extLst>
              </a:tr>
              <a:tr h="581306">
                <a:tc>
                  <a:txBody>
                    <a:bodyPr/>
                    <a:lstStyle/>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八號</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風</a:t>
                      </a:r>
                      <a:r>
                        <a:rPr lang="zh-TW" sz="1300" dirty="0">
                          <a:effectLst/>
                          <a:latin typeface="標楷體" panose="03000509000000000000" pitchFamily="65" charset="-120"/>
                          <a:ea typeface="標楷體" panose="03000509000000000000" pitchFamily="65" charset="-120"/>
                        </a:rPr>
                        <a:t>球</a:t>
                      </a:r>
                      <a:endParaRPr lang="en-US" sz="1300" dirty="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或以上</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gridSpan="2">
                  <a:txBody>
                    <a:bodyPr/>
                    <a:lstStyle/>
                    <a:p>
                      <a:pPr marL="0" marR="0" lvl="0" indent="0" algn="ctr" defTabSz="914400" rtl="0" eaLnBrk="1" fontAlgn="auto" latinLnBrk="0" hangingPunct="1">
                        <a:lnSpc>
                          <a:spcPts val="1200"/>
                        </a:lnSpc>
                        <a:spcBef>
                          <a:spcPts val="0"/>
                        </a:spcBef>
                        <a:spcAft>
                          <a:spcPts val="0"/>
                        </a:spcAft>
                        <a:buClrTx/>
                        <a:buSzTx/>
                        <a:buFontTx/>
                        <a:buNone/>
                        <a:tabLst>
                          <a:tab pos="2637155" algn="ctr"/>
                          <a:tab pos="5274310" algn="r"/>
                        </a:tabLst>
                        <a:defRPr/>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r>
                        <a:rPr lang="en-US" sz="1300" dirty="0" smtClean="0">
                          <a:effectLst/>
                          <a:latin typeface="標楷體" panose="03000509000000000000" pitchFamily="65" charset="-120"/>
                          <a:ea typeface="標楷體" panose="03000509000000000000" pitchFamily="65" charset="-120"/>
                        </a:rPr>
                        <a:t></a:t>
                      </a:r>
                      <a:endParaRPr lang="en-US" sz="1300" dirty="0">
                        <a:effectLst/>
                        <a:latin typeface="標楷體" panose="03000509000000000000" pitchFamily="65" charset="-120"/>
                        <a:ea typeface="標楷體" panose="03000509000000000000" pitchFamily="65" charset="-120"/>
                      </a:endParaRPr>
                    </a:p>
                    <a:p>
                      <a:pPr marL="0" lvl="0" indent="0" algn="just">
                        <a:lnSpc>
                          <a:spcPts val="1200"/>
                        </a:lnSpc>
                        <a:spcAft>
                          <a:spcPts val="0"/>
                        </a:spcAft>
                        <a:buFont typeface="新細明體" panose="02020500000000000000" pitchFamily="18" charset="-120"/>
                        <a:buNone/>
                      </a:pPr>
                      <a:r>
                        <a:rPr lang="en-US" sz="1300" dirty="0">
                          <a:effectLst/>
                          <a:latin typeface="標楷體" panose="03000509000000000000" pitchFamily="65" charset="-120"/>
                          <a:ea typeface="標楷體" panose="03000509000000000000" pitchFamily="65" charset="-120"/>
                        </a:rPr>
                        <a:t> (</a:t>
                      </a:r>
                      <a:r>
                        <a:rPr lang="zh-TW" sz="1300" dirty="0">
                          <a:effectLst/>
                          <a:latin typeface="標楷體" panose="03000509000000000000" pitchFamily="65" charset="-120"/>
                          <a:ea typeface="標楷體" panose="03000509000000000000" pitchFamily="65" charset="-120"/>
                        </a:rPr>
                        <a:t>活動及班組開始前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小時仍生效，活動及班組取消</a:t>
                      </a:r>
                      <a:r>
                        <a:rPr lang="en-US" sz="1300" dirty="0">
                          <a:effectLst/>
                          <a:latin typeface="標楷體" panose="03000509000000000000" pitchFamily="65" charset="-120"/>
                          <a:ea typeface="標楷體" panose="03000509000000000000" pitchFamily="65" charset="-120"/>
                        </a:rPr>
                        <a:t>)</a:t>
                      </a:r>
                      <a:endParaRPr lang="en-US" sz="13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17780" marR="17780" marT="0" marB="0" anchor="ctr"/>
                </a:tc>
                <a:tc hMerge="1">
                  <a:txBody>
                    <a:bodyPr/>
                    <a:lstStyle/>
                    <a:p>
                      <a:endParaRPr lang="en-US"/>
                    </a:p>
                  </a:txBody>
                  <a:tcPr/>
                </a:tc>
                <a:extLst>
                  <a:ext uri="{0D108BD9-81ED-4DB2-BD59-A6C34878D82A}">
                    <a16:rowId xmlns:a16="http://schemas.microsoft.com/office/drawing/2014/main" val="2745513062"/>
                  </a:ext>
                </a:extLst>
              </a:tr>
            </a:tbl>
          </a:graphicData>
        </a:graphic>
      </p:graphicFrame>
      <p:sp>
        <p:nvSpPr>
          <p:cNvPr id="3" name="Rectangle 1"/>
          <p:cNvSpPr>
            <a:spLocks noChangeArrowheads="1"/>
          </p:cNvSpPr>
          <p:nvPr/>
        </p:nvSpPr>
        <p:spPr bwMode="auto">
          <a:xfrm>
            <a:off x="5112589" y="415916"/>
            <a:ext cx="525138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1pPr>
            <a:lvl2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2pPr>
            <a:lvl3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3pPr>
            <a:lvl4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4pPr>
            <a:lvl5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5pPr>
            <a:lvl6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6pPr>
            <a:lvl7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7pPr>
            <a:lvl8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8pPr>
            <a:lvl9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zh-TW" altLang="en-US" sz="1600" b="1" i="0"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當暴雨及颱風訊號懸掛時，本中心運作情況如下：</a:t>
            </a:r>
            <a:endParaRPr kumimoji="0" lang="zh-TW" altLang="en-US" sz="600" b="0" i="0" strike="noStrike" cap="none" normalizeH="0" baseline="0" dirty="0" smtClean="0">
              <a:ln>
                <a:noFill/>
              </a:ln>
              <a:solidFill>
                <a:schemeClr val="tx1"/>
              </a:solidFill>
              <a:effectLst/>
            </a:endParaRPr>
          </a:p>
        </p:txBody>
      </p:sp>
      <p:graphicFrame>
        <p:nvGraphicFramePr>
          <p:cNvPr id="5" name="表格 4"/>
          <p:cNvGraphicFramePr>
            <a:graphicFrameLocks noGrp="1"/>
          </p:cNvGraphicFramePr>
          <p:nvPr>
            <p:extLst>
              <p:ext uri="{D42A27DB-BD31-4B8C-83A1-F6EECF244321}">
                <p14:modId xmlns:p14="http://schemas.microsoft.com/office/powerpoint/2010/main" val="963871899"/>
              </p:ext>
            </p:extLst>
          </p:nvPr>
        </p:nvGraphicFramePr>
        <p:xfrm>
          <a:off x="5036645" y="5122618"/>
          <a:ext cx="4788001" cy="1625600"/>
        </p:xfrm>
        <a:graphic>
          <a:graphicData uri="http://schemas.openxmlformats.org/drawingml/2006/table">
            <a:tbl>
              <a:tblPr>
                <a:tableStyleId>{5940675A-B579-460E-94D1-54222C63F5DA}</a:tableStyleId>
              </a:tblPr>
              <a:tblGrid>
                <a:gridCol w="4788001">
                  <a:extLst>
                    <a:ext uri="{9D8B030D-6E8A-4147-A177-3AD203B41FA5}">
                      <a16:colId xmlns:a16="http://schemas.microsoft.com/office/drawing/2014/main" val="2678839959"/>
                    </a:ext>
                  </a:extLst>
                </a:gridCol>
              </a:tblGrid>
              <a:tr h="1625599">
                <a:tc>
                  <a:txBody>
                    <a:bodyPr/>
                    <a:lstStyle/>
                    <a:p>
                      <a:pPr marL="0" indent="0" algn="l">
                        <a:lnSpc>
                          <a:spcPts val="1600"/>
                        </a:lnSpc>
                        <a:spcAft>
                          <a:spcPts val="0"/>
                        </a:spcAft>
                      </a:pPr>
                      <a:r>
                        <a:rPr lang="zh-TW" sz="1300" dirty="0">
                          <a:effectLst/>
                          <a:latin typeface="標楷體" panose="03000509000000000000" pitchFamily="65" charset="-120"/>
                          <a:ea typeface="標楷體" panose="03000509000000000000" pitchFamily="65" charset="-120"/>
                        </a:rPr>
                        <a:t>建議</a:t>
                      </a:r>
                      <a:r>
                        <a:rPr lang="en-US" sz="1300" dirty="0">
                          <a:effectLst/>
                          <a:latin typeface="標楷體" panose="03000509000000000000" pitchFamily="65" charset="-120"/>
                          <a:ea typeface="標楷體" panose="03000509000000000000" pitchFamily="65" charset="-120"/>
                        </a:rPr>
                        <a:t>/</a:t>
                      </a:r>
                      <a:r>
                        <a:rPr lang="zh-TW" sz="1300" dirty="0">
                          <a:effectLst/>
                          <a:latin typeface="標楷體" panose="03000509000000000000" pitchFamily="65" charset="-120"/>
                          <a:ea typeface="標楷體" panose="03000509000000000000" pitchFamily="65" charset="-120"/>
                        </a:rPr>
                        <a:t>讚許</a:t>
                      </a:r>
                      <a:r>
                        <a:rPr lang="en-US" sz="1300" dirty="0">
                          <a:effectLst/>
                          <a:latin typeface="標楷體" panose="03000509000000000000" pitchFamily="65" charset="-120"/>
                          <a:ea typeface="標楷體" panose="03000509000000000000" pitchFamily="65" charset="-120"/>
                        </a:rPr>
                        <a:t>/</a:t>
                      </a:r>
                      <a:r>
                        <a:rPr lang="zh-TW" sz="1300" dirty="0">
                          <a:effectLst/>
                          <a:latin typeface="標楷體" panose="03000509000000000000" pitchFamily="65" charset="-120"/>
                          <a:ea typeface="標楷體" panose="03000509000000000000" pitchFamily="65" charset="-120"/>
                        </a:rPr>
                        <a:t>投訴： </a:t>
                      </a:r>
                      <a:r>
                        <a:rPr lang="en-US" sz="1300" dirty="0">
                          <a:effectLst/>
                          <a:latin typeface="標楷體" panose="03000509000000000000" pitchFamily="65" charset="-120"/>
                          <a:ea typeface="標楷體" panose="03000509000000000000" pitchFamily="65" charset="-120"/>
                        </a:rPr>
                        <a:t>    </a:t>
                      </a:r>
                      <a:r>
                        <a:rPr lang="en-US" sz="1300" dirty="0" smtClean="0">
                          <a:effectLst/>
                          <a:latin typeface="標楷體" panose="03000509000000000000" pitchFamily="65" charset="-120"/>
                          <a:ea typeface="標楷體" panose="03000509000000000000" pitchFamily="65" charset="-120"/>
                        </a:rPr>
                        <a:t> </a:t>
                      </a:r>
                      <a:r>
                        <a:rPr lang="zh-TW" sz="1300" dirty="0">
                          <a:effectLst/>
                          <a:latin typeface="標楷體" panose="03000509000000000000" pitchFamily="65" charset="-120"/>
                          <a:ea typeface="標楷體" panose="03000509000000000000" pitchFamily="65" charset="-120"/>
                        </a:rPr>
                        <a:t>＜意見欄 </a:t>
                      </a:r>
                      <a:r>
                        <a:rPr lang="zh-TW" sz="1300" dirty="0" smtClean="0">
                          <a:effectLst/>
                          <a:latin typeface="標楷體" panose="03000509000000000000" pitchFamily="65" charset="-120"/>
                          <a:ea typeface="標楷體" panose="03000509000000000000" pitchFamily="65" charset="-120"/>
                        </a:rPr>
                        <a:t>＞</a:t>
                      </a:r>
                      <a:r>
                        <a:rPr lang="en-US" sz="1300" dirty="0" smtClean="0">
                          <a:effectLst/>
                          <a:latin typeface="標楷體" panose="03000509000000000000" pitchFamily="65" charset="-120"/>
                          <a:ea typeface="標楷體" panose="03000509000000000000" pitchFamily="65" charset="-120"/>
                        </a:rPr>
                        <a:t>                         </a:t>
                      </a:r>
                    </a:p>
                    <a:p>
                      <a:pPr marL="0" marR="0" lvl="0" indent="0" algn="l" defTabSz="914400" rtl="0" eaLnBrk="1" fontAlgn="auto" latinLnBrk="0" hangingPunct="1">
                        <a:lnSpc>
                          <a:spcPts val="1600"/>
                        </a:lnSpc>
                        <a:spcBef>
                          <a:spcPts val="0"/>
                        </a:spcBef>
                        <a:spcAft>
                          <a:spcPts val="0"/>
                        </a:spcAft>
                        <a:buClrTx/>
                        <a:buSzTx/>
                        <a:buFontTx/>
                        <a:buNone/>
                        <a:tabLst/>
                        <a:defRPr/>
                      </a:pPr>
                      <a:r>
                        <a:rPr lang="en-US" sz="1300" dirty="0" smtClean="0">
                          <a:effectLst/>
                          <a:latin typeface="標楷體" panose="03000509000000000000" pitchFamily="65" charset="-120"/>
                          <a:ea typeface="標楷體" panose="03000509000000000000" pitchFamily="65" charset="-120"/>
                        </a:rPr>
                        <a:t>________________________________________________________</a:t>
                      </a:r>
                    </a:p>
                    <a:p>
                      <a:pPr marL="0" indent="0" algn="l">
                        <a:lnSpc>
                          <a:spcPts val="1600"/>
                        </a:lnSpc>
                        <a:spcAft>
                          <a:spcPts val="0"/>
                        </a:spcAft>
                      </a:pPr>
                      <a:r>
                        <a:rPr lang="en-US" sz="1300" dirty="0" smtClean="0">
                          <a:effectLst/>
                          <a:latin typeface="標楷體" panose="03000509000000000000" pitchFamily="65" charset="-120"/>
                          <a:ea typeface="標楷體" panose="03000509000000000000" pitchFamily="65" charset="-120"/>
                        </a:rPr>
                        <a:t>________________________________________________________</a:t>
                      </a:r>
                    </a:p>
                    <a:p>
                      <a:pPr marL="0" indent="0" algn="l">
                        <a:lnSpc>
                          <a:spcPts val="1600"/>
                        </a:lnSpc>
                        <a:spcAft>
                          <a:spcPts val="0"/>
                        </a:spcAft>
                      </a:pPr>
                      <a:r>
                        <a:rPr lang="en-US" sz="1300" dirty="0" smtClean="0">
                          <a:effectLst/>
                          <a:latin typeface="標楷體" panose="03000509000000000000" pitchFamily="65" charset="-120"/>
                          <a:ea typeface="標楷體" panose="03000509000000000000" pitchFamily="65" charset="-120"/>
                        </a:rPr>
                        <a:t>________________________________________________________ </a:t>
                      </a:r>
                    </a:p>
                    <a:p>
                      <a:pPr marL="0" indent="0" algn="l">
                        <a:lnSpc>
                          <a:spcPts val="1600"/>
                        </a:lnSpc>
                        <a:spcAft>
                          <a:spcPts val="0"/>
                        </a:spcAft>
                      </a:pPr>
                      <a:r>
                        <a:rPr lang="zh-TW" sz="1300" dirty="0" smtClean="0">
                          <a:effectLst/>
                          <a:latin typeface="標楷體" panose="03000509000000000000" pitchFamily="65" charset="-120"/>
                          <a:ea typeface="標楷體" panose="03000509000000000000" pitchFamily="65" charset="-120"/>
                        </a:rPr>
                        <a:t>姓名：</a:t>
                      </a:r>
                      <a:r>
                        <a:rPr lang="en-US" sz="1300" dirty="0" smtClean="0">
                          <a:effectLst/>
                          <a:latin typeface="標楷體" panose="03000509000000000000" pitchFamily="65" charset="-120"/>
                          <a:ea typeface="標楷體" panose="03000509000000000000" pitchFamily="65" charset="-120"/>
                        </a:rPr>
                        <a:t>____________ </a:t>
                      </a:r>
                      <a:r>
                        <a:rPr lang="zh-TW" sz="1300" dirty="0" smtClean="0">
                          <a:effectLst/>
                          <a:latin typeface="標楷體" panose="03000509000000000000" pitchFamily="65" charset="-120"/>
                          <a:ea typeface="標楷體" panose="03000509000000000000" pitchFamily="65" charset="-120"/>
                        </a:rPr>
                        <a:t>電話：</a:t>
                      </a:r>
                      <a:r>
                        <a:rPr lang="en-US" sz="1300" dirty="0" smtClean="0">
                          <a:effectLst/>
                          <a:latin typeface="標楷體" panose="03000509000000000000" pitchFamily="65" charset="-120"/>
                          <a:ea typeface="標楷體" panose="03000509000000000000" pitchFamily="65" charset="-120"/>
                        </a:rPr>
                        <a:t>____________</a:t>
                      </a:r>
                      <a:r>
                        <a:rPr lang="zh-TW" sz="1300" dirty="0" smtClean="0">
                          <a:effectLst/>
                          <a:latin typeface="標楷體" panose="03000509000000000000" pitchFamily="65" charset="-120"/>
                          <a:ea typeface="標楷體" panose="03000509000000000000" pitchFamily="65" charset="-120"/>
                        </a:rPr>
                        <a:t>日期</a:t>
                      </a:r>
                      <a:r>
                        <a:rPr lang="zh-TW" sz="1300" dirty="0">
                          <a:effectLst/>
                          <a:latin typeface="標楷體" panose="03000509000000000000" pitchFamily="65" charset="-120"/>
                          <a:ea typeface="標楷體" panose="03000509000000000000" pitchFamily="65" charset="-120"/>
                        </a:rPr>
                        <a:t>：</a:t>
                      </a:r>
                      <a:r>
                        <a:rPr lang="en-US" sz="1300" dirty="0">
                          <a:effectLst/>
                          <a:latin typeface="標楷體" panose="03000509000000000000" pitchFamily="65" charset="-120"/>
                          <a:ea typeface="標楷體" panose="03000509000000000000" pitchFamily="65" charset="-120"/>
                        </a:rPr>
                        <a:t> </a:t>
                      </a:r>
                      <a:r>
                        <a:rPr lang="en-US" sz="1300" dirty="0" smtClean="0">
                          <a:effectLst/>
                          <a:latin typeface="標楷體" panose="03000509000000000000" pitchFamily="65" charset="-120"/>
                          <a:ea typeface="標楷體" panose="03000509000000000000" pitchFamily="65" charset="-120"/>
                        </a:rPr>
                        <a:t>____________ </a:t>
                      </a:r>
                    </a:p>
                    <a:p>
                      <a:pPr marL="0" indent="0" algn="l">
                        <a:lnSpc>
                          <a:spcPts val="1600"/>
                        </a:lnSpc>
                        <a:spcAft>
                          <a:spcPts val="0"/>
                        </a:spcAft>
                      </a:pPr>
                      <a:r>
                        <a:rPr lang="zh-TW" sz="1300" dirty="0" smtClean="0">
                          <a:effectLst/>
                          <a:latin typeface="標楷體" panose="03000509000000000000" pitchFamily="65" charset="-120"/>
                          <a:ea typeface="標楷體" panose="03000509000000000000" pitchFamily="65" charset="-120"/>
                        </a:rPr>
                        <a:t>歡迎</a:t>
                      </a:r>
                      <a:r>
                        <a:rPr lang="zh-TW" sz="1300" dirty="0">
                          <a:effectLst/>
                          <a:latin typeface="標楷體" panose="03000509000000000000" pitchFamily="65" charset="-120"/>
                          <a:ea typeface="標楷體" panose="03000509000000000000" pitchFamily="65" charset="-120"/>
                        </a:rPr>
                        <a:t>各位會員、社會人士對本中心之服務提出意見，請將填妥</a:t>
                      </a:r>
                      <a:r>
                        <a:rPr lang="zh-TW" sz="1300" dirty="0" smtClean="0">
                          <a:effectLst/>
                          <a:latin typeface="標楷體" panose="03000509000000000000" pitchFamily="65" charset="-120"/>
                          <a:ea typeface="標楷體" panose="03000509000000000000" pitchFamily="65" charset="-120"/>
                        </a:rPr>
                        <a:t>的</a:t>
                      </a:r>
                      <a:r>
                        <a:rPr lang="en-US" altLang="zh-TW" sz="1300" dirty="0" smtClean="0">
                          <a:effectLst/>
                          <a:latin typeface="標楷體" panose="03000509000000000000" pitchFamily="65" charset="-120"/>
                          <a:ea typeface="標楷體" panose="03000509000000000000" pitchFamily="65" charset="-120"/>
                        </a:rPr>
                        <a:t> </a:t>
                      </a:r>
                    </a:p>
                    <a:p>
                      <a:pPr marL="0" indent="0" algn="l">
                        <a:lnSpc>
                          <a:spcPts val="1600"/>
                        </a:lnSpc>
                        <a:spcAft>
                          <a:spcPts val="0"/>
                        </a:spcAft>
                      </a:pPr>
                      <a:r>
                        <a:rPr lang="zh-TW" sz="1300" dirty="0" smtClean="0">
                          <a:effectLst/>
                          <a:latin typeface="標楷體" panose="03000509000000000000" pitchFamily="65" charset="-120"/>
                          <a:ea typeface="標楷體" panose="03000509000000000000" pitchFamily="65" charset="-120"/>
                        </a:rPr>
                        <a:t>資料</a:t>
                      </a:r>
                      <a:r>
                        <a:rPr lang="zh-TW" sz="1300" dirty="0">
                          <a:effectLst/>
                          <a:latin typeface="標楷體" panose="03000509000000000000" pitchFamily="65" charset="-120"/>
                          <a:ea typeface="標楷體" panose="03000509000000000000" pitchFamily="65" charset="-120"/>
                        </a:rPr>
                        <a:t>投入本中心設置之意見箱，本中心會盡快跟進。多謝</a:t>
                      </a:r>
                      <a:r>
                        <a:rPr lang="zh-TW" sz="1300" dirty="0" smtClean="0">
                          <a:effectLst/>
                          <a:latin typeface="標楷體" panose="03000509000000000000" pitchFamily="65" charset="-120"/>
                          <a:ea typeface="標楷體" panose="03000509000000000000" pitchFamily="65" charset="-120"/>
                        </a:rPr>
                        <a:t>您寶貴</a:t>
                      </a:r>
                      <a:r>
                        <a:rPr lang="en-US" altLang="zh-TW" sz="1300" dirty="0" smtClean="0">
                          <a:effectLst/>
                          <a:latin typeface="標楷體" panose="03000509000000000000" pitchFamily="65" charset="-120"/>
                          <a:ea typeface="標楷體" panose="03000509000000000000" pitchFamily="65" charset="-120"/>
                        </a:rPr>
                        <a:t> </a:t>
                      </a:r>
                    </a:p>
                    <a:p>
                      <a:pPr marL="0" indent="0" algn="l">
                        <a:lnSpc>
                          <a:spcPts val="1600"/>
                        </a:lnSpc>
                        <a:spcAft>
                          <a:spcPts val="0"/>
                        </a:spcAft>
                      </a:pPr>
                      <a:r>
                        <a:rPr lang="en-US" altLang="zh-TW" sz="1300" dirty="0" smtClean="0">
                          <a:effectLst/>
                          <a:latin typeface="標楷體" panose="03000509000000000000" pitchFamily="65" charset="-120"/>
                          <a:ea typeface="標楷體" panose="03000509000000000000" pitchFamily="65" charset="-120"/>
                        </a:rPr>
                        <a:t>  </a:t>
                      </a:r>
                      <a:r>
                        <a:rPr lang="zh-TW" sz="1300" dirty="0" smtClean="0">
                          <a:effectLst/>
                          <a:latin typeface="標楷體" panose="03000509000000000000" pitchFamily="65" charset="-120"/>
                          <a:ea typeface="標楷體" panose="03000509000000000000" pitchFamily="65" charset="-120"/>
                        </a:rPr>
                        <a:t>的</a:t>
                      </a:r>
                      <a:r>
                        <a:rPr lang="zh-TW" sz="1300" dirty="0">
                          <a:effectLst/>
                          <a:latin typeface="標楷體" panose="03000509000000000000" pitchFamily="65" charset="-120"/>
                          <a:ea typeface="標楷體" panose="03000509000000000000" pitchFamily="65" charset="-120"/>
                        </a:rPr>
                        <a:t>意見，閣下的資料絕對保密。</a:t>
                      </a:r>
                      <a:endParaRPr lang="en-US" sz="1000" dirty="0">
                        <a:effectLst/>
                        <a:latin typeface="標楷體" panose="03000509000000000000" pitchFamily="65" charset="-120"/>
                        <a:ea typeface="標楷體" panose="03000509000000000000" pitchFamily="65" charset="-120"/>
                      </a:endParaRPr>
                    </a:p>
                  </a:txBody>
                  <a:tcPr marL="17780" marR="177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712554"/>
                  </a:ext>
                </a:extLst>
              </a:tr>
            </a:tbl>
          </a:graphicData>
        </a:graphic>
      </p:graphicFrame>
      <p:sp>
        <p:nvSpPr>
          <p:cNvPr id="9" name="矩形 8"/>
          <p:cNvSpPr/>
          <p:nvPr/>
        </p:nvSpPr>
        <p:spPr>
          <a:xfrm>
            <a:off x="63542" y="572367"/>
            <a:ext cx="4912717" cy="6183488"/>
          </a:xfrm>
          <a:prstGeom prst="rect">
            <a:avLst/>
          </a:prstGeom>
        </p:spPr>
        <p:txBody>
          <a:bodyPr wrap="square" anchor="ctr">
            <a:spAutoFit/>
          </a:bodyPr>
          <a:lstStyle/>
          <a:p>
            <a:pPr lvl="0">
              <a:lnSpc>
                <a:spcPts val="1700"/>
              </a:lnSpc>
            </a:pPr>
            <a:r>
              <a:rPr lang="en-US" altLang="zh-HK" sz="1350" dirty="0">
                <a:latin typeface="標楷體" panose="03000509000000000000" pitchFamily="65" charset="-120"/>
                <a:ea typeface="標楷體" panose="03000509000000000000" pitchFamily="65" charset="-120"/>
              </a:rPr>
              <a:t>1)</a:t>
            </a:r>
            <a:r>
              <a:rPr lang="zh-TW" altLang="en-US" sz="1350" b="1" u="sng" dirty="0">
                <a:latin typeface="標楷體" panose="03000509000000000000" pitchFamily="65" charset="-120"/>
                <a:ea typeface="標楷體" panose="03000509000000000000" pitchFamily="65" charset="-120"/>
              </a:rPr>
              <a:t>中心送你兩份禮</a:t>
            </a:r>
            <a:endParaRPr lang="en-US" sz="1350" b="1" u="sng" dirty="0">
              <a:latin typeface="標楷體" panose="03000509000000000000" pitchFamily="65" charset="-120"/>
              <a:ea typeface="標楷體" panose="03000509000000000000" pitchFamily="65" charset="-120"/>
            </a:endParaRPr>
          </a:p>
          <a:p>
            <a:pPr marL="180975">
              <a:lnSpc>
                <a:spcPts val="1700"/>
              </a:lnSpc>
            </a:pPr>
            <a:r>
              <a:rPr lang="zh-TW" altLang="en-US" sz="1350" dirty="0" smtClean="0">
                <a:latin typeface="標楷體" panose="03000509000000000000" pitchFamily="65" charset="-120"/>
                <a:ea typeface="標楷體" panose="03000509000000000000" pitchFamily="65" charset="-120"/>
              </a:rPr>
              <a:t>如</a:t>
            </a:r>
            <a:r>
              <a:rPr lang="zh-TW" altLang="en-US" sz="1350" dirty="0">
                <a:latin typeface="標楷體" panose="03000509000000000000" pitchFamily="65" charset="-120"/>
                <a:ea typeface="標楷體" panose="03000509000000000000" pitchFamily="65" charset="-120"/>
              </a:rPr>
              <a:t>各位是中心的有效會員</a:t>
            </a:r>
            <a:r>
              <a:rPr lang="en-US" sz="1350" dirty="0">
                <a:latin typeface="標楷體" panose="03000509000000000000" pitchFamily="65" charset="-120"/>
                <a:ea typeface="標楷體" panose="03000509000000000000" pitchFamily="65" charset="-120"/>
              </a:rPr>
              <a:t>(2022</a:t>
            </a:r>
            <a:r>
              <a:rPr lang="zh-TW" altLang="en-US" sz="1350" dirty="0">
                <a:latin typeface="標楷體" panose="03000509000000000000" pitchFamily="65" charset="-120"/>
                <a:ea typeface="標楷體" panose="03000509000000000000" pitchFamily="65" charset="-120"/>
              </a:rPr>
              <a:t>年</a:t>
            </a:r>
            <a:r>
              <a:rPr lang="en-US" sz="1350" dirty="0">
                <a:latin typeface="標楷體" panose="03000509000000000000" pitchFamily="65" charset="-120"/>
                <a:ea typeface="標楷體" panose="03000509000000000000" pitchFamily="65" charset="-120"/>
              </a:rPr>
              <a:t>1</a:t>
            </a:r>
            <a:r>
              <a:rPr lang="zh-TW" altLang="en-US" sz="1350" dirty="0">
                <a:latin typeface="標楷體" panose="03000509000000000000" pitchFamily="65" charset="-120"/>
                <a:ea typeface="標楷體" panose="03000509000000000000" pitchFamily="65" charset="-120"/>
              </a:rPr>
              <a:t>月</a:t>
            </a:r>
            <a:r>
              <a:rPr lang="en-US" sz="1350" dirty="0">
                <a:latin typeface="標楷體" panose="03000509000000000000" pitchFamily="65" charset="-120"/>
                <a:ea typeface="標楷體" panose="03000509000000000000" pitchFamily="65" charset="-120"/>
              </a:rPr>
              <a:t>15</a:t>
            </a:r>
            <a:r>
              <a:rPr lang="zh-TW" altLang="en-US" sz="1350" dirty="0">
                <a:latin typeface="標楷體" panose="03000509000000000000" pitchFamily="65" charset="-120"/>
                <a:ea typeface="標楷體" panose="03000509000000000000" pitchFamily="65" charset="-120"/>
              </a:rPr>
              <a:t>日或之前</a:t>
            </a:r>
            <a:r>
              <a:rPr lang="zh-TW" altLang="en-US" sz="1350" dirty="0" smtClean="0">
                <a:latin typeface="標楷體" panose="03000509000000000000" pitchFamily="65" charset="-120"/>
                <a:ea typeface="標楷體" panose="03000509000000000000" pitchFamily="65" charset="-120"/>
              </a:rPr>
              <a:t>登記成為會員</a:t>
            </a:r>
            <a:r>
              <a:rPr lang="en-US" sz="1350" dirty="0" smtClean="0">
                <a:latin typeface="標楷體" panose="03000509000000000000" pitchFamily="65" charset="-120"/>
                <a:ea typeface="標楷體" panose="03000509000000000000" pitchFamily="65" charset="-120"/>
              </a:rPr>
              <a:t>)</a:t>
            </a:r>
            <a:r>
              <a:rPr lang="zh-TW" altLang="en-US" sz="1350" dirty="0">
                <a:latin typeface="標楷體" panose="03000509000000000000" pitchFamily="65" charset="-120"/>
                <a:ea typeface="標楷體" panose="03000509000000000000" pitchFamily="65" charset="-120"/>
              </a:rPr>
              <a:t>，可以在</a:t>
            </a:r>
            <a:r>
              <a:rPr lang="en-US" sz="1350" dirty="0">
                <a:latin typeface="標楷體" panose="03000509000000000000" pitchFamily="65" charset="-120"/>
                <a:ea typeface="標楷體" panose="03000509000000000000" pitchFamily="65" charset="-120"/>
              </a:rPr>
              <a:t>2022</a:t>
            </a:r>
            <a:r>
              <a:rPr lang="zh-TW" altLang="en-US" sz="1350" dirty="0">
                <a:latin typeface="標楷體" panose="03000509000000000000" pitchFamily="65" charset="-120"/>
                <a:ea typeface="標楷體" panose="03000509000000000000" pitchFamily="65" charset="-120"/>
              </a:rPr>
              <a:t>年</a:t>
            </a:r>
            <a:r>
              <a:rPr lang="en-US" sz="1350" dirty="0">
                <a:latin typeface="標楷體" panose="03000509000000000000" pitchFamily="65" charset="-120"/>
                <a:ea typeface="標楷體" panose="03000509000000000000" pitchFamily="65" charset="-120"/>
              </a:rPr>
              <a:t>2</a:t>
            </a:r>
            <a:r>
              <a:rPr lang="zh-TW" altLang="en-US" sz="1350" dirty="0">
                <a:latin typeface="標楷體" panose="03000509000000000000" pitchFamily="65" charset="-120"/>
                <a:ea typeface="標楷體" panose="03000509000000000000" pitchFamily="65" charset="-120"/>
              </a:rPr>
              <a:t>月</a:t>
            </a:r>
            <a:r>
              <a:rPr lang="en-US" sz="1350" dirty="0">
                <a:latin typeface="標楷體" panose="03000509000000000000" pitchFamily="65" charset="-120"/>
                <a:ea typeface="標楷體" panose="03000509000000000000" pitchFamily="65" charset="-120"/>
              </a:rPr>
              <a:t>21</a:t>
            </a:r>
            <a:r>
              <a:rPr lang="zh-TW" altLang="en-US" sz="1350" dirty="0">
                <a:latin typeface="標楷體" panose="03000509000000000000" pitchFamily="65" charset="-120"/>
                <a:ea typeface="標楷體" panose="03000509000000000000" pitchFamily="65" charset="-120"/>
              </a:rPr>
              <a:t>日起至</a:t>
            </a:r>
            <a:r>
              <a:rPr lang="en-US" sz="1350" dirty="0">
                <a:latin typeface="標楷體" panose="03000509000000000000" pitchFamily="65" charset="-120"/>
                <a:ea typeface="標楷體" panose="03000509000000000000" pitchFamily="65" charset="-120"/>
              </a:rPr>
              <a:t>3</a:t>
            </a:r>
            <a:r>
              <a:rPr lang="zh-TW" altLang="en-US" sz="1350" dirty="0">
                <a:latin typeface="標楷體" panose="03000509000000000000" pitchFamily="65" charset="-120"/>
                <a:ea typeface="標楷體" panose="03000509000000000000" pitchFamily="65" charset="-120"/>
              </a:rPr>
              <a:t>月</a:t>
            </a:r>
            <a:r>
              <a:rPr lang="en-US" sz="1350" dirty="0" smtClean="0">
                <a:latin typeface="標楷體" panose="03000509000000000000" pitchFamily="65" charset="-120"/>
                <a:ea typeface="標楷體" panose="03000509000000000000" pitchFamily="65" charset="-120"/>
              </a:rPr>
              <a:t>18</a:t>
            </a:r>
            <a:r>
              <a:rPr lang="zh-TW" altLang="en-US" sz="1350" dirty="0" smtClean="0">
                <a:latin typeface="標楷體" panose="03000509000000000000" pitchFamily="65" charset="-120"/>
                <a:ea typeface="標楷體" panose="03000509000000000000" pitchFamily="65" charset="-120"/>
              </a:rPr>
              <a:t>日</a:t>
            </a:r>
            <a:r>
              <a:rPr lang="zh-TW" altLang="en-US" sz="1350" dirty="0">
                <a:latin typeface="標楷體" panose="03000509000000000000" pitchFamily="65" charset="-120"/>
                <a:ea typeface="標楷體" panose="03000509000000000000" pitchFamily="65" charset="-120"/>
              </a:rPr>
              <a:t>到中心領取口罩一盒及羊毛襪一對，請攜帶有效會員証到中心領取</a:t>
            </a:r>
            <a:r>
              <a:rPr lang="zh-TW" altLang="en-US" sz="1350" dirty="0" smtClean="0">
                <a:latin typeface="標楷體" panose="03000509000000000000" pitchFamily="65" charset="-120"/>
                <a:ea typeface="標楷體" panose="03000509000000000000" pitchFamily="65" charset="-120"/>
              </a:rPr>
              <a:t>。</a:t>
            </a:r>
            <a:endParaRPr lang="en-US" altLang="zh-TW" sz="1350" dirty="0" smtClean="0">
              <a:latin typeface="標楷體" panose="03000509000000000000" pitchFamily="65" charset="-120"/>
              <a:ea typeface="標楷體" panose="03000509000000000000" pitchFamily="65" charset="-120"/>
            </a:endParaRPr>
          </a:p>
          <a:p>
            <a:pPr>
              <a:lnSpc>
                <a:spcPts val="1700"/>
              </a:lnSpc>
            </a:pPr>
            <a:r>
              <a:rPr lang="en-US" sz="1350" dirty="0" smtClean="0">
                <a:latin typeface="標楷體" panose="03000509000000000000" pitchFamily="65" charset="-120"/>
                <a:ea typeface="標楷體" panose="03000509000000000000" pitchFamily="65" charset="-120"/>
              </a:rPr>
              <a:t>2</a:t>
            </a:r>
            <a:r>
              <a:rPr lang="en-US" sz="1350" dirty="0">
                <a:latin typeface="標楷體" panose="03000509000000000000" pitchFamily="65" charset="-120"/>
                <a:ea typeface="標楷體" panose="03000509000000000000" pitchFamily="65" charset="-120"/>
              </a:rPr>
              <a:t>.</a:t>
            </a:r>
            <a:r>
              <a:rPr lang="zh-TW" altLang="en-US" sz="1350" b="1" u="sng" dirty="0">
                <a:latin typeface="標楷體" panose="03000509000000000000" pitchFamily="65" charset="-120"/>
                <a:ea typeface="標楷體" panose="03000509000000000000" pitchFamily="65" charset="-120"/>
              </a:rPr>
              <a:t>中心服務</a:t>
            </a:r>
            <a:r>
              <a:rPr lang="zh-TW" altLang="en-US" sz="1350" b="1" u="sng" dirty="0" smtClean="0">
                <a:latin typeface="標楷體" panose="03000509000000000000" pitchFamily="65" charset="-120"/>
                <a:ea typeface="標楷體" panose="03000509000000000000" pitchFamily="65" charset="-120"/>
              </a:rPr>
              <a:t>問卷調查</a:t>
            </a:r>
            <a:endParaRPr lang="en-US" sz="1350" b="1" u="sng" dirty="0" smtClean="0">
              <a:latin typeface="標楷體" panose="03000509000000000000" pitchFamily="65" charset="-120"/>
              <a:ea typeface="標楷體" panose="03000509000000000000" pitchFamily="65" charset="-120"/>
            </a:endParaRPr>
          </a:p>
          <a:p>
            <a:pPr marL="180975">
              <a:lnSpc>
                <a:spcPts val="1700"/>
              </a:lnSpc>
            </a:pPr>
            <a:r>
              <a:rPr lang="zh-TW" altLang="en-US" sz="1350" dirty="0">
                <a:latin typeface="標楷體" panose="03000509000000000000" pitchFamily="65" charset="-120"/>
                <a:ea typeface="標楷體" panose="03000509000000000000" pitchFamily="65" charset="-120"/>
              </a:rPr>
              <a:t>中心欲收取各會員的寶貴意見，現透過電話方式，致電會員提問有關中心服務的意見。此外，亦會透過</a:t>
            </a:r>
            <a:r>
              <a:rPr lang="en-US" altLang="zh-TW" sz="1350" dirty="0" err="1">
                <a:latin typeface="標楷體" panose="03000509000000000000" pitchFamily="65" charset="-120"/>
                <a:ea typeface="標楷體" panose="03000509000000000000" pitchFamily="65" charset="-120"/>
              </a:rPr>
              <a:t>whatsapp</a:t>
            </a:r>
            <a:r>
              <a:rPr lang="zh-TW" altLang="en-US" sz="1350" dirty="0">
                <a:latin typeface="標楷體" panose="03000509000000000000" pitchFamily="65" charset="-120"/>
                <a:ea typeface="標楷體" panose="03000509000000000000" pitchFamily="65" charset="-120"/>
              </a:rPr>
              <a:t>送出一個意見調查問卷，會員如收到問卷後可按指示填妥後提交</a:t>
            </a:r>
            <a:r>
              <a:rPr lang="zh-TW" altLang="en-US" sz="1350" dirty="0" smtClean="0">
                <a:latin typeface="標楷體" panose="03000509000000000000" pitchFamily="65" charset="-120"/>
                <a:ea typeface="標楷體" panose="03000509000000000000" pitchFamily="65" charset="-120"/>
              </a:rPr>
              <a:t>。</a:t>
            </a:r>
            <a:endParaRPr lang="en-US" altLang="zh-TW" sz="1350" dirty="0">
              <a:latin typeface="標楷體" panose="03000509000000000000" pitchFamily="65" charset="-120"/>
              <a:ea typeface="標楷體" panose="03000509000000000000" pitchFamily="65" charset="-120"/>
            </a:endParaRPr>
          </a:p>
          <a:p>
            <a:pPr marL="180975" indent="-180975">
              <a:lnSpc>
                <a:spcPts val="1700"/>
              </a:lnSpc>
            </a:pPr>
            <a:r>
              <a:rPr lang="en-US" sz="1350" dirty="0" smtClean="0">
                <a:latin typeface="標楷體" panose="03000509000000000000" pitchFamily="65" charset="-120"/>
                <a:ea typeface="標楷體" panose="03000509000000000000" pitchFamily="65" charset="-120"/>
              </a:rPr>
              <a:t>3.</a:t>
            </a:r>
            <a:r>
              <a:rPr lang="zh-HK" altLang="en-US" sz="1350" b="1" u="sng" dirty="0" smtClean="0">
                <a:latin typeface="標楷體" panose="03000509000000000000" pitchFamily="65" charset="-120"/>
                <a:ea typeface="標楷體" panose="03000509000000000000" pitchFamily="65" charset="-120"/>
              </a:rPr>
              <a:t>服</a:t>
            </a:r>
            <a:r>
              <a:rPr lang="zh-TW" altLang="en-US" sz="1350" b="1" u="sng" dirty="0">
                <a:latin typeface="標楷體" panose="03000509000000000000" pitchFamily="65" charset="-120"/>
                <a:ea typeface="標楷體" panose="03000509000000000000" pitchFamily="65" charset="-120"/>
              </a:rPr>
              <a:t>務</a:t>
            </a:r>
            <a:r>
              <a:rPr lang="zh-HK" altLang="en-US" sz="1350" b="1" u="sng" dirty="0">
                <a:latin typeface="標楷體" panose="03000509000000000000" pitchFamily="65" charset="-120"/>
                <a:ea typeface="標楷體" panose="03000509000000000000" pitchFamily="65" charset="-120"/>
              </a:rPr>
              <a:t>質素標</a:t>
            </a:r>
            <a:r>
              <a:rPr lang="zh-TW" altLang="en-US" sz="1350" b="1" u="sng" dirty="0" smtClean="0">
                <a:latin typeface="標楷體" panose="03000509000000000000" pitchFamily="65" charset="-120"/>
                <a:ea typeface="標楷體" panose="03000509000000000000" pitchFamily="65" charset="-120"/>
              </a:rPr>
              <a:t>準九至十二</a:t>
            </a:r>
            <a:endParaRPr lang="en-US" altLang="zh-TW" sz="1350" b="1" u="sng" dirty="0" smtClean="0">
              <a:latin typeface="標楷體" panose="03000509000000000000" pitchFamily="65" charset="-120"/>
              <a:ea typeface="標楷體" panose="03000509000000000000" pitchFamily="65" charset="-120"/>
            </a:endParaRPr>
          </a:p>
          <a:p>
            <a:pPr marL="1077913" indent="-896938">
              <a:lnSpc>
                <a:spcPts val="1700"/>
              </a:lnSpc>
            </a:pPr>
            <a:r>
              <a:rPr lang="zh-TW" altLang="en-US" sz="1350" dirty="0" smtClean="0">
                <a:latin typeface="標楷體" panose="03000509000000000000" pitchFamily="65" charset="-120"/>
                <a:ea typeface="標楷體" panose="03000509000000000000" pitchFamily="65" charset="-120"/>
              </a:rPr>
              <a:t>標準九  ：</a:t>
            </a:r>
            <a:r>
              <a:rPr lang="zh-TW" altLang="en-US" sz="1350" dirty="0">
                <a:latin typeface="標楷體" panose="03000509000000000000" pitchFamily="65" charset="-120"/>
                <a:ea typeface="標楷體" panose="03000509000000000000" pitchFamily="65" charset="-120"/>
              </a:rPr>
              <a:t>服務單位採取一切合理步驟，以確保職員和服務使用者處身於安全的環境</a:t>
            </a:r>
          </a:p>
          <a:p>
            <a:pPr marL="1077913" indent="-896938">
              <a:lnSpc>
                <a:spcPts val="1700"/>
              </a:lnSpc>
            </a:pPr>
            <a:r>
              <a:rPr lang="zh-TW" altLang="en-US" sz="1350" dirty="0" smtClean="0">
                <a:latin typeface="標楷體" panose="03000509000000000000" pitchFamily="65" charset="-120"/>
                <a:ea typeface="標楷體" panose="03000509000000000000" pitchFamily="65" charset="-120"/>
              </a:rPr>
              <a:t>標準十  ：</a:t>
            </a:r>
            <a:r>
              <a:rPr lang="zh-TW" altLang="en-US" sz="1350" dirty="0">
                <a:latin typeface="標楷體" panose="03000509000000000000" pitchFamily="65" charset="-120"/>
                <a:ea typeface="標楷體" panose="03000509000000000000" pitchFamily="65" charset="-120"/>
              </a:rPr>
              <a:t>服務單位確保服務使用者獲得清楚明確的資料，知道如何申請接受和退出服務</a:t>
            </a:r>
          </a:p>
          <a:p>
            <a:pPr marL="1077913" indent="-896938">
              <a:lnSpc>
                <a:spcPts val="1700"/>
              </a:lnSpc>
            </a:pPr>
            <a:r>
              <a:rPr lang="zh-TW" altLang="en-US" sz="1350" dirty="0" smtClean="0">
                <a:latin typeface="標楷體" panose="03000509000000000000" pitchFamily="65" charset="-120"/>
                <a:ea typeface="標楷體" panose="03000509000000000000" pitchFamily="65" charset="-120"/>
              </a:rPr>
              <a:t>標準</a:t>
            </a:r>
            <a:r>
              <a:rPr lang="zh-TW" altLang="en-US" sz="1350" dirty="0">
                <a:latin typeface="標楷體" panose="03000509000000000000" pitchFamily="65" charset="-120"/>
                <a:ea typeface="標楷體" panose="03000509000000000000" pitchFamily="65" charset="-120"/>
              </a:rPr>
              <a:t>十一：服務單位運用有計劃的方法以評估和滿足服務使用者的需要</a:t>
            </a:r>
          </a:p>
          <a:p>
            <a:pPr marL="1077913" indent="-896938">
              <a:lnSpc>
                <a:spcPts val="1700"/>
              </a:lnSpc>
            </a:pPr>
            <a:r>
              <a:rPr lang="zh-TW" altLang="en-US" sz="1350" dirty="0" smtClean="0">
                <a:latin typeface="標楷體" panose="03000509000000000000" pitchFamily="65" charset="-120"/>
                <a:ea typeface="標楷體" panose="03000509000000000000" pitchFamily="65" charset="-120"/>
              </a:rPr>
              <a:t>標準</a:t>
            </a:r>
            <a:r>
              <a:rPr lang="zh-TW" altLang="en-US" sz="1350" dirty="0">
                <a:latin typeface="標楷體" panose="03000509000000000000" pitchFamily="65" charset="-120"/>
                <a:ea typeface="標楷體" panose="03000509000000000000" pitchFamily="65" charset="-120"/>
              </a:rPr>
              <a:t>十二：服務單位盡量尊重服務使用者知情下作出服務選擇的</a:t>
            </a:r>
            <a:r>
              <a:rPr lang="zh-TW" altLang="en-US" sz="1350" dirty="0" smtClean="0">
                <a:latin typeface="標楷體" panose="03000509000000000000" pitchFamily="65" charset="-120"/>
                <a:ea typeface="標楷體" panose="03000509000000000000" pitchFamily="65" charset="-120"/>
              </a:rPr>
              <a:t>權利</a:t>
            </a:r>
            <a:endParaRPr lang="en-US" altLang="zh-TW" sz="1350" dirty="0">
              <a:latin typeface="標楷體" panose="03000509000000000000" pitchFamily="65" charset="-120"/>
              <a:ea typeface="標楷體" panose="03000509000000000000" pitchFamily="65" charset="-120"/>
            </a:endParaRPr>
          </a:p>
          <a:p>
            <a:pPr marL="1077913" indent="-1077913">
              <a:lnSpc>
                <a:spcPts val="1700"/>
              </a:lnSpc>
            </a:pPr>
            <a:r>
              <a:rPr lang="en-US" altLang="zh-TW" sz="1350" dirty="0">
                <a:latin typeface="標楷體" panose="03000509000000000000" pitchFamily="65" charset="-120"/>
                <a:ea typeface="標楷體" panose="03000509000000000000" pitchFamily="65" charset="-120"/>
              </a:rPr>
              <a:t>4</a:t>
            </a:r>
            <a:r>
              <a:rPr lang="en-US" altLang="zh-TW" sz="1350" dirty="0" smtClean="0">
                <a:latin typeface="標楷體" panose="03000509000000000000" pitchFamily="65" charset="-120"/>
                <a:ea typeface="標楷體" panose="03000509000000000000" pitchFamily="65" charset="-120"/>
              </a:rPr>
              <a:t>.</a:t>
            </a:r>
            <a:r>
              <a:rPr lang="zh-TW" altLang="en-US" sz="1350" b="1" u="sng" dirty="0" smtClean="0">
                <a:latin typeface="標楷體" panose="03000509000000000000" pitchFamily="65" charset="-120"/>
                <a:ea typeface="標楷體" panose="03000509000000000000" pitchFamily="65" charset="-120"/>
              </a:rPr>
              <a:t>生日禮物</a:t>
            </a:r>
            <a:r>
              <a:rPr lang="zh-TW" altLang="en-US" sz="1350" b="1" u="sng" dirty="0">
                <a:latin typeface="標楷體" panose="03000509000000000000" pitchFamily="65" charset="-120"/>
                <a:ea typeface="標楷體" panose="03000509000000000000" pitchFamily="65" charset="-120"/>
              </a:rPr>
              <a:t>及退款處理</a:t>
            </a:r>
          </a:p>
          <a:p>
            <a:pPr marL="180975">
              <a:lnSpc>
                <a:spcPts val="1700"/>
              </a:lnSpc>
            </a:pPr>
            <a:r>
              <a:rPr lang="zh-TW" altLang="en-US" sz="1350" dirty="0">
                <a:latin typeface="標楷體" panose="03000509000000000000" pitchFamily="65" charset="-120"/>
                <a:ea typeface="標楷體" panose="03000509000000000000" pitchFamily="65" charset="-120"/>
              </a:rPr>
              <a:t>請各會員留意，如各位在</a:t>
            </a:r>
            <a:r>
              <a:rPr lang="en-US" altLang="zh-TW" sz="1350" dirty="0">
                <a:latin typeface="標楷體" panose="03000509000000000000" pitchFamily="65" charset="-120"/>
                <a:ea typeface="標楷體" panose="03000509000000000000" pitchFamily="65" charset="-120"/>
              </a:rPr>
              <a:t>2021</a:t>
            </a:r>
            <a:r>
              <a:rPr lang="zh-TW" altLang="en-US" sz="1350" dirty="0">
                <a:latin typeface="標楷體" panose="03000509000000000000" pitchFamily="65" charset="-120"/>
                <a:ea typeface="標楷體" panose="03000509000000000000" pitchFamily="65" charset="-120"/>
              </a:rPr>
              <a:t>年</a:t>
            </a:r>
            <a:r>
              <a:rPr lang="en-US" altLang="zh-TW" sz="1350" dirty="0">
                <a:latin typeface="標楷體" panose="03000509000000000000" pitchFamily="65" charset="-120"/>
                <a:ea typeface="標楷體" panose="03000509000000000000" pitchFamily="65" charset="-120"/>
              </a:rPr>
              <a:t>4</a:t>
            </a:r>
            <a:r>
              <a:rPr lang="zh-TW" altLang="en-US" sz="1350" dirty="0">
                <a:latin typeface="標楷體" panose="03000509000000000000" pitchFamily="65" charset="-120"/>
                <a:ea typeface="標楷體" panose="03000509000000000000" pitchFamily="65" charset="-120"/>
              </a:rPr>
              <a:t>月至</a:t>
            </a:r>
            <a:r>
              <a:rPr lang="en-US" altLang="zh-TW" sz="1350" dirty="0">
                <a:latin typeface="標楷體" panose="03000509000000000000" pitchFamily="65" charset="-120"/>
                <a:ea typeface="標楷體" panose="03000509000000000000" pitchFamily="65" charset="-120"/>
              </a:rPr>
              <a:t>2022</a:t>
            </a:r>
            <a:r>
              <a:rPr lang="zh-TW" altLang="en-US" sz="1350" dirty="0">
                <a:latin typeface="標楷體" panose="03000509000000000000" pitchFamily="65" charset="-120"/>
                <a:ea typeface="標楷體" panose="03000509000000000000" pitchFamily="65" charset="-120"/>
              </a:rPr>
              <a:t>年</a:t>
            </a:r>
            <a:r>
              <a:rPr lang="en-US" altLang="zh-TW" sz="1350" dirty="0">
                <a:latin typeface="標楷體" panose="03000509000000000000" pitchFamily="65" charset="-120"/>
                <a:ea typeface="標楷體" panose="03000509000000000000" pitchFamily="65" charset="-120"/>
              </a:rPr>
              <a:t>3</a:t>
            </a:r>
            <a:r>
              <a:rPr lang="zh-TW" altLang="en-US" sz="1350" dirty="0">
                <a:latin typeface="標楷體" panose="03000509000000000000" pitchFamily="65" charset="-120"/>
                <a:ea typeface="標楷體" panose="03000509000000000000" pitchFamily="65" charset="-120"/>
              </a:rPr>
              <a:t>月期間仍未領取中心為你預備的生日禮物，請在</a:t>
            </a:r>
            <a:r>
              <a:rPr lang="en-US" altLang="zh-TW" sz="1350" dirty="0">
                <a:latin typeface="標楷體" panose="03000509000000000000" pitchFamily="65" charset="-120"/>
                <a:ea typeface="標楷體" panose="03000509000000000000" pitchFamily="65" charset="-120"/>
              </a:rPr>
              <a:t>3</a:t>
            </a:r>
            <a:r>
              <a:rPr lang="zh-TW" altLang="en-US" sz="1350" dirty="0">
                <a:latin typeface="標楷體" panose="03000509000000000000" pitchFamily="65" charset="-120"/>
                <a:ea typeface="標楷體" panose="03000509000000000000" pitchFamily="65" charset="-120"/>
              </a:rPr>
              <a:t>月底前到中心領取。如有退款仍未領取的話，敬請各位在</a:t>
            </a:r>
            <a:r>
              <a:rPr lang="en-US" altLang="zh-TW" sz="1350" dirty="0">
                <a:latin typeface="標楷體" panose="03000509000000000000" pitchFamily="65" charset="-120"/>
                <a:ea typeface="標楷體" panose="03000509000000000000" pitchFamily="65" charset="-120"/>
              </a:rPr>
              <a:t>3</a:t>
            </a:r>
            <a:r>
              <a:rPr lang="zh-TW" altLang="en-US" sz="1350" dirty="0">
                <a:latin typeface="標楷體" panose="03000509000000000000" pitchFamily="65" charset="-120"/>
                <a:ea typeface="標楷體" panose="03000509000000000000" pitchFamily="65" charset="-120"/>
              </a:rPr>
              <a:t>月</a:t>
            </a:r>
            <a:r>
              <a:rPr lang="en-US" altLang="zh-TW" sz="1350" dirty="0">
                <a:latin typeface="標楷體" panose="03000509000000000000" pitchFamily="65" charset="-120"/>
                <a:ea typeface="標楷體" panose="03000509000000000000" pitchFamily="65" charset="-120"/>
              </a:rPr>
              <a:t>18</a:t>
            </a:r>
            <a:r>
              <a:rPr lang="zh-TW" altLang="en-US" sz="1350" dirty="0">
                <a:latin typeface="標楷體" panose="03000509000000000000" pitchFamily="65" charset="-120"/>
                <a:ea typeface="標楷體" panose="03000509000000000000" pitchFamily="65" charset="-120"/>
              </a:rPr>
              <a:t>日或之前到中心領回</a:t>
            </a:r>
            <a:r>
              <a:rPr lang="zh-TW" altLang="en-US" sz="1350" dirty="0" smtClean="0">
                <a:latin typeface="標楷體" panose="03000509000000000000" pitchFamily="65" charset="-120"/>
                <a:ea typeface="標楷體" panose="03000509000000000000" pitchFamily="65" charset="-120"/>
              </a:rPr>
              <a:t>。</a:t>
            </a:r>
            <a:endParaRPr lang="en-US" altLang="zh-TW" sz="1350" dirty="0" smtClean="0">
              <a:latin typeface="標楷體" panose="03000509000000000000" pitchFamily="65" charset="-120"/>
              <a:ea typeface="標楷體" panose="03000509000000000000" pitchFamily="65" charset="-120"/>
            </a:endParaRPr>
          </a:p>
          <a:p>
            <a:pPr marL="180975" indent="-180975">
              <a:lnSpc>
                <a:spcPts val="1700"/>
              </a:lnSpc>
            </a:pPr>
            <a:r>
              <a:rPr lang="en-US" altLang="zh-TW" sz="1350" dirty="0" smtClean="0">
                <a:latin typeface="標楷體" panose="03000509000000000000" pitchFamily="65" charset="-120"/>
                <a:ea typeface="標楷體" panose="03000509000000000000" pitchFamily="65" charset="-120"/>
              </a:rPr>
              <a:t>5.</a:t>
            </a:r>
            <a:r>
              <a:rPr lang="zh-TW" altLang="en-US" sz="1350" b="1" u="sng" dirty="0" smtClean="0">
                <a:latin typeface="標楷體" panose="03000509000000000000" pitchFamily="65" charset="-120"/>
                <a:ea typeface="標楷體" panose="03000509000000000000" pitchFamily="65" charset="-120"/>
              </a:rPr>
              <a:t>參與</a:t>
            </a:r>
            <a:r>
              <a:rPr lang="zh-TW" altLang="en-US" sz="1350" b="1" u="sng" dirty="0">
                <a:latin typeface="標楷體" panose="03000509000000000000" pitchFamily="65" charset="-120"/>
                <a:ea typeface="標楷體" panose="03000509000000000000" pitchFamily="65" charset="-120"/>
              </a:rPr>
              <a:t>中心網上課程請注意</a:t>
            </a:r>
          </a:p>
          <a:p>
            <a:pPr marL="180975">
              <a:lnSpc>
                <a:spcPts val="1700"/>
              </a:lnSpc>
            </a:pPr>
            <a:r>
              <a:rPr lang="zh-TW" altLang="en-US" sz="1350" dirty="0">
                <a:latin typeface="標楷體" panose="03000509000000000000" pitchFamily="65" charset="-120"/>
                <a:ea typeface="標楷體" panose="03000509000000000000" pitchFamily="65" charset="-120"/>
              </a:rPr>
              <a:t>近日有少部分會員報名參加中心網上課程後</a:t>
            </a:r>
            <a:r>
              <a:rPr lang="zh-TW" altLang="en-US" sz="1350" dirty="0" smtClean="0">
                <a:latin typeface="標楷體" panose="03000509000000000000" pitchFamily="65" charset="-120"/>
                <a:ea typeface="標楷體" panose="03000509000000000000" pitchFamily="65" charset="-120"/>
              </a:rPr>
              <a:t>，經常</a:t>
            </a:r>
            <a:r>
              <a:rPr lang="zh-TW" altLang="en-US" sz="1350" dirty="0">
                <a:latin typeface="標楷體" panose="03000509000000000000" pitchFamily="65" charset="-120"/>
                <a:ea typeface="標楷體" panose="03000509000000000000" pitchFamily="65" charset="-120"/>
              </a:rPr>
              <a:t>缺席，由於中心網上課程的名額有限，希望各位珍惜上網課的機會，若因任何事故而需請假，請致電通知中心，讓中心可以邀請後備人士補上。而缺席網課，基本上不能補回課程，除非是公開的影片</a:t>
            </a:r>
            <a:r>
              <a:rPr lang="zh-TW" altLang="en-US" sz="1350" dirty="0" smtClean="0">
                <a:latin typeface="標楷體" panose="03000509000000000000" pitchFamily="65" charset="-120"/>
                <a:ea typeface="標楷體" panose="03000509000000000000" pitchFamily="65" charset="-120"/>
              </a:rPr>
              <a:t>，缺席者亦</a:t>
            </a:r>
            <a:r>
              <a:rPr lang="zh-TW" altLang="en-US" sz="1350" dirty="0">
                <a:latin typeface="標楷體" panose="03000509000000000000" pitchFamily="65" charset="-120"/>
                <a:ea typeface="標楷體" panose="03000509000000000000" pitchFamily="65" charset="-120"/>
              </a:rPr>
              <a:t>不能領取該課程的物資，希望各位留意</a:t>
            </a:r>
            <a:r>
              <a:rPr lang="zh-TW" altLang="en-US" sz="1350" dirty="0" smtClean="0">
                <a:latin typeface="標楷體" panose="03000509000000000000" pitchFamily="65" charset="-120"/>
                <a:ea typeface="標楷體" panose="03000509000000000000" pitchFamily="65" charset="-120"/>
              </a:rPr>
              <a:t>。</a:t>
            </a:r>
            <a:endParaRPr lang="en-US" altLang="zh-TW" sz="1350" dirty="0" smtClean="0">
              <a:latin typeface="標楷體" panose="03000509000000000000" pitchFamily="65" charset="-120"/>
              <a:ea typeface="標楷體" panose="03000509000000000000" pitchFamily="65" charset="-120"/>
            </a:endParaRPr>
          </a:p>
        </p:txBody>
      </p:sp>
      <p:cxnSp>
        <p:nvCxnSpPr>
          <p:cNvPr id="11" name="直線接點 10"/>
          <p:cNvCxnSpPr/>
          <p:nvPr/>
        </p:nvCxnSpPr>
        <p:spPr>
          <a:xfrm flipV="1">
            <a:off x="4986405" y="5124235"/>
            <a:ext cx="4788000" cy="8628"/>
          </a:xfrm>
          <a:prstGeom prst="line">
            <a:avLst/>
          </a:prstGeom>
          <a:ln w="285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473088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99053" y="70789"/>
            <a:ext cx="4019909" cy="523220"/>
          </a:xfrm>
          <a:prstGeom prst="rect">
            <a:avLst/>
          </a:prstGeom>
        </p:spPr>
        <p:txBody>
          <a:bodyPr wrap="square">
            <a:spAutoFit/>
          </a:bodyPr>
          <a:lstStyle/>
          <a:p>
            <a:r>
              <a:rPr lang="zh-TW" altLang="en-US" sz="2800" dirty="0">
                <a:ea typeface="標楷體" panose="03000509000000000000" pitchFamily="65" charset="-120"/>
                <a:cs typeface="Times New Roman" panose="02020603050405020304" pitchFamily="18" charset="0"/>
              </a:rPr>
              <a:t>港澳信義會耆福</a:t>
            </a:r>
            <a:r>
              <a:rPr lang="zh-TW" altLang="en-US" sz="2800" dirty="0" smtClean="0">
                <a:ea typeface="標楷體" panose="03000509000000000000" pitchFamily="65" charset="-120"/>
                <a:cs typeface="Times New Roman" panose="02020603050405020304" pitchFamily="18" charset="0"/>
              </a:rPr>
              <a:t>中心</a:t>
            </a:r>
            <a:endParaRPr lang="en-US" altLang="zh-TW" sz="2800" dirty="0" smtClean="0">
              <a:ea typeface="標楷體" panose="03000509000000000000" pitchFamily="65" charset="-120"/>
              <a:cs typeface="Times New Roman" panose="02020603050405020304" pitchFamily="18" charset="0"/>
            </a:endParaRPr>
          </a:p>
        </p:txBody>
      </p:sp>
      <p:sp>
        <p:nvSpPr>
          <p:cNvPr id="6" name="矩形 5"/>
          <p:cNvSpPr/>
          <p:nvPr/>
        </p:nvSpPr>
        <p:spPr>
          <a:xfrm>
            <a:off x="5096885" y="112889"/>
            <a:ext cx="1986441" cy="400110"/>
          </a:xfrm>
          <a:prstGeom prst="rect">
            <a:avLst/>
          </a:prstGeom>
        </p:spPr>
        <p:txBody>
          <a:bodyPr wrap="none">
            <a:spAutoFit/>
          </a:bodyPr>
          <a:lstStyle/>
          <a:p>
            <a:r>
              <a:rPr lang="en-US" altLang="zh-TW" sz="2000" dirty="0" smtClean="0"/>
              <a:t>2022</a:t>
            </a:r>
            <a:r>
              <a:rPr lang="zh-TW" altLang="en-US" sz="2000" dirty="0" smtClean="0"/>
              <a:t>年三月</a:t>
            </a:r>
            <a:r>
              <a:rPr lang="zh-TW" altLang="en-US" sz="2000" dirty="0"/>
              <a:t>通訊</a:t>
            </a:r>
            <a:endParaRPr lang="en-US" sz="2000" dirty="0"/>
          </a:p>
        </p:txBody>
      </p:sp>
      <p:sp>
        <p:nvSpPr>
          <p:cNvPr id="7" name="矩形 6"/>
          <p:cNvSpPr/>
          <p:nvPr/>
        </p:nvSpPr>
        <p:spPr>
          <a:xfrm>
            <a:off x="2467500" y="443130"/>
            <a:ext cx="1569660" cy="276999"/>
          </a:xfrm>
          <a:prstGeom prst="rect">
            <a:avLst/>
          </a:prstGeom>
        </p:spPr>
        <p:txBody>
          <a:bodyPr wrap="none">
            <a:spAutoFit/>
          </a:bodyPr>
          <a:lstStyle/>
          <a:p>
            <a:r>
              <a:rPr lang="en-US" altLang="zh-TW" sz="1200" dirty="0">
                <a:latin typeface="標楷體" panose="03000509000000000000" pitchFamily="65" charset="-120"/>
                <a:ea typeface="標楷體" panose="03000509000000000000" pitchFamily="65" charset="-120"/>
              </a:rPr>
              <a:t>(</a:t>
            </a:r>
            <a:r>
              <a:rPr lang="zh-TW" altLang="en-US" sz="1200" dirty="0">
                <a:latin typeface="標楷體" panose="03000509000000000000" pitchFamily="65" charset="-120"/>
                <a:ea typeface="標楷體" panose="03000509000000000000" pitchFamily="65" charset="-120"/>
              </a:rPr>
              <a:t>由社會福利署資助</a:t>
            </a:r>
            <a:r>
              <a:rPr lang="en-US" altLang="zh-TW" sz="1200" dirty="0">
                <a:latin typeface="標楷體" panose="03000509000000000000" pitchFamily="65" charset="-120"/>
                <a:ea typeface="標楷體" panose="03000509000000000000" pitchFamily="65" charset="-120"/>
              </a:rPr>
              <a:t>)</a:t>
            </a:r>
          </a:p>
        </p:txBody>
      </p:sp>
      <p:sp>
        <p:nvSpPr>
          <p:cNvPr id="10" name="矩形 9"/>
          <p:cNvSpPr/>
          <p:nvPr/>
        </p:nvSpPr>
        <p:spPr>
          <a:xfrm>
            <a:off x="113935" y="6067381"/>
            <a:ext cx="5622851" cy="630942"/>
          </a:xfrm>
          <a:prstGeom prst="rect">
            <a:avLst/>
          </a:prstGeom>
        </p:spPr>
        <p:txBody>
          <a:bodyPr wrap="square">
            <a:spAutoFit/>
          </a:bodyPr>
          <a:lstStyle/>
          <a:p>
            <a:pPr>
              <a:lnSpc>
                <a:spcPts val="1400"/>
              </a:lnSpc>
            </a:pPr>
            <a:r>
              <a:rPr lang="zh-TW" altLang="en-US" sz="1300" dirty="0" smtClean="0">
                <a:latin typeface="標楷體" panose="03000509000000000000" pitchFamily="65" charset="-120"/>
                <a:ea typeface="標楷體" panose="03000509000000000000" pitchFamily="65" charset="-120"/>
              </a:rPr>
              <a:t>地址    ：</a:t>
            </a:r>
            <a:r>
              <a:rPr lang="zh-TW" altLang="en-US" sz="1300" dirty="0">
                <a:latin typeface="標楷體" panose="03000509000000000000" pitchFamily="65" charset="-120"/>
                <a:ea typeface="標楷體" panose="03000509000000000000" pitchFamily="65" charset="-120"/>
              </a:rPr>
              <a:t>九龍灣宏開道</a:t>
            </a:r>
            <a:r>
              <a:rPr lang="en-US" altLang="zh-TW" sz="1300" dirty="0">
                <a:latin typeface="標楷體" panose="03000509000000000000" pitchFamily="65" charset="-120"/>
                <a:ea typeface="標楷體" panose="03000509000000000000" pitchFamily="65" charset="-120"/>
              </a:rPr>
              <a:t>16</a:t>
            </a:r>
            <a:r>
              <a:rPr lang="zh-TW" altLang="en-US" sz="1300" dirty="0" smtClean="0">
                <a:latin typeface="標楷體" panose="03000509000000000000" pitchFamily="65" charset="-120"/>
                <a:ea typeface="標楷體" panose="03000509000000000000" pitchFamily="65" charset="-120"/>
              </a:rPr>
              <a:t>號德</a:t>
            </a:r>
            <a:r>
              <a:rPr lang="zh-TW" altLang="en-US" sz="1300" dirty="0">
                <a:latin typeface="標楷體" panose="03000509000000000000" pitchFamily="65" charset="-120"/>
                <a:ea typeface="標楷體" panose="03000509000000000000" pitchFamily="65" charset="-120"/>
              </a:rPr>
              <a:t>福大廈</a:t>
            </a:r>
            <a:r>
              <a:rPr lang="en-US" altLang="zh-TW" sz="1300" dirty="0">
                <a:latin typeface="標楷體" panose="03000509000000000000" pitchFamily="65" charset="-120"/>
                <a:ea typeface="標楷體" panose="03000509000000000000" pitchFamily="65" charset="-120"/>
              </a:rPr>
              <a:t>6</a:t>
            </a:r>
            <a:r>
              <a:rPr lang="zh-TW" altLang="en-US" sz="1300" dirty="0">
                <a:latin typeface="標楷體" panose="03000509000000000000" pitchFamily="65" charset="-120"/>
                <a:ea typeface="標楷體" panose="03000509000000000000" pitchFamily="65" charset="-120"/>
              </a:rPr>
              <a:t>樓</a:t>
            </a:r>
            <a:r>
              <a:rPr lang="en-US" altLang="zh-TW" sz="1300" dirty="0">
                <a:latin typeface="標楷體" panose="03000509000000000000" pitchFamily="65" charset="-120"/>
                <a:ea typeface="標楷體" panose="03000509000000000000" pitchFamily="65" charset="-120"/>
              </a:rPr>
              <a:t>604</a:t>
            </a:r>
            <a:r>
              <a:rPr lang="zh-TW" altLang="en-US" sz="1300" dirty="0" smtClean="0">
                <a:latin typeface="標楷體" panose="03000509000000000000" pitchFamily="65" charset="-120"/>
                <a:ea typeface="標楷體" panose="03000509000000000000" pitchFamily="65" charset="-120"/>
              </a:rPr>
              <a:t>室</a:t>
            </a:r>
            <a:endParaRPr lang="en-US" altLang="zh-TW" sz="1300" dirty="0" smtClean="0">
              <a:latin typeface="標楷體" panose="03000509000000000000" pitchFamily="65" charset="-120"/>
              <a:ea typeface="標楷體" panose="03000509000000000000" pitchFamily="65" charset="-120"/>
            </a:endParaRPr>
          </a:p>
          <a:p>
            <a:pPr>
              <a:lnSpc>
                <a:spcPts val="1400"/>
              </a:lnSpc>
            </a:pPr>
            <a:r>
              <a:rPr lang="zh-TW" altLang="en-US" sz="1300" dirty="0" smtClean="0">
                <a:latin typeface="標楷體" panose="03000509000000000000" pitchFamily="65" charset="-120"/>
                <a:ea typeface="標楷體" panose="03000509000000000000" pitchFamily="65" charset="-120"/>
              </a:rPr>
              <a:t>中心電話：</a:t>
            </a:r>
            <a:r>
              <a:rPr lang="en-US" sz="1300" dirty="0">
                <a:latin typeface="標楷體" panose="03000509000000000000" pitchFamily="65" charset="-120"/>
                <a:ea typeface="標楷體" panose="03000509000000000000" pitchFamily="65" charset="-120"/>
              </a:rPr>
              <a:t>2318 </a:t>
            </a:r>
            <a:r>
              <a:rPr lang="en-US" sz="1300" dirty="0" smtClean="0">
                <a:latin typeface="標楷體" panose="03000509000000000000" pitchFamily="65" charset="-120"/>
                <a:ea typeface="標楷體" panose="03000509000000000000" pitchFamily="65" charset="-120"/>
              </a:rPr>
              <a:t>1939 </a:t>
            </a:r>
            <a:r>
              <a:rPr lang="zh-TW" altLang="en-US" sz="1300" dirty="0" smtClean="0">
                <a:latin typeface="標楷體" panose="03000509000000000000" pitchFamily="65" charset="-120"/>
                <a:ea typeface="標楷體" panose="03000509000000000000" pitchFamily="65" charset="-120"/>
              </a:rPr>
              <a:t>網址</a:t>
            </a:r>
            <a:r>
              <a:rPr lang="zh-TW" altLang="en-US" sz="1300" dirty="0">
                <a:latin typeface="標楷體" panose="03000509000000000000" pitchFamily="65" charset="-120"/>
                <a:ea typeface="標楷體" panose="03000509000000000000" pitchFamily="65" charset="-120"/>
              </a:rPr>
              <a:t>：</a:t>
            </a:r>
            <a:r>
              <a:rPr lang="en-US" sz="1300" dirty="0">
                <a:latin typeface="Times New Roman" panose="02020603050405020304" pitchFamily="18" charset="0"/>
                <a:ea typeface="標楷體" panose="03000509000000000000" pitchFamily="65" charset="-120"/>
                <a:cs typeface="Times New Roman" panose="02020603050405020304" pitchFamily="18" charset="0"/>
              </a:rPr>
              <a:t>http://</a:t>
            </a:r>
            <a:r>
              <a:rPr lang="en-US" sz="1300" dirty="0" smtClean="0">
                <a:latin typeface="Times New Roman" panose="02020603050405020304" pitchFamily="18" charset="0"/>
                <a:ea typeface="標楷體" panose="03000509000000000000" pitchFamily="65" charset="-120"/>
                <a:cs typeface="Times New Roman" panose="02020603050405020304" pitchFamily="18" charset="0"/>
              </a:rPr>
              <a:t>hkmlckfc.org.hk</a:t>
            </a:r>
            <a:r>
              <a:rPr lang="en-US" sz="1300" dirty="0" smtClean="0">
                <a:latin typeface="標楷體" panose="03000509000000000000" pitchFamily="65" charset="-120"/>
                <a:ea typeface="標楷體" panose="03000509000000000000" pitchFamily="65" charset="-120"/>
              </a:rPr>
              <a:t> </a:t>
            </a:r>
          </a:p>
          <a:p>
            <a:pPr>
              <a:lnSpc>
                <a:spcPts val="1400"/>
              </a:lnSpc>
            </a:pPr>
            <a:r>
              <a:rPr lang="en-US" altLang="zh-TW" sz="1300" dirty="0" err="1" smtClean="0">
                <a:latin typeface="Times New Roman" panose="02020603050405020304" pitchFamily="18" charset="0"/>
                <a:ea typeface="標楷體" panose="03000509000000000000" pitchFamily="65" charset="-120"/>
                <a:cs typeface="Times New Roman" panose="02020603050405020304" pitchFamily="18" charset="0"/>
              </a:rPr>
              <a:t>Whatsapp</a:t>
            </a:r>
            <a:r>
              <a:rPr lang="zh-TW" altLang="en-US" sz="1300" dirty="0" smtClean="0">
                <a:latin typeface="標楷體" panose="03000509000000000000" pitchFamily="65" charset="-120"/>
                <a:ea typeface="標楷體" panose="03000509000000000000" pitchFamily="65" charset="-120"/>
              </a:rPr>
              <a:t>：</a:t>
            </a:r>
            <a:r>
              <a:rPr lang="en-US" sz="1300" dirty="0" smtClean="0">
                <a:latin typeface="標楷體" panose="03000509000000000000" pitchFamily="65" charset="-120"/>
                <a:ea typeface="標楷體" panose="03000509000000000000" pitchFamily="65" charset="-120"/>
              </a:rPr>
              <a:t>5543 7500 </a:t>
            </a:r>
            <a:r>
              <a:rPr lang="zh-TW" altLang="en-US" sz="1300" dirty="0" smtClean="0">
                <a:latin typeface="標楷體" panose="03000509000000000000" pitchFamily="65" charset="-120"/>
                <a:ea typeface="標楷體" panose="03000509000000000000" pitchFamily="65" charset="-120"/>
              </a:rPr>
              <a:t>電</a:t>
            </a:r>
            <a:r>
              <a:rPr lang="zh-TW" altLang="en-US" sz="1300" dirty="0">
                <a:latin typeface="標楷體" panose="03000509000000000000" pitchFamily="65" charset="-120"/>
                <a:ea typeface="標楷體" panose="03000509000000000000" pitchFamily="65" charset="-120"/>
              </a:rPr>
              <a:t>郵：</a:t>
            </a:r>
            <a:r>
              <a:rPr lang="en-US" sz="1300" dirty="0" smtClean="0">
                <a:latin typeface="Times New Roman" panose="02020603050405020304" pitchFamily="18" charset="0"/>
                <a:ea typeface="標楷體" panose="03000509000000000000" pitchFamily="65" charset="-120"/>
                <a:cs typeface="Times New Roman" panose="02020603050405020304" pitchFamily="18" charset="0"/>
              </a:rPr>
              <a:t>hkmlckfc@netvigator.com</a:t>
            </a:r>
            <a:endParaRPr lang="en-US" sz="1300"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3" name="矩形 12"/>
          <p:cNvSpPr/>
          <p:nvPr/>
        </p:nvSpPr>
        <p:spPr>
          <a:xfrm>
            <a:off x="7227397" y="471047"/>
            <a:ext cx="3059855" cy="307777"/>
          </a:xfrm>
          <a:prstGeom prst="rect">
            <a:avLst/>
          </a:prstGeom>
        </p:spPr>
        <p:txBody>
          <a:bodyPr wrap="square">
            <a:spAutoFit/>
          </a:bodyPr>
          <a:lstStyle/>
          <a:p>
            <a:r>
              <a:rPr lang="zh-TW" altLang="en-US" sz="1400" dirty="0" smtClean="0">
                <a:cs typeface="Times New Roman" panose="02020603050405020304" pitchFamily="18" charset="0"/>
              </a:rPr>
              <a:t>         </a:t>
            </a:r>
            <a:r>
              <a:rPr lang="zh-TW" altLang="en-US" sz="1200" dirty="0" smtClean="0">
                <a:cs typeface="Times New Roman" panose="02020603050405020304" pitchFamily="18" charset="0"/>
              </a:rPr>
              <a:t>網頁       </a:t>
            </a:r>
            <a:r>
              <a:rPr lang="en-US" altLang="zh-TW" sz="1200" dirty="0" smtClean="0">
                <a:cs typeface="Times New Roman" panose="02020603050405020304" pitchFamily="18" charset="0"/>
              </a:rPr>
              <a:t>Facebook   </a:t>
            </a:r>
            <a:r>
              <a:rPr lang="en-US" altLang="zh-TW" sz="1200" dirty="0" err="1" smtClean="0">
                <a:cs typeface="Times New Roman" panose="02020603050405020304" pitchFamily="18" charset="0"/>
              </a:rPr>
              <a:t>Youtube</a:t>
            </a:r>
            <a:r>
              <a:rPr lang="zh-TW" altLang="en-US" sz="1200" dirty="0" smtClean="0">
                <a:cs typeface="Times New Roman" panose="02020603050405020304" pitchFamily="18" charset="0"/>
              </a:rPr>
              <a:t>頻道</a:t>
            </a:r>
            <a:endParaRPr lang="en-US" sz="1200" dirty="0"/>
          </a:p>
        </p:txBody>
      </p:sp>
      <p:pic>
        <p:nvPicPr>
          <p:cNvPr id="16" name="圖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56157" y="770247"/>
            <a:ext cx="540000" cy="540000"/>
          </a:xfrm>
          <a:prstGeom prst="rect">
            <a:avLst/>
          </a:prstGeom>
        </p:spPr>
      </p:pic>
      <p:pic>
        <p:nvPicPr>
          <p:cNvPr id="17" name="圖片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17339" y="770247"/>
            <a:ext cx="540000" cy="540000"/>
          </a:xfrm>
          <a:prstGeom prst="rect">
            <a:avLst/>
          </a:prstGeom>
        </p:spPr>
      </p:pic>
      <p:sp>
        <p:nvSpPr>
          <p:cNvPr id="19" name="矩形 18"/>
          <p:cNvSpPr/>
          <p:nvPr/>
        </p:nvSpPr>
        <p:spPr>
          <a:xfrm>
            <a:off x="5096885" y="471047"/>
            <a:ext cx="2600715" cy="954107"/>
          </a:xfrm>
          <a:prstGeom prst="rect">
            <a:avLst/>
          </a:prstGeom>
        </p:spPr>
        <p:txBody>
          <a:bodyPr wrap="square">
            <a:spAutoFit/>
          </a:bodyPr>
          <a:lstStyle/>
          <a:p>
            <a:r>
              <a:rPr lang="zh-TW" altLang="en-US" sz="1400" b="1" u="sng" dirty="0" smtClean="0">
                <a:latin typeface="標楷體" panose="03000509000000000000" pitchFamily="65" charset="-120"/>
                <a:ea typeface="標楷體" panose="03000509000000000000" pitchFamily="65" charset="-120"/>
              </a:rPr>
              <a:t>中心開放時間</a:t>
            </a:r>
            <a:r>
              <a:rPr lang="en-US" altLang="zh-TW" sz="1400" b="1" u="sng" dirty="0" smtClean="0">
                <a:latin typeface="標楷體" panose="03000509000000000000" pitchFamily="65" charset="-120"/>
                <a:ea typeface="標楷體" panose="03000509000000000000" pitchFamily="65" charset="-120"/>
              </a:rPr>
              <a:t> </a:t>
            </a:r>
          </a:p>
          <a:p>
            <a:r>
              <a:rPr lang="zh-TW" altLang="en-US" sz="1400" dirty="0" smtClean="0">
                <a:latin typeface="標楷體" panose="03000509000000000000" pitchFamily="65" charset="-120"/>
                <a:ea typeface="標楷體" panose="03000509000000000000" pitchFamily="65" charset="-120"/>
              </a:rPr>
              <a:t>星期一</a:t>
            </a:r>
            <a:r>
              <a:rPr lang="zh-TW" altLang="en-US" sz="1400" dirty="0">
                <a:latin typeface="標楷體" panose="03000509000000000000" pitchFamily="65" charset="-120"/>
                <a:ea typeface="標楷體" panose="03000509000000000000" pitchFamily="65" charset="-120"/>
              </a:rPr>
              <a:t>至五</a:t>
            </a:r>
            <a:r>
              <a:rPr lang="zh-TW" altLang="en-US" sz="1400" dirty="0" smtClean="0">
                <a:latin typeface="標楷體" panose="03000509000000000000" pitchFamily="65" charset="-120"/>
                <a:ea typeface="標楷體" panose="03000509000000000000" pitchFamily="65" charset="-120"/>
              </a:rPr>
              <a:t>：上午</a:t>
            </a:r>
            <a:r>
              <a:rPr lang="en-US" altLang="zh-TW" sz="1400" dirty="0">
                <a:latin typeface="標楷體" panose="03000509000000000000" pitchFamily="65" charset="-120"/>
                <a:ea typeface="標楷體" panose="03000509000000000000" pitchFamily="65" charset="-120"/>
              </a:rPr>
              <a:t>8:15</a:t>
            </a:r>
            <a:r>
              <a:rPr lang="zh-TW" altLang="en-US" sz="1400" dirty="0">
                <a:latin typeface="標楷體" panose="03000509000000000000" pitchFamily="65" charset="-120"/>
                <a:ea typeface="標楷體" panose="03000509000000000000" pitchFamily="65" charset="-120"/>
              </a:rPr>
              <a:t>至 </a:t>
            </a:r>
            <a:r>
              <a:rPr lang="en-US" altLang="zh-TW" sz="1400" dirty="0">
                <a:latin typeface="標楷體" panose="03000509000000000000" pitchFamily="65" charset="-120"/>
                <a:ea typeface="標楷體" panose="03000509000000000000" pitchFamily="65" charset="-120"/>
              </a:rPr>
              <a:t>5:00</a:t>
            </a:r>
          </a:p>
          <a:p>
            <a:r>
              <a:rPr lang="zh-TW" altLang="en-US" sz="1400" dirty="0" smtClean="0">
                <a:latin typeface="標楷體" panose="03000509000000000000" pitchFamily="65" charset="-120"/>
                <a:ea typeface="標楷體" panose="03000509000000000000" pitchFamily="65" charset="-120"/>
              </a:rPr>
              <a:t>星期六    ：上午</a:t>
            </a:r>
            <a:r>
              <a:rPr lang="en-US" altLang="zh-TW" sz="1400" dirty="0" smtClean="0">
                <a:latin typeface="標楷體" panose="03000509000000000000" pitchFamily="65" charset="-120"/>
                <a:ea typeface="標楷體" panose="03000509000000000000" pitchFamily="65" charset="-120"/>
              </a:rPr>
              <a:t>8:15</a:t>
            </a:r>
            <a:r>
              <a:rPr lang="zh-TW" altLang="en-US" sz="1400" dirty="0" smtClean="0">
                <a:latin typeface="標楷體" panose="03000509000000000000" pitchFamily="65" charset="-120"/>
                <a:ea typeface="標楷體" panose="03000509000000000000" pitchFamily="65" charset="-120"/>
              </a:rPr>
              <a:t>至</a:t>
            </a:r>
            <a:r>
              <a:rPr lang="en-US" altLang="zh-TW" sz="1400" dirty="0" smtClean="0">
                <a:latin typeface="標楷體" panose="03000509000000000000" pitchFamily="65" charset="-120"/>
                <a:ea typeface="標楷體" panose="03000509000000000000" pitchFamily="65" charset="-120"/>
              </a:rPr>
              <a:t>12:30</a:t>
            </a:r>
            <a:endParaRPr lang="en-US" altLang="zh-TW" sz="1400" dirty="0">
              <a:latin typeface="標楷體" panose="03000509000000000000" pitchFamily="65" charset="-120"/>
              <a:ea typeface="標楷體" panose="03000509000000000000" pitchFamily="65" charset="-120"/>
            </a:endParaRPr>
          </a:p>
          <a:p>
            <a:r>
              <a:rPr lang="zh-TW" altLang="en-US" sz="1400" dirty="0" smtClean="0">
                <a:latin typeface="標楷體" panose="03000509000000000000" pitchFamily="65" charset="-120"/>
                <a:ea typeface="標楷體" panose="03000509000000000000" pitchFamily="65" charset="-120"/>
              </a:rPr>
              <a:t>星期日</a:t>
            </a:r>
            <a:r>
              <a:rPr lang="zh-TW" altLang="en-US" sz="1400" dirty="0">
                <a:latin typeface="標楷體" panose="03000509000000000000" pitchFamily="65" charset="-120"/>
                <a:ea typeface="標楷體" panose="03000509000000000000" pitchFamily="65" charset="-120"/>
              </a:rPr>
              <a:t>及公眾假期休息 </a:t>
            </a:r>
            <a:endParaRPr lang="en-US" sz="1400" dirty="0">
              <a:latin typeface="標楷體" panose="03000509000000000000" pitchFamily="65" charset="-120"/>
              <a:ea typeface="標楷體" panose="03000509000000000000" pitchFamily="65" charset="-120"/>
            </a:endParaRPr>
          </a:p>
        </p:txBody>
      </p:sp>
      <p:sp>
        <p:nvSpPr>
          <p:cNvPr id="2" name="書卷 (垂直) 1"/>
          <p:cNvSpPr/>
          <p:nvPr/>
        </p:nvSpPr>
        <p:spPr>
          <a:xfrm flipH="1">
            <a:off x="5096882" y="1481954"/>
            <a:ext cx="4694095" cy="5048241"/>
          </a:xfrm>
          <a:prstGeom prst="verticalScroll">
            <a:avLst>
              <a:gd name="adj" fmla="val 2819"/>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pic>
        <p:nvPicPr>
          <p:cNvPr id="9" name="圖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9982" y="74422"/>
            <a:ext cx="488419" cy="521532"/>
          </a:xfrm>
          <a:prstGeom prst="rect">
            <a:avLst/>
          </a:prstGeom>
        </p:spPr>
      </p:pic>
      <p:pic>
        <p:nvPicPr>
          <p:cNvPr id="15" name="圖片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88121" y="746007"/>
            <a:ext cx="601179" cy="601179"/>
          </a:xfrm>
          <a:prstGeom prst="rect">
            <a:avLst/>
          </a:prstGeom>
        </p:spPr>
      </p:pic>
      <p:sp>
        <p:nvSpPr>
          <p:cNvPr id="3" name="Rectangle 2"/>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5"/>
          <p:cNvSpPr>
            <a:spLocks noChangeArrowheads="1"/>
          </p:cNvSpPr>
          <p:nvPr/>
        </p:nvSpPr>
        <p:spPr bwMode="auto">
          <a:xfrm>
            <a:off x="152400" y="1524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6"/>
          <p:cNvSpPr>
            <a:spLocks noChangeArrowheads="1"/>
          </p:cNvSpPr>
          <p:nvPr/>
        </p:nvSpPr>
        <p:spPr bwMode="auto">
          <a:xfrm rot="10800000" flipV="1">
            <a:off x="156143" y="1608569"/>
            <a:ext cx="4572583"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638425" algn="ctr"/>
              </a:tabLst>
              <a:defRPr>
                <a:solidFill>
                  <a:schemeClr val="tx1"/>
                </a:solidFill>
                <a:latin typeface="Arial" panose="020B0604020202020204" pitchFamily="34" charset="0"/>
              </a:defRPr>
            </a:lvl1pPr>
            <a:lvl2pPr eaLnBrk="0" fontAlgn="base" hangingPunct="0">
              <a:spcBef>
                <a:spcPct val="0"/>
              </a:spcBef>
              <a:spcAft>
                <a:spcPct val="0"/>
              </a:spcAft>
              <a:tabLst>
                <a:tab pos="2638425" algn="ctr"/>
              </a:tabLst>
              <a:defRPr>
                <a:solidFill>
                  <a:schemeClr val="tx1"/>
                </a:solidFill>
                <a:latin typeface="Arial" panose="020B0604020202020204" pitchFamily="34" charset="0"/>
              </a:defRPr>
            </a:lvl2pPr>
            <a:lvl3pPr eaLnBrk="0" fontAlgn="base" hangingPunct="0">
              <a:spcBef>
                <a:spcPct val="0"/>
              </a:spcBef>
              <a:spcAft>
                <a:spcPct val="0"/>
              </a:spcAft>
              <a:tabLst>
                <a:tab pos="2638425" algn="ctr"/>
              </a:tabLst>
              <a:defRPr>
                <a:solidFill>
                  <a:schemeClr val="tx1"/>
                </a:solidFill>
                <a:latin typeface="Arial" panose="020B0604020202020204" pitchFamily="34" charset="0"/>
              </a:defRPr>
            </a:lvl3pPr>
            <a:lvl4pPr eaLnBrk="0" fontAlgn="base" hangingPunct="0">
              <a:spcBef>
                <a:spcPct val="0"/>
              </a:spcBef>
              <a:spcAft>
                <a:spcPct val="0"/>
              </a:spcAft>
              <a:tabLst>
                <a:tab pos="2638425" algn="ctr"/>
              </a:tabLst>
              <a:defRPr>
                <a:solidFill>
                  <a:schemeClr val="tx1"/>
                </a:solidFill>
                <a:latin typeface="Arial" panose="020B0604020202020204" pitchFamily="34" charset="0"/>
              </a:defRPr>
            </a:lvl4pPr>
            <a:lvl5pPr eaLnBrk="0" fontAlgn="base" hangingPunct="0">
              <a:spcBef>
                <a:spcPct val="0"/>
              </a:spcBef>
              <a:spcAft>
                <a:spcPct val="0"/>
              </a:spcAft>
              <a:tabLst>
                <a:tab pos="2638425" algn="ctr"/>
              </a:tabLst>
              <a:defRPr>
                <a:solidFill>
                  <a:schemeClr val="tx1"/>
                </a:solidFill>
                <a:latin typeface="Arial" panose="020B0604020202020204" pitchFamily="34" charset="0"/>
              </a:defRPr>
            </a:lvl5pPr>
            <a:lvl6pPr eaLnBrk="0" fontAlgn="base" hangingPunct="0">
              <a:spcBef>
                <a:spcPct val="0"/>
              </a:spcBef>
              <a:spcAft>
                <a:spcPct val="0"/>
              </a:spcAft>
              <a:tabLst>
                <a:tab pos="2638425" algn="ctr"/>
              </a:tabLst>
              <a:defRPr>
                <a:solidFill>
                  <a:schemeClr val="tx1"/>
                </a:solidFill>
                <a:latin typeface="Arial" panose="020B0604020202020204" pitchFamily="34" charset="0"/>
              </a:defRPr>
            </a:lvl6pPr>
            <a:lvl7pPr eaLnBrk="0" fontAlgn="base" hangingPunct="0">
              <a:spcBef>
                <a:spcPct val="0"/>
              </a:spcBef>
              <a:spcAft>
                <a:spcPct val="0"/>
              </a:spcAft>
              <a:tabLst>
                <a:tab pos="2638425" algn="ctr"/>
              </a:tabLst>
              <a:defRPr>
                <a:solidFill>
                  <a:schemeClr val="tx1"/>
                </a:solidFill>
                <a:latin typeface="Arial" panose="020B0604020202020204" pitchFamily="34" charset="0"/>
              </a:defRPr>
            </a:lvl7pPr>
            <a:lvl8pPr eaLnBrk="0" fontAlgn="base" hangingPunct="0">
              <a:spcBef>
                <a:spcPct val="0"/>
              </a:spcBef>
              <a:spcAft>
                <a:spcPct val="0"/>
              </a:spcAft>
              <a:tabLst>
                <a:tab pos="2638425" algn="ctr"/>
              </a:tabLst>
              <a:defRPr>
                <a:solidFill>
                  <a:schemeClr val="tx1"/>
                </a:solidFill>
                <a:latin typeface="Arial" panose="020B0604020202020204" pitchFamily="34" charset="0"/>
              </a:defRPr>
            </a:lvl8pPr>
            <a:lvl9pPr eaLnBrk="0" fontAlgn="base" hangingPunct="0">
              <a:spcBef>
                <a:spcPct val="0"/>
              </a:spcBef>
              <a:spcAft>
                <a:spcPct val="0"/>
              </a:spcAft>
              <a:tabLst>
                <a:tab pos="2638425" algn="ctr"/>
              </a:tabLst>
              <a:defRPr>
                <a:solidFill>
                  <a:schemeClr val="tx1"/>
                </a:solidFill>
                <a:latin typeface="Arial" panose="020B0604020202020204" pitchFamily="34" charset="0"/>
              </a:defRPr>
            </a:lvl9pPr>
          </a:lstStyle>
          <a:p>
            <a:pPr defTabSz="914400"/>
            <a:r>
              <a:rPr lang="zh-TW" altLang="en-US" sz="1400" dirty="0">
                <a:solidFill>
                  <a:srgbClr val="000000"/>
                </a:solidFill>
                <a:latin typeface="標楷體" panose="03000509000000000000" pitchFamily="65" charset="-120"/>
                <a:ea typeface="標楷體" panose="03000509000000000000" pitchFamily="65" charset="-120"/>
                <a:cs typeface="SimSun" panose="02010600030101010101" pitchFamily="2" charset="-122"/>
              </a:rPr>
              <a:t>各位朋友：</a:t>
            </a:r>
          </a:p>
          <a:p>
            <a:pPr defTabSz="914400"/>
            <a:endParaRPr lang="zh-TW" altLang="en-US" sz="1400" dirty="0">
              <a:solidFill>
                <a:srgbClr val="000000"/>
              </a:solidFill>
              <a:latin typeface="標楷體" panose="03000509000000000000" pitchFamily="65" charset="-120"/>
              <a:ea typeface="標楷體" panose="03000509000000000000" pitchFamily="65" charset="-120"/>
              <a:cs typeface="SimSun" panose="02010600030101010101" pitchFamily="2" charset="-122"/>
            </a:endParaRPr>
          </a:p>
          <a:p>
            <a:pPr defTabSz="914400"/>
            <a:r>
              <a:rPr lang="en-US" altLang="zh-TW" sz="1400" dirty="0" smtClean="0">
                <a:solidFill>
                  <a:srgbClr val="000000"/>
                </a:solidFill>
                <a:latin typeface="標楷體" panose="03000509000000000000" pitchFamily="65" charset="-120"/>
                <a:ea typeface="標楷體" panose="03000509000000000000" pitchFamily="65" charset="-120"/>
                <a:cs typeface="SimSun" panose="02010600030101010101" pitchFamily="2" charset="-122"/>
              </a:rPr>
              <a:t>	   </a:t>
            </a:r>
            <a:r>
              <a:rPr lang="zh-TW" altLang="en-US" sz="1400" dirty="0" smtClean="0">
                <a:solidFill>
                  <a:srgbClr val="000000"/>
                </a:solidFill>
                <a:latin typeface="標楷體" panose="03000509000000000000" pitchFamily="65" charset="-120"/>
                <a:ea typeface="標楷體" panose="03000509000000000000" pitchFamily="65" charset="-120"/>
                <a:cs typeface="SimSun" panose="02010600030101010101" pitchFamily="2" charset="-122"/>
              </a:rPr>
              <a:t>「</a:t>
            </a:r>
            <a:r>
              <a:rPr lang="zh-TW" altLang="en-US" sz="1400" dirty="0">
                <a:solidFill>
                  <a:srgbClr val="000000"/>
                </a:solidFill>
                <a:latin typeface="標楷體" panose="03000509000000000000" pitchFamily="65" charset="-120"/>
                <a:ea typeface="標楷體" panose="03000509000000000000" pitchFamily="65" charset="-120"/>
                <a:cs typeface="SimSun" panose="02010600030101010101" pitchFamily="2" charset="-122"/>
              </a:rPr>
              <a:t>平安！」這兩字說出來容易，但要做到的話，果真是難上加難，特別在目前的疫情氣氛下，天天上升的染疫數字、等候入院、隔離時沒有支援、病情出現嚴重、危殆、死亡等等的消息從不同途徑傳來，縱然身體還算平安，內心卻難以做到無風無浪，水平如鏡一般的平靜安穩。</a:t>
            </a:r>
          </a:p>
          <a:p>
            <a:pPr defTabSz="914400"/>
            <a:r>
              <a:rPr lang="zh-TW" altLang="en-US" sz="1400" dirty="0" smtClean="0">
                <a:solidFill>
                  <a:srgbClr val="000000"/>
                </a:solidFill>
                <a:latin typeface="標楷體" panose="03000509000000000000" pitchFamily="65" charset="-120"/>
                <a:ea typeface="標楷體" panose="03000509000000000000" pitchFamily="65" charset="-120"/>
                <a:cs typeface="SimSun" panose="02010600030101010101" pitchFamily="2" charset="-122"/>
              </a:rPr>
              <a:t>    我們</a:t>
            </a:r>
            <a:r>
              <a:rPr lang="zh-TW" altLang="en-US" sz="1400" dirty="0">
                <a:solidFill>
                  <a:srgbClr val="000000"/>
                </a:solidFill>
                <a:latin typeface="標楷體" panose="03000509000000000000" pitchFamily="65" charset="-120"/>
                <a:ea typeface="標楷體" panose="03000509000000000000" pitchFamily="65" charset="-120"/>
                <a:cs typeface="SimSun" panose="02010600030101010101" pitchFamily="2" charset="-122"/>
              </a:rPr>
              <a:t>可以嘗試將焦點放在說出「平安！」兩個字背後的目的上，說的人希望你心中有平安，說的人想著給你一個最好的祝福，在不穩定的光景中給你一個心中穩妥的安全感，這簡單的兩個字，聽後令人暖意無限。其實一句祝福，在合適的時候、合適環境聽進耳中，特別暖心，大家最近有否送上你們的祝福給身邊的人？身邊有沒有一些長者，他們因疫情或不同的原因</a:t>
            </a:r>
            <a:r>
              <a:rPr lang="en-US" altLang="zh-TW" sz="1400" dirty="0">
                <a:solidFill>
                  <a:srgbClr val="000000"/>
                </a:solidFill>
                <a:latin typeface="標楷體" panose="03000509000000000000" pitchFamily="65" charset="-120"/>
                <a:ea typeface="標楷體" panose="03000509000000000000" pitchFamily="65" charset="-120"/>
                <a:cs typeface="SimSun" panose="02010600030101010101" pitchFamily="2" charset="-122"/>
              </a:rPr>
              <a:t>(</a:t>
            </a:r>
            <a:r>
              <a:rPr lang="zh-TW" altLang="en-US" sz="1400" dirty="0">
                <a:solidFill>
                  <a:srgbClr val="000000"/>
                </a:solidFill>
                <a:latin typeface="標楷體" panose="03000509000000000000" pitchFamily="65" charset="-120"/>
                <a:ea typeface="標楷體" panose="03000509000000000000" pitchFamily="65" charset="-120"/>
                <a:cs typeface="SimSun" panose="02010600030101010101" pitchFamily="2" charset="-122"/>
              </a:rPr>
              <a:t>例如不能與家人見面、擔心家人朋友的狀況等等</a:t>
            </a:r>
            <a:r>
              <a:rPr lang="en-US" altLang="zh-TW" sz="1400" dirty="0">
                <a:solidFill>
                  <a:srgbClr val="000000"/>
                </a:solidFill>
                <a:latin typeface="標楷體" panose="03000509000000000000" pitchFamily="65" charset="-120"/>
                <a:ea typeface="標楷體" panose="03000509000000000000" pitchFamily="65" charset="-120"/>
                <a:cs typeface="SimSun" panose="02010600030101010101" pitchFamily="2" charset="-122"/>
              </a:rPr>
              <a:t>)</a:t>
            </a:r>
            <a:r>
              <a:rPr lang="zh-TW" altLang="en-US" sz="1400" dirty="0">
                <a:solidFill>
                  <a:srgbClr val="000000"/>
                </a:solidFill>
                <a:latin typeface="標楷體" panose="03000509000000000000" pitchFamily="65" charset="-120"/>
                <a:ea typeface="標楷體" panose="03000509000000000000" pitchFamily="65" charset="-120"/>
                <a:cs typeface="SimSun" panose="02010600030101010101" pitchFamily="2" charset="-122"/>
              </a:rPr>
              <a:t>，我衷心希望你能跟他們說一句祝福話，一句「平安！」，一句「加油！」說出來容易，聽者卻能感受大家的關懷。記得多向身邊人說聲祝福，一句祝福，一句平安，暖意盎然</a:t>
            </a:r>
            <a:r>
              <a:rPr lang="zh-TW" altLang="en-US" sz="1400" dirty="0" smtClean="0">
                <a:solidFill>
                  <a:srgbClr val="000000"/>
                </a:solidFill>
                <a:latin typeface="標楷體" panose="03000509000000000000" pitchFamily="65" charset="-120"/>
                <a:ea typeface="標楷體" panose="03000509000000000000" pitchFamily="65" charset="-120"/>
                <a:cs typeface="SimSun" panose="02010600030101010101" pitchFamily="2" charset="-122"/>
              </a:rPr>
              <a:t>。</a:t>
            </a:r>
            <a:endParaRPr lang="zh-TW" altLang="en-US" sz="1400" dirty="0">
              <a:solidFill>
                <a:srgbClr val="000000"/>
              </a:solidFill>
              <a:latin typeface="標楷體" panose="03000509000000000000" pitchFamily="65" charset="-120"/>
              <a:ea typeface="標楷體" panose="03000509000000000000" pitchFamily="65" charset="-120"/>
              <a:cs typeface="SimSun" panose="02010600030101010101" pitchFamily="2" charset="-122"/>
            </a:endParaRPr>
          </a:p>
          <a:p>
            <a:pPr algn="r" defTabSz="914400"/>
            <a:r>
              <a:rPr lang="zh-TW" altLang="en-US" sz="1400" dirty="0">
                <a:solidFill>
                  <a:srgbClr val="000000"/>
                </a:solidFill>
                <a:latin typeface="標楷體" panose="03000509000000000000" pitchFamily="65" charset="-120"/>
                <a:ea typeface="標楷體" panose="03000509000000000000" pitchFamily="65" charset="-120"/>
                <a:cs typeface="SimSun" panose="02010600030101010101" pitchFamily="2" charset="-122"/>
              </a:rPr>
              <a:t>主任的話</a:t>
            </a:r>
          </a:p>
        </p:txBody>
      </p:sp>
      <p:sp>
        <p:nvSpPr>
          <p:cNvPr id="18" name="矩形 17"/>
          <p:cNvSpPr/>
          <p:nvPr/>
        </p:nvSpPr>
        <p:spPr>
          <a:xfrm>
            <a:off x="5464709" y="1723738"/>
            <a:ext cx="3958113" cy="584775"/>
          </a:xfrm>
          <a:prstGeom prst="rect">
            <a:avLst/>
          </a:prstGeom>
          <a:noFill/>
        </p:spPr>
        <p:txBody>
          <a:bodyPr wrap="square" lIns="91440" tIns="45720" rIns="91440" bIns="45720">
            <a:spAutoFit/>
          </a:bodyPr>
          <a:lstStyle/>
          <a:p>
            <a:pPr algn="ctr"/>
            <a:r>
              <a:rPr lang="zh-TW" altLang="en-US" sz="3200" b="1" u="sng" dirty="0" smtClean="0">
                <a:ln w="0"/>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新年度會員續會安排</a:t>
            </a:r>
            <a:endParaRPr lang="zh-TW" altLang="en-US" sz="3200" b="1" u="sng"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p:txBody>
      </p:sp>
      <p:sp>
        <p:nvSpPr>
          <p:cNvPr id="20" name="矩形 19"/>
          <p:cNvSpPr/>
          <p:nvPr/>
        </p:nvSpPr>
        <p:spPr>
          <a:xfrm>
            <a:off x="5281529" y="2368776"/>
            <a:ext cx="4321733" cy="587853"/>
          </a:xfrm>
          <a:prstGeom prst="rect">
            <a:avLst/>
          </a:prstGeom>
        </p:spPr>
        <p:txBody>
          <a:bodyPr wrap="square">
            <a:spAutoFit/>
          </a:bodyPr>
          <a:lstStyle/>
          <a:p>
            <a:pPr>
              <a:lnSpc>
                <a:spcPct val="115000"/>
              </a:lnSpc>
              <a:spcAft>
                <a:spcPts val="0"/>
              </a:spcAft>
              <a:tabLst>
                <a:tab pos="2639060" algn="ctr"/>
              </a:tabLst>
            </a:pPr>
            <a:r>
              <a:rPr lang="zh-TW" altLang="en-US" sz="1400" dirty="0">
                <a:solidFill>
                  <a:srgbClr val="000000"/>
                </a:solidFill>
                <a:latin typeface="標楷體" panose="03000509000000000000" pitchFamily="65" charset="-120"/>
                <a:ea typeface="標楷體" panose="03000509000000000000" pitchFamily="65" charset="-120"/>
                <a:cs typeface="SimSun" panose="02010600030101010101" pitchFamily="2" charset="-122"/>
              </a:rPr>
              <a:t>因疫情影響下，中心需要作好人流管制，今年續會需先按以下會員編號，於指定時間前來中心續會。</a:t>
            </a:r>
            <a:endParaRPr lang="en-US" altLang="zh-TW" sz="1400" b="1" dirty="0">
              <a:solidFill>
                <a:srgbClr val="000000"/>
              </a:solidFill>
              <a:latin typeface="標楷體" panose="03000509000000000000" pitchFamily="65" charset="-120"/>
              <a:ea typeface="標楷體" panose="03000509000000000000" pitchFamily="65" charset="-120"/>
              <a:cs typeface="SimSun" panose="02010600030101010101" pitchFamily="2" charset="-122"/>
            </a:endParaRPr>
          </a:p>
        </p:txBody>
      </p:sp>
      <p:graphicFrame>
        <p:nvGraphicFramePr>
          <p:cNvPr id="22" name="表格 21"/>
          <p:cNvGraphicFramePr>
            <a:graphicFrameLocks noGrp="1"/>
          </p:cNvGraphicFramePr>
          <p:nvPr>
            <p:extLst>
              <p:ext uri="{D42A27DB-BD31-4B8C-83A1-F6EECF244321}">
                <p14:modId xmlns:p14="http://schemas.microsoft.com/office/powerpoint/2010/main" val="3054457737"/>
              </p:ext>
            </p:extLst>
          </p:nvPr>
        </p:nvGraphicFramePr>
        <p:xfrm>
          <a:off x="5236235" y="3031193"/>
          <a:ext cx="4418783" cy="2628900"/>
        </p:xfrm>
        <a:graphic>
          <a:graphicData uri="http://schemas.openxmlformats.org/drawingml/2006/table">
            <a:tbl>
              <a:tblPr firstRow="1" firstCol="1" bandRow="1"/>
              <a:tblGrid>
                <a:gridCol w="1223954">
                  <a:extLst>
                    <a:ext uri="{9D8B030D-6E8A-4147-A177-3AD203B41FA5}">
                      <a16:colId xmlns:a16="http://schemas.microsoft.com/office/drawing/2014/main" val="2643475561"/>
                    </a:ext>
                  </a:extLst>
                </a:gridCol>
                <a:gridCol w="1123781">
                  <a:extLst>
                    <a:ext uri="{9D8B030D-6E8A-4147-A177-3AD203B41FA5}">
                      <a16:colId xmlns:a16="http://schemas.microsoft.com/office/drawing/2014/main" val="1666081588"/>
                    </a:ext>
                  </a:extLst>
                </a:gridCol>
                <a:gridCol w="2071048">
                  <a:extLst>
                    <a:ext uri="{9D8B030D-6E8A-4147-A177-3AD203B41FA5}">
                      <a16:colId xmlns:a16="http://schemas.microsoft.com/office/drawing/2014/main" val="3366772621"/>
                    </a:ext>
                  </a:extLst>
                </a:gridCol>
              </a:tblGrid>
              <a:tr h="214078">
                <a:tc>
                  <a:txBody>
                    <a:bodyPr/>
                    <a:lstStyle/>
                    <a:p>
                      <a:pPr algn="ctr">
                        <a:lnSpc>
                          <a:spcPts val="2300"/>
                        </a:lnSpc>
                        <a:spcAft>
                          <a:spcPts val="0"/>
                        </a:spcAft>
                        <a:tabLst>
                          <a:tab pos="2639060" algn="ctr"/>
                        </a:tabLst>
                      </a:pPr>
                      <a:r>
                        <a:rPr lang="zh-TW" sz="1400" kern="100" dirty="0">
                          <a:solidFill>
                            <a:srgbClr val="000000"/>
                          </a:solidFill>
                          <a:effectLst/>
                          <a:latin typeface="標楷體" panose="03000509000000000000" pitchFamily="65" charset="-120"/>
                          <a:ea typeface="標楷體" panose="03000509000000000000" pitchFamily="65" charset="-120"/>
                          <a:cs typeface="SimSun" panose="02010600030101010101" pitchFamily="2" charset="-122"/>
                        </a:rPr>
                        <a:t>會員証編號</a:t>
                      </a:r>
                      <a:endParaRPr lang="en-US" sz="1400" kern="100" dirty="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2639060" algn="ctr"/>
                        </a:tabLst>
                      </a:pPr>
                      <a:r>
                        <a:rPr lang="zh-TW" sz="1400" kern="100" dirty="0">
                          <a:solidFill>
                            <a:srgbClr val="000000"/>
                          </a:solidFill>
                          <a:effectLst/>
                          <a:latin typeface="標楷體" panose="03000509000000000000" pitchFamily="65" charset="-120"/>
                          <a:ea typeface="標楷體" panose="03000509000000000000" pitchFamily="65" charset="-120"/>
                          <a:cs typeface="SimSun" panose="02010600030101010101" pitchFamily="2" charset="-122"/>
                        </a:rPr>
                        <a:t>日期</a:t>
                      </a:r>
                      <a:endParaRPr lang="en-US" sz="1400" kern="100" dirty="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2639060" algn="ctr"/>
                        </a:tabLst>
                      </a:pPr>
                      <a:r>
                        <a:rPr lang="zh-TW" sz="1400" kern="100" dirty="0">
                          <a:solidFill>
                            <a:srgbClr val="000000"/>
                          </a:solidFill>
                          <a:effectLst/>
                          <a:latin typeface="標楷體" panose="03000509000000000000" pitchFamily="65" charset="-120"/>
                          <a:ea typeface="標楷體" panose="03000509000000000000" pitchFamily="65" charset="-120"/>
                          <a:cs typeface="SimSun" panose="02010600030101010101" pitchFamily="2" charset="-122"/>
                        </a:rPr>
                        <a:t>時間</a:t>
                      </a:r>
                      <a:endParaRPr lang="en-US" sz="1400" kern="100" dirty="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8850778"/>
                  </a:ext>
                </a:extLst>
              </a:tr>
              <a:tr h="227825">
                <a:tc>
                  <a:txBody>
                    <a:bodyPr/>
                    <a:lstStyle/>
                    <a:p>
                      <a:pPr>
                        <a:lnSpc>
                          <a:spcPts val="2300"/>
                        </a:lnSpc>
                        <a:spcAft>
                          <a:spcPts val="0"/>
                        </a:spcAft>
                      </a:pP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M0001</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M0130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4</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4</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日</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一</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zh-TW" sz="1400" kern="100" dirty="0">
                          <a:solidFill>
                            <a:srgbClr val="000000"/>
                          </a:solidFill>
                          <a:effectLst/>
                          <a:latin typeface="Arial" panose="020B0604020202020204" pitchFamily="34" charset="0"/>
                          <a:ea typeface="標楷體" panose="03000509000000000000" pitchFamily="65" charset="-120"/>
                          <a:cs typeface="SimSun" panose="02010600030101010101" pitchFamily="2" charset="-122"/>
                        </a:rPr>
                        <a:t>上午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9:00</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–下午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4:30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2662393"/>
                  </a:ext>
                </a:extLst>
              </a:tr>
              <a:tr h="227825">
                <a:tc>
                  <a:txBody>
                    <a:bodyPr/>
                    <a:lstStyle/>
                    <a:p>
                      <a:pPr>
                        <a:lnSpc>
                          <a:spcPts val="2300"/>
                        </a:lnSpc>
                        <a:spcAft>
                          <a:spcPts val="0"/>
                        </a:spcAft>
                      </a:pP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M0131</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M0260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4</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6</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日</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三</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zh-TW" sz="1400" kern="100" dirty="0">
                          <a:solidFill>
                            <a:srgbClr val="000000"/>
                          </a:solidFill>
                          <a:effectLst/>
                          <a:latin typeface="Arial" panose="020B0604020202020204" pitchFamily="34" charset="0"/>
                          <a:ea typeface="標楷體" panose="03000509000000000000" pitchFamily="65" charset="-120"/>
                          <a:cs typeface="SimSun" panose="02010600030101010101" pitchFamily="2" charset="-122"/>
                        </a:rPr>
                        <a:t>上午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9:00</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–下午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4:30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8989885"/>
                  </a:ext>
                </a:extLst>
              </a:tr>
              <a:tr h="227825">
                <a:tc>
                  <a:txBody>
                    <a:bodyPr/>
                    <a:lstStyle/>
                    <a:p>
                      <a:pPr>
                        <a:lnSpc>
                          <a:spcPts val="2300"/>
                        </a:lnSpc>
                        <a:spcAft>
                          <a:spcPts val="0"/>
                        </a:spcAft>
                      </a:pP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M0261</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M0390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4</a:t>
                      </a:r>
                      <a:r>
                        <a:rPr lang="zh-TW"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月</a:t>
                      </a: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7</a:t>
                      </a:r>
                      <a:r>
                        <a:rPr lang="zh-TW"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日</a:t>
                      </a: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zh-TW"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四</a:t>
                      </a: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endParaRPr lang="en-US" sz="14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zh-TW" sz="1400" kern="100" dirty="0">
                          <a:solidFill>
                            <a:srgbClr val="000000"/>
                          </a:solidFill>
                          <a:effectLst/>
                          <a:latin typeface="Arial" panose="020B0604020202020204" pitchFamily="34" charset="0"/>
                          <a:ea typeface="標楷體" panose="03000509000000000000" pitchFamily="65" charset="-120"/>
                          <a:cs typeface="SimSun" panose="02010600030101010101" pitchFamily="2" charset="-122"/>
                        </a:rPr>
                        <a:t>上午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9:00</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–下午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4:30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4184325"/>
                  </a:ext>
                </a:extLst>
              </a:tr>
              <a:tr h="227825">
                <a:tc>
                  <a:txBody>
                    <a:bodyPr/>
                    <a:lstStyle/>
                    <a:p>
                      <a:pPr>
                        <a:lnSpc>
                          <a:spcPts val="2300"/>
                        </a:lnSpc>
                        <a:spcAft>
                          <a:spcPts val="0"/>
                        </a:spcAft>
                      </a:pP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M0391</a:t>
                      </a:r>
                      <a:r>
                        <a:rPr lang="zh-TW"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M0520</a:t>
                      </a:r>
                      <a:endParaRPr lang="en-US" sz="14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4</a:t>
                      </a:r>
                      <a:r>
                        <a:rPr lang="zh-TW"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月</a:t>
                      </a: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8</a:t>
                      </a:r>
                      <a:r>
                        <a:rPr lang="zh-TW"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日</a:t>
                      </a: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zh-TW"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五</a:t>
                      </a: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endParaRPr lang="en-US" sz="14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zh-TW" sz="1400" kern="100" dirty="0">
                          <a:solidFill>
                            <a:srgbClr val="000000"/>
                          </a:solidFill>
                          <a:effectLst/>
                          <a:latin typeface="Arial" panose="020B0604020202020204" pitchFamily="34" charset="0"/>
                          <a:ea typeface="標楷體" panose="03000509000000000000" pitchFamily="65" charset="-120"/>
                          <a:cs typeface="SimSun" panose="02010600030101010101" pitchFamily="2" charset="-122"/>
                        </a:rPr>
                        <a:t>上午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9:00</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–下午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4:30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6041115"/>
                  </a:ext>
                </a:extLst>
              </a:tr>
              <a:tr h="227825">
                <a:tc>
                  <a:txBody>
                    <a:bodyPr/>
                    <a:lstStyle/>
                    <a:p>
                      <a:pPr>
                        <a:lnSpc>
                          <a:spcPts val="2300"/>
                        </a:lnSpc>
                        <a:spcAft>
                          <a:spcPts val="0"/>
                        </a:spcAft>
                      </a:pP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M0521</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M0650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4</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11</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日</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一</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zh-TW" sz="1400" kern="100" dirty="0">
                          <a:solidFill>
                            <a:srgbClr val="000000"/>
                          </a:solidFill>
                          <a:effectLst/>
                          <a:latin typeface="Arial" panose="020B0604020202020204" pitchFamily="34" charset="0"/>
                          <a:ea typeface="標楷體" panose="03000509000000000000" pitchFamily="65" charset="-120"/>
                          <a:cs typeface="SimSun" panose="02010600030101010101" pitchFamily="2" charset="-122"/>
                        </a:rPr>
                        <a:t>上午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9:00</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–下午</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4:30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5779716"/>
                  </a:ext>
                </a:extLst>
              </a:tr>
              <a:tr h="227825">
                <a:tc>
                  <a:txBody>
                    <a:bodyPr/>
                    <a:lstStyle/>
                    <a:p>
                      <a:pPr>
                        <a:lnSpc>
                          <a:spcPts val="2300"/>
                        </a:lnSpc>
                        <a:spcAft>
                          <a:spcPts val="0"/>
                        </a:spcAft>
                      </a:pPr>
                      <a:r>
                        <a:rPr lang="en-US" sz="1400" kern="100" dirty="0" smtClean="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M0651</a:t>
                      </a:r>
                      <a:r>
                        <a:rPr lang="zh-TW"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en-US" sz="14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M0780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4</a:t>
                      </a:r>
                      <a:r>
                        <a:rPr lang="zh-TW"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月</a:t>
                      </a: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12</a:t>
                      </a:r>
                      <a:r>
                        <a:rPr lang="zh-TW"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日</a:t>
                      </a: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a:t>
                      </a:r>
                      <a:r>
                        <a:rPr lang="zh-TW"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二</a:t>
                      </a: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a:t>
                      </a:r>
                      <a:endParaRPr lang="en-US" sz="14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zh-TW" sz="1400" kern="100" dirty="0">
                          <a:solidFill>
                            <a:srgbClr val="000000"/>
                          </a:solidFill>
                          <a:effectLst/>
                          <a:latin typeface="Arial" panose="020B0604020202020204" pitchFamily="34" charset="0"/>
                          <a:ea typeface="標楷體" panose="03000509000000000000" pitchFamily="65" charset="-120"/>
                          <a:cs typeface="Times New Roman" panose="02020603050405020304" pitchFamily="18" charset="0"/>
                        </a:rPr>
                        <a:t>上午</a:t>
                      </a:r>
                      <a:r>
                        <a:rPr lang="en-US"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9:00</a:t>
                      </a:r>
                      <a:r>
                        <a:rPr lang="zh-TW"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–下午</a:t>
                      </a:r>
                      <a:r>
                        <a:rPr lang="en-US"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4:30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4300869"/>
                  </a:ext>
                </a:extLst>
              </a:tr>
              <a:tr h="227825">
                <a:tc>
                  <a:txBody>
                    <a:bodyPr/>
                    <a:lstStyle/>
                    <a:p>
                      <a:pPr>
                        <a:lnSpc>
                          <a:spcPts val="2300"/>
                        </a:lnSpc>
                        <a:spcAft>
                          <a:spcPts val="0"/>
                        </a:spcAft>
                      </a:pP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M0781</a:t>
                      </a:r>
                      <a:r>
                        <a:rPr lang="zh-TW"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M0910</a:t>
                      </a:r>
                      <a:endParaRPr lang="en-US" sz="14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4</a:t>
                      </a:r>
                      <a:r>
                        <a:rPr lang="zh-TW"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月</a:t>
                      </a: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13</a:t>
                      </a:r>
                      <a:r>
                        <a:rPr lang="zh-TW"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日</a:t>
                      </a: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a:t>
                      </a:r>
                      <a:r>
                        <a:rPr lang="zh-TW"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三</a:t>
                      </a: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a:t>
                      </a:r>
                      <a:endParaRPr lang="en-US" sz="14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zh-TW" sz="1400" kern="100" dirty="0">
                          <a:solidFill>
                            <a:srgbClr val="000000"/>
                          </a:solidFill>
                          <a:effectLst/>
                          <a:latin typeface="Arial" panose="020B0604020202020204" pitchFamily="34" charset="0"/>
                          <a:ea typeface="標楷體" panose="03000509000000000000" pitchFamily="65" charset="-120"/>
                          <a:cs typeface="Times New Roman" panose="02020603050405020304" pitchFamily="18" charset="0"/>
                        </a:rPr>
                        <a:t>上午</a:t>
                      </a:r>
                      <a:r>
                        <a:rPr lang="en-US"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9:00</a:t>
                      </a:r>
                      <a:r>
                        <a:rPr lang="zh-TW"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–下午</a:t>
                      </a:r>
                      <a:r>
                        <a:rPr lang="en-US"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4:30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3847378"/>
                  </a:ext>
                </a:extLst>
              </a:tr>
              <a:tr h="227825">
                <a:tc>
                  <a:txBody>
                    <a:bodyPr/>
                    <a:lstStyle/>
                    <a:p>
                      <a:pPr>
                        <a:lnSpc>
                          <a:spcPts val="2300"/>
                        </a:lnSpc>
                        <a:spcAft>
                          <a:spcPts val="0"/>
                        </a:spcAft>
                      </a:pP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M0911</a:t>
                      </a:r>
                      <a:r>
                        <a:rPr lang="zh-TW"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a:t>
                      </a:r>
                      <a:r>
                        <a:rPr lang="en-US" sz="14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M1102</a:t>
                      </a:r>
                      <a:endParaRPr lang="en-US" sz="14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4</a:t>
                      </a:r>
                      <a:r>
                        <a:rPr lang="zh-TW"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月</a:t>
                      </a: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14</a:t>
                      </a:r>
                      <a:r>
                        <a:rPr lang="zh-TW"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日</a:t>
                      </a: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a:t>
                      </a:r>
                      <a:r>
                        <a:rPr lang="zh-TW"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四</a:t>
                      </a:r>
                      <a:r>
                        <a:rPr lang="en-US" sz="14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a:t>
                      </a:r>
                      <a:endParaRPr lang="en-US" sz="14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2300"/>
                        </a:lnSpc>
                        <a:spcAft>
                          <a:spcPts val="0"/>
                        </a:spcAft>
                      </a:pPr>
                      <a:r>
                        <a:rPr lang="zh-TW" sz="1400" kern="100" dirty="0">
                          <a:solidFill>
                            <a:srgbClr val="000000"/>
                          </a:solidFill>
                          <a:effectLst/>
                          <a:latin typeface="Arial" panose="020B0604020202020204" pitchFamily="34" charset="0"/>
                          <a:ea typeface="標楷體" panose="03000509000000000000" pitchFamily="65" charset="-120"/>
                          <a:cs typeface="Times New Roman" panose="02020603050405020304" pitchFamily="18" charset="0"/>
                        </a:rPr>
                        <a:t>上午</a:t>
                      </a:r>
                      <a:r>
                        <a:rPr lang="en-US"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9:00</a:t>
                      </a:r>
                      <a:r>
                        <a:rPr lang="zh-TW"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–下午</a:t>
                      </a:r>
                      <a:r>
                        <a:rPr lang="en-US"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4:30</a:t>
                      </a:r>
                      <a:endParaRPr lang="en-US" sz="14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55887967"/>
                  </a:ext>
                </a:extLst>
              </a:tr>
            </a:tbl>
          </a:graphicData>
        </a:graphic>
      </p:graphicFrame>
      <p:sp>
        <p:nvSpPr>
          <p:cNvPr id="23" name="矩形 22"/>
          <p:cNvSpPr/>
          <p:nvPr/>
        </p:nvSpPr>
        <p:spPr>
          <a:xfrm>
            <a:off x="5298781" y="5804196"/>
            <a:ext cx="4289971" cy="587853"/>
          </a:xfrm>
          <a:prstGeom prst="rect">
            <a:avLst/>
          </a:prstGeom>
        </p:spPr>
        <p:txBody>
          <a:bodyPr wrap="square">
            <a:spAutoFit/>
          </a:bodyPr>
          <a:lstStyle/>
          <a:p>
            <a:pPr lvl="0">
              <a:lnSpc>
                <a:spcPct val="115000"/>
              </a:lnSpc>
              <a:tabLst>
                <a:tab pos="2639060" algn="ctr"/>
              </a:tabLst>
            </a:pPr>
            <a:r>
              <a:rPr lang="zh-TW" altLang="en-US" sz="1400" b="1" dirty="0">
                <a:solidFill>
                  <a:srgbClr val="000000"/>
                </a:solidFill>
                <a:latin typeface="標楷體" panose="03000509000000000000" pitchFamily="65" charset="-120"/>
                <a:ea typeface="標楷體" panose="03000509000000000000" pitchFamily="65" charset="-120"/>
                <a:cs typeface="SimSun" panose="02010600030101010101" pitchFamily="2" charset="-122"/>
              </a:rPr>
              <a:t>如未能按上述時間辦理續會，可於</a:t>
            </a:r>
            <a:r>
              <a:rPr lang="en-US" altLang="zh-TW" sz="1400" b="1" dirty="0">
                <a:solidFill>
                  <a:srgbClr val="000000"/>
                </a:solidFill>
                <a:latin typeface="標楷體" panose="03000509000000000000" pitchFamily="65" charset="-120"/>
                <a:ea typeface="標楷體" panose="03000509000000000000" pitchFamily="65" charset="-120"/>
                <a:cs typeface="SimSun" panose="02010600030101010101" pitchFamily="2" charset="-122"/>
              </a:rPr>
              <a:t>4</a:t>
            </a:r>
            <a:r>
              <a:rPr lang="zh-TW" altLang="en-US" sz="1400" b="1" dirty="0">
                <a:solidFill>
                  <a:srgbClr val="000000"/>
                </a:solidFill>
                <a:latin typeface="標楷體" panose="03000509000000000000" pitchFamily="65" charset="-120"/>
                <a:ea typeface="標楷體" panose="03000509000000000000" pitchFamily="65" charset="-120"/>
                <a:cs typeface="SimSun" panose="02010600030101010101" pitchFamily="2" charset="-122"/>
              </a:rPr>
              <a:t>月</a:t>
            </a:r>
            <a:r>
              <a:rPr lang="en-US" altLang="zh-TW" sz="1400" b="1" dirty="0" smtClean="0">
                <a:solidFill>
                  <a:srgbClr val="000000"/>
                </a:solidFill>
                <a:latin typeface="標楷體" panose="03000509000000000000" pitchFamily="65" charset="-120"/>
                <a:ea typeface="標楷體" panose="03000509000000000000" pitchFamily="65" charset="-120"/>
                <a:cs typeface="SimSun" panose="02010600030101010101" pitchFamily="2" charset="-122"/>
              </a:rPr>
              <a:t>15</a:t>
            </a:r>
            <a:r>
              <a:rPr lang="zh-TW" altLang="en-US" sz="1400" b="1" dirty="0" smtClean="0">
                <a:solidFill>
                  <a:srgbClr val="000000"/>
                </a:solidFill>
                <a:latin typeface="標楷體" panose="03000509000000000000" pitchFamily="65" charset="-120"/>
                <a:ea typeface="標楷體" panose="03000509000000000000" pitchFamily="65" charset="-120"/>
                <a:cs typeface="SimSun" panose="02010600030101010101" pitchFamily="2" charset="-122"/>
              </a:rPr>
              <a:t>日後</a:t>
            </a:r>
            <a:r>
              <a:rPr lang="zh-TW" altLang="en-US" sz="1400" b="1" dirty="0">
                <a:solidFill>
                  <a:srgbClr val="000000"/>
                </a:solidFill>
                <a:latin typeface="標楷體" panose="03000509000000000000" pitchFamily="65" charset="-120"/>
                <a:ea typeface="標楷體" panose="03000509000000000000" pitchFamily="65" charset="-120"/>
                <a:cs typeface="SimSun" panose="02010600030101010101" pitchFamily="2" charset="-122"/>
              </a:rPr>
              <a:t>到中心辦理，而新入會將於</a:t>
            </a:r>
            <a:r>
              <a:rPr lang="en-US" altLang="zh-TW" sz="1400" b="1" dirty="0">
                <a:solidFill>
                  <a:srgbClr val="000000"/>
                </a:solidFill>
                <a:latin typeface="標楷體" panose="03000509000000000000" pitchFamily="65" charset="-120"/>
                <a:ea typeface="標楷體" panose="03000509000000000000" pitchFamily="65" charset="-120"/>
                <a:cs typeface="SimSun" panose="02010600030101010101" pitchFamily="2" charset="-122"/>
              </a:rPr>
              <a:t>4</a:t>
            </a:r>
            <a:r>
              <a:rPr lang="zh-TW" altLang="en-US" sz="1400" b="1" dirty="0">
                <a:solidFill>
                  <a:srgbClr val="000000"/>
                </a:solidFill>
                <a:latin typeface="標楷體" panose="03000509000000000000" pitchFamily="65" charset="-120"/>
                <a:ea typeface="標楷體" panose="03000509000000000000" pitchFamily="65" charset="-120"/>
                <a:cs typeface="SimSun" panose="02010600030101010101" pitchFamily="2" charset="-122"/>
              </a:rPr>
              <a:t>月</a:t>
            </a:r>
            <a:r>
              <a:rPr lang="en-US" altLang="zh-TW" sz="1400" b="1" dirty="0">
                <a:solidFill>
                  <a:srgbClr val="000000"/>
                </a:solidFill>
                <a:latin typeface="標楷體" panose="03000509000000000000" pitchFamily="65" charset="-120"/>
                <a:ea typeface="標楷體" panose="03000509000000000000" pitchFamily="65" charset="-120"/>
                <a:cs typeface="SimSun" panose="02010600030101010101" pitchFamily="2" charset="-122"/>
              </a:rPr>
              <a:t>19</a:t>
            </a:r>
            <a:r>
              <a:rPr lang="zh-TW" altLang="en-US" sz="1400" b="1" dirty="0">
                <a:solidFill>
                  <a:srgbClr val="000000"/>
                </a:solidFill>
                <a:latin typeface="標楷體" panose="03000509000000000000" pitchFamily="65" charset="-120"/>
                <a:ea typeface="標楷體" panose="03000509000000000000" pitchFamily="65" charset="-120"/>
                <a:cs typeface="SimSun" panose="02010600030101010101" pitchFamily="2" charset="-122"/>
              </a:rPr>
              <a:t>日後開始辦理。</a:t>
            </a:r>
            <a:endParaRPr lang="en-US" altLang="zh-TW" sz="1400" b="1" dirty="0">
              <a:solidFill>
                <a:srgbClr val="000000"/>
              </a:solidFill>
              <a:latin typeface="標楷體" panose="03000509000000000000" pitchFamily="65" charset="-120"/>
              <a:ea typeface="標楷體" panose="03000509000000000000" pitchFamily="65" charset="-120"/>
              <a:cs typeface="SimSun" panose="02010600030101010101" pitchFamily="2" charset="-122"/>
            </a:endParaRPr>
          </a:p>
        </p:txBody>
      </p:sp>
    </p:spTree>
    <p:extLst>
      <p:ext uri="{BB962C8B-B14F-4D97-AF65-F5344CB8AC3E}">
        <p14:creationId xmlns:p14="http://schemas.microsoft.com/office/powerpoint/2010/main" val="33840285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圓角矩形 14"/>
          <p:cNvSpPr/>
          <p:nvPr/>
        </p:nvSpPr>
        <p:spPr>
          <a:xfrm>
            <a:off x="110151" y="73191"/>
            <a:ext cx="9730059" cy="4869387"/>
          </a:xfrm>
          <a:prstGeom prst="roundRect">
            <a:avLst>
              <a:gd name="adj" fmla="val 4954"/>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8" name="矩形 7"/>
          <p:cNvSpPr/>
          <p:nvPr/>
        </p:nvSpPr>
        <p:spPr>
          <a:xfrm>
            <a:off x="3834744" y="73190"/>
            <a:ext cx="2236510" cy="584775"/>
          </a:xfrm>
          <a:prstGeom prst="rect">
            <a:avLst/>
          </a:prstGeom>
          <a:noFill/>
        </p:spPr>
        <p:txBody>
          <a:bodyPr wrap="none" lIns="91440" tIns="45720" rIns="91440" bIns="45720">
            <a:spAutoFit/>
          </a:bodyPr>
          <a:lstStyle/>
          <a:p>
            <a:pPr lvl="0" algn="ctr">
              <a:defRPr/>
            </a:pPr>
            <a:r>
              <a:rPr lang="zh-TW" altLang="en-US" sz="32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護老者活動</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19" name="矩形 18"/>
          <p:cNvSpPr/>
          <p:nvPr/>
        </p:nvSpPr>
        <p:spPr>
          <a:xfrm>
            <a:off x="8072298" y="319411"/>
            <a:ext cx="1723549" cy="338554"/>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負責社工</a:t>
            </a:r>
            <a:r>
              <a:rPr lang="en-US" altLang="zh-TW"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a:t>
            </a:r>
            <a:r>
              <a:rPr lang="zh-TW" altLang="en-US" sz="16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任</a:t>
            </a: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姑娘</a:t>
            </a:r>
            <a:endParaRPr kumimoji="0" lang="zh-TW" altLang="en-US" sz="16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2" name="矩形 1"/>
          <p:cNvSpPr/>
          <p:nvPr/>
        </p:nvSpPr>
        <p:spPr>
          <a:xfrm>
            <a:off x="5352054" y="607109"/>
            <a:ext cx="4443793" cy="4031873"/>
          </a:xfrm>
          <a:prstGeom prst="rect">
            <a:avLst/>
          </a:prstGeom>
        </p:spPr>
        <p:txBody>
          <a:bodyPr wrap="square">
            <a:spAutoFit/>
          </a:bodyPr>
          <a:lstStyle/>
          <a:p>
            <a:r>
              <a:rPr lang="zh-TW" altLang="en-US" sz="1600" b="1" u="sng" dirty="0">
                <a:latin typeface="標楷體" panose="03000509000000000000" pitchFamily="65" charset="-120"/>
                <a:ea typeface="標楷體" panose="03000509000000000000" pitchFamily="65" charset="-120"/>
              </a:rPr>
              <a:t>健康</a:t>
            </a:r>
            <a:r>
              <a:rPr lang="zh-HK" altLang="en-US" sz="1600" b="1" u="sng" dirty="0">
                <a:latin typeface="標楷體" panose="03000509000000000000" pitchFamily="65" charset="-120"/>
                <a:ea typeface="標楷體" panose="03000509000000000000" pitchFamily="65" charset="-120"/>
              </a:rPr>
              <a:t>講座</a:t>
            </a:r>
            <a:r>
              <a:rPr lang="en-US" altLang="zh-HK" sz="1600" b="1" u="sng" dirty="0">
                <a:latin typeface="標楷體" panose="03000509000000000000" pitchFamily="65" charset="-120"/>
                <a:ea typeface="標楷體" panose="03000509000000000000" pitchFamily="65" charset="-120"/>
              </a:rPr>
              <a:t>-</a:t>
            </a:r>
            <a:r>
              <a:rPr lang="zh-TW" altLang="en-US" sz="1600" b="1" u="sng" dirty="0">
                <a:latin typeface="標楷體" panose="03000509000000000000" pitchFamily="65" charset="-120"/>
                <a:ea typeface="標楷體" panose="03000509000000000000" pitchFamily="65" charset="-120"/>
              </a:rPr>
              <a:t>認識各類認知障礙症與罪行的關係</a:t>
            </a:r>
            <a:endParaRPr lang="en-US" sz="1600" b="1" u="sng" dirty="0">
              <a:latin typeface="標楷體" panose="03000509000000000000" pitchFamily="65" charset="-120"/>
              <a:ea typeface="標楷體" panose="03000509000000000000" pitchFamily="65" charset="-120"/>
            </a:endParaRPr>
          </a:p>
          <a:p>
            <a:r>
              <a:rPr lang="zh-TW" altLang="en-US" sz="1400" kern="100" dirty="0">
                <a:latin typeface="標楷體" panose="03000509000000000000" pitchFamily="65" charset="-120"/>
                <a:ea typeface="標楷體" panose="03000509000000000000" pitchFamily="65" charset="-120"/>
                <a:cs typeface="Times New Roman" panose="02020603050405020304" pitchFamily="18" charset="0"/>
              </a:rPr>
              <a:t>日期：</a:t>
            </a:r>
            <a:r>
              <a:rPr lang="en-US" altLang="zh-TW" sz="1400" kern="100" dirty="0">
                <a:latin typeface="標楷體" panose="03000509000000000000" pitchFamily="65" charset="-120"/>
                <a:ea typeface="標楷體" panose="03000509000000000000" pitchFamily="65" charset="-120"/>
                <a:cs typeface="Times New Roman" panose="02020603050405020304" pitchFamily="18" charset="0"/>
              </a:rPr>
              <a:t>2022</a:t>
            </a:r>
            <a:r>
              <a:rPr lang="zh-TW" altLang="en-US" sz="1400" kern="100" dirty="0">
                <a:latin typeface="標楷體" panose="03000509000000000000" pitchFamily="65" charset="-120"/>
                <a:ea typeface="標楷體" panose="03000509000000000000" pitchFamily="65" charset="-120"/>
                <a:cs typeface="Times New Roman" panose="02020603050405020304" pitchFamily="18" charset="0"/>
              </a:rPr>
              <a:t>年</a:t>
            </a:r>
            <a:r>
              <a:rPr lang="en-US" altLang="zh-TW" sz="1400" kern="100" dirty="0">
                <a:latin typeface="標楷體" panose="03000509000000000000" pitchFamily="65" charset="-120"/>
                <a:ea typeface="標楷體" panose="03000509000000000000" pitchFamily="65" charset="-120"/>
                <a:cs typeface="Times New Roman" panose="02020603050405020304" pitchFamily="18" charset="0"/>
              </a:rPr>
              <a:t>3</a:t>
            </a:r>
            <a:r>
              <a:rPr lang="zh-TW" altLang="en-US" sz="1400" kern="100" dirty="0">
                <a:latin typeface="標楷體" panose="03000509000000000000" pitchFamily="65" charset="-120"/>
                <a:ea typeface="標楷體" panose="03000509000000000000" pitchFamily="65" charset="-120"/>
                <a:cs typeface="Times New Roman" panose="02020603050405020304" pitchFamily="18" charset="0"/>
              </a:rPr>
              <a:t>月</a:t>
            </a:r>
            <a:r>
              <a:rPr lang="en-US" altLang="zh-TW" sz="1400" kern="100" dirty="0">
                <a:latin typeface="標楷體" panose="03000509000000000000" pitchFamily="65" charset="-120"/>
                <a:ea typeface="標楷體" panose="03000509000000000000" pitchFamily="65" charset="-120"/>
                <a:cs typeface="Times New Roman" panose="02020603050405020304" pitchFamily="18" charset="0"/>
              </a:rPr>
              <a:t>17</a:t>
            </a:r>
            <a:r>
              <a:rPr lang="zh-TW" altLang="en-US" sz="1400" kern="100" dirty="0">
                <a:latin typeface="標楷體" panose="03000509000000000000" pitchFamily="65" charset="-120"/>
                <a:ea typeface="標楷體" panose="03000509000000000000" pitchFamily="65" charset="-120"/>
                <a:cs typeface="Times New Roman" panose="02020603050405020304" pitchFamily="18" charset="0"/>
              </a:rPr>
              <a:t>日</a:t>
            </a:r>
            <a:r>
              <a:rPr lang="en-US" altLang="zh-TW" sz="1400" kern="100" dirty="0">
                <a:latin typeface="標楷體" panose="03000509000000000000" pitchFamily="65" charset="-120"/>
                <a:ea typeface="標楷體" panose="03000509000000000000" pitchFamily="65" charset="-120"/>
                <a:cs typeface="Times New Roman" panose="02020603050405020304" pitchFamily="18" charset="0"/>
              </a:rPr>
              <a:t>(</a:t>
            </a:r>
            <a:r>
              <a:rPr lang="zh-TW" altLang="en-US" sz="1400" kern="100" dirty="0">
                <a:latin typeface="標楷體" panose="03000509000000000000" pitchFamily="65" charset="-120"/>
                <a:ea typeface="標楷體" panose="03000509000000000000" pitchFamily="65" charset="-120"/>
                <a:cs typeface="Times New Roman" panose="02020603050405020304" pitchFamily="18" charset="0"/>
              </a:rPr>
              <a:t>星期四</a:t>
            </a:r>
            <a:r>
              <a:rPr lang="en-US" altLang="zh-TW" sz="1400" kern="100" dirty="0">
                <a:latin typeface="標楷體" panose="03000509000000000000" pitchFamily="65" charset="-120"/>
                <a:ea typeface="標楷體" panose="03000509000000000000" pitchFamily="65" charset="-120"/>
                <a:cs typeface="Times New Roman" panose="02020603050405020304" pitchFamily="18" charset="0"/>
              </a:rPr>
              <a:t>)</a:t>
            </a:r>
          </a:p>
          <a:p>
            <a:r>
              <a:rPr lang="zh-TW" altLang="en-US" sz="1400" kern="100" dirty="0">
                <a:latin typeface="標楷體" panose="03000509000000000000" pitchFamily="65" charset="-120"/>
                <a:ea typeface="標楷體" panose="03000509000000000000" pitchFamily="65" charset="-120"/>
                <a:cs typeface="Times New Roman" panose="02020603050405020304" pitchFamily="18" charset="0"/>
              </a:rPr>
              <a:t>時間：上午</a:t>
            </a:r>
            <a:r>
              <a:rPr lang="en-US" altLang="zh-TW" sz="1400" kern="100" dirty="0">
                <a:latin typeface="標楷體" panose="03000509000000000000" pitchFamily="65" charset="-120"/>
                <a:ea typeface="標楷體" panose="03000509000000000000" pitchFamily="65" charset="-120"/>
                <a:cs typeface="Times New Roman" panose="02020603050405020304" pitchFamily="18" charset="0"/>
              </a:rPr>
              <a:t>10:30 – 11:30 </a:t>
            </a:r>
          </a:p>
          <a:p>
            <a:r>
              <a:rPr lang="zh-TW" altLang="en-US" sz="1400" kern="100" dirty="0">
                <a:latin typeface="標楷體" panose="03000509000000000000" pitchFamily="65" charset="-120"/>
                <a:ea typeface="標楷體" panose="03000509000000000000" pitchFamily="65" charset="-120"/>
                <a:cs typeface="Times New Roman" panose="02020603050405020304" pitchFamily="18" charset="0"/>
              </a:rPr>
              <a:t>地點：以網上直播形式進行  費用：全免   </a:t>
            </a:r>
            <a:endParaRPr lang="en-US" altLang="zh-TW" sz="1400" kern="100" dirty="0">
              <a:latin typeface="標楷體" panose="03000509000000000000" pitchFamily="65" charset="-120"/>
              <a:ea typeface="標楷體" panose="03000509000000000000" pitchFamily="65" charset="-120"/>
              <a:cs typeface="Times New Roman" panose="02020603050405020304" pitchFamily="18" charset="0"/>
            </a:endParaRPr>
          </a:p>
          <a:p>
            <a:r>
              <a:rPr lang="zh-TW" altLang="en-US" sz="1400" kern="100" dirty="0">
                <a:latin typeface="標楷體" panose="03000509000000000000" pitchFamily="65" charset="-120"/>
                <a:ea typeface="標楷體" panose="03000509000000000000" pitchFamily="65" charset="-120"/>
                <a:cs typeface="Times New Roman" panose="02020603050405020304" pitchFamily="18" charset="0"/>
              </a:rPr>
              <a:t>對象：</a:t>
            </a:r>
            <a:r>
              <a:rPr lang="zh-HK" altLang="en-US" sz="1400" kern="100" dirty="0">
                <a:latin typeface="標楷體" panose="03000509000000000000" pitchFamily="65" charset="-120"/>
                <a:ea typeface="標楷體" panose="03000509000000000000" pitchFamily="65" charset="-120"/>
                <a:cs typeface="Times New Roman" panose="02020603050405020304" pitchFamily="18" charset="0"/>
              </a:rPr>
              <a:t>會</a:t>
            </a:r>
            <a:r>
              <a:rPr lang="zh-TW" altLang="en-US" sz="1400" kern="100" dirty="0">
                <a:latin typeface="標楷體" panose="03000509000000000000" pitchFamily="65" charset="-120"/>
                <a:ea typeface="標楷體" panose="03000509000000000000" pitchFamily="65" charset="-120"/>
                <a:cs typeface="Times New Roman" panose="02020603050405020304" pitchFamily="18" charset="0"/>
              </a:rPr>
              <a:t>員</a:t>
            </a:r>
            <a:r>
              <a:rPr lang="en-US" sz="1400" kern="100" dirty="0">
                <a:latin typeface="標楷體" panose="03000509000000000000" pitchFamily="65" charset="-120"/>
                <a:ea typeface="標楷體" panose="03000509000000000000" pitchFamily="65" charset="-120"/>
                <a:cs typeface="Times New Roman" panose="02020603050405020304" pitchFamily="18" charset="0"/>
              </a:rPr>
              <a:t>/</a:t>
            </a:r>
            <a:r>
              <a:rPr lang="zh-HK" altLang="en-US" sz="1400" kern="100" dirty="0">
                <a:latin typeface="標楷體" panose="03000509000000000000" pitchFamily="65" charset="-120"/>
                <a:ea typeface="標楷體" panose="03000509000000000000" pitchFamily="65" charset="-120"/>
                <a:cs typeface="Times New Roman" panose="02020603050405020304" pitchFamily="18" charset="0"/>
              </a:rPr>
              <a:t>護老者</a:t>
            </a:r>
            <a:endParaRPr lang="en-US" sz="1400" kern="100" dirty="0">
              <a:latin typeface="標楷體" panose="03000509000000000000" pitchFamily="65" charset="-120"/>
              <a:ea typeface="標楷體" panose="03000509000000000000" pitchFamily="65" charset="-120"/>
              <a:cs typeface="Times New Roman" panose="02020603050405020304" pitchFamily="18" charset="0"/>
            </a:endParaRPr>
          </a:p>
          <a:p>
            <a:pPr marL="542925" indent="-542925"/>
            <a:r>
              <a:rPr lang="zh-TW" altLang="en-US" sz="1400" kern="100" dirty="0">
                <a:latin typeface="標楷體" panose="03000509000000000000" pitchFamily="65" charset="-120"/>
                <a:ea typeface="標楷體" panose="03000509000000000000" pitchFamily="65" charset="-120"/>
                <a:cs typeface="Times New Roman" panose="02020603050405020304" pitchFamily="18" charset="0"/>
              </a:rPr>
              <a:t>內容：認識各類認知障礙症患者的罪行及面對司法程序的支援。</a:t>
            </a:r>
            <a:endParaRPr lang="en-US" sz="1400" kern="100" dirty="0">
              <a:latin typeface="標楷體" panose="03000509000000000000" pitchFamily="65" charset="-120"/>
              <a:ea typeface="標楷體" panose="03000509000000000000" pitchFamily="65" charset="-120"/>
              <a:cs typeface="Times New Roman" panose="02020603050405020304" pitchFamily="18" charset="0"/>
            </a:endParaRPr>
          </a:p>
          <a:p>
            <a:r>
              <a:rPr lang="zh-TW" altLang="en-US" sz="1400" kern="100" dirty="0">
                <a:latin typeface="標楷體" panose="03000509000000000000" pitchFamily="65" charset="-120"/>
                <a:ea typeface="標楷體" panose="03000509000000000000" pitchFamily="65" charset="-120"/>
                <a:cs typeface="Times New Roman" panose="02020603050405020304" pitchFamily="18" charset="0"/>
              </a:rPr>
              <a:t>備註：香港善導會派員主講。</a:t>
            </a:r>
            <a:endParaRPr lang="en-US" sz="1400" kern="100" dirty="0">
              <a:latin typeface="標楷體" panose="03000509000000000000" pitchFamily="65" charset="-120"/>
              <a:ea typeface="標楷體" panose="03000509000000000000" pitchFamily="65" charset="-120"/>
              <a:cs typeface="Times New Roman" panose="02020603050405020304" pitchFamily="18" charset="0"/>
            </a:endParaRPr>
          </a:p>
          <a:p>
            <a:pPr marL="534988" indent="-534988"/>
            <a:endParaRPr lang="en-US" altLang="zh-TW" sz="1400" b="1" dirty="0" smtClean="0">
              <a:solidFill>
                <a:prstClr val="black"/>
              </a:solidFill>
              <a:latin typeface="標楷體" panose="03000509000000000000" pitchFamily="65" charset="-120"/>
              <a:ea typeface="標楷體" panose="03000509000000000000" pitchFamily="65" charset="-120"/>
            </a:endParaRPr>
          </a:p>
          <a:p>
            <a:pPr marL="630238" lvl="0" indent="-630238"/>
            <a:r>
              <a:rPr lang="zh-TW" altLang="en-US" sz="1600" b="1" u="sng" dirty="0">
                <a:solidFill>
                  <a:prstClr val="black"/>
                </a:solidFill>
                <a:latin typeface="標楷體" panose="03000509000000000000" pitchFamily="65" charset="-120"/>
                <a:ea typeface="標楷體" panose="03000509000000000000" pitchFamily="65" charset="-120"/>
              </a:rPr>
              <a:t>護老周年大會</a:t>
            </a:r>
            <a:endParaRPr lang="en-US" altLang="zh-TW" sz="1600" b="1" u="sng" dirty="0">
              <a:solidFill>
                <a:prstClr val="black"/>
              </a:solidFill>
              <a:latin typeface="標楷體" panose="03000509000000000000" pitchFamily="65" charset="-120"/>
              <a:ea typeface="標楷體" panose="03000509000000000000" pitchFamily="65" charset="-120"/>
            </a:endParaRPr>
          </a:p>
          <a:p>
            <a:pPr marL="630238" lvl="0" indent="-630238"/>
            <a:r>
              <a:rPr lang="zh-TW" altLang="en-US" sz="1400" dirty="0">
                <a:solidFill>
                  <a:prstClr val="black"/>
                </a:solidFill>
                <a:latin typeface="標楷體" panose="03000509000000000000" pitchFamily="65" charset="-120"/>
                <a:ea typeface="標楷體" panose="03000509000000000000" pitchFamily="65" charset="-120"/>
              </a:rPr>
              <a:t>日期</a:t>
            </a:r>
            <a:r>
              <a:rPr lang="en-US" altLang="zh-TW" sz="1400" dirty="0">
                <a:solidFill>
                  <a:prstClr val="black"/>
                </a:solidFill>
                <a:latin typeface="標楷體" panose="03000509000000000000" pitchFamily="65" charset="-120"/>
                <a:ea typeface="標楷體" panose="03000509000000000000" pitchFamily="65" charset="-120"/>
              </a:rPr>
              <a:t>︰2022</a:t>
            </a:r>
            <a:r>
              <a:rPr lang="zh-TW" altLang="en-US" sz="1400" dirty="0">
                <a:solidFill>
                  <a:prstClr val="black"/>
                </a:solidFill>
                <a:latin typeface="標楷體" panose="03000509000000000000" pitchFamily="65" charset="-120"/>
                <a:ea typeface="標楷體" panose="03000509000000000000" pitchFamily="65" charset="-120"/>
              </a:rPr>
              <a:t>年</a:t>
            </a:r>
            <a:r>
              <a:rPr lang="en-US" altLang="zh-TW" sz="1400" dirty="0">
                <a:solidFill>
                  <a:prstClr val="black"/>
                </a:solidFill>
                <a:latin typeface="標楷體" panose="03000509000000000000" pitchFamily="65" charset="-120"/>
                <a:ea typeface="標楷體" panose="03000509000000000000" pitchFamily="65" charset="-120"/>
              </a:rPr>
              <a:t>3</a:t>
            </a:r>
            <a:r>
              <a:rPr lang="zh-TW" altLang="en-US" sz="1400" dirty="0">
                <a:solidFill>
                  <a:prstClr val="black"/>
                </a:solidFill>
                <a:latin typeface="標楷體" panose="03000509000000000000" pitchFamily="65" charset="-120"/>
                <a:ea typeface="標楷體" panose="03000509000000000000" pitchFamily="65" charset="-120"/>
              </a:rPr>
              <a:t>月</a:t>
            </a:r>
            <a:r>
              <a:rPr lang="en-US" altLang="zh-TW" sz="1400" dirty="0">
                <a:solidFill>
                  <a:prstClr val="black"/>
                </a:solidFill>
                <a:latin typeface="標楷體" panose="03000509000000000000" pitchFamily="65" charset="-120"/>
                <a:ea typeface="標楷體" panose="03000509000000000000" pitchFamily="65" charset="-120"/>
              </a:rPr>
              <a:t>25</a:t>
            </a:r>
            <a:r>
              <a:rPr lang="zh-TW" altLang="en-US" sz="1400" dirty="0">
                <a:solidFill>
                  <a:prstClr val="black"/>
                </a:solidFill>
                <a:latin typeface="標楷體" panose="03000509000000000000" pitchFamily="65" charset="-120"/>
                <a:ea typeface="標楷體" panose="03000509000000000000" pitchFamily="65" charset="-120"/>
              </a:rPr>
              <a:t>日</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星期五</a:t>
            </a:r>
            <a:r>
              <a:rPr lang="en-US" altLang="zh-TW" sz="1400" dirty="0">
                <a:solidFill>
                  <a:prstClr val="black"/>
                </a:solidFill>
                <a:latin typeface="標楷體" panose="03000509000000000000" pitchFamily="65" charset="-120"/>
                <a:ea typeface="標楷體" panose="03000509000000000000" pitchFamily="65" charset="-120"/>
              </a:rPr>
              <a:t>)</a:t>
            </a:r>
          </a:p>
          <a:p>
            <a:pPr marL="630238" lvl="0" indent="-630238"/>
            <a:r>
              <a:rPr lang="zh-TW" altLang="en-US" sz="1400" dirty="0">
                <a:solidFill>
                  <a:prstClr val="black"/>
                </a:solidFill>
                <a:latin typeface="標楷體" panose="03000509000000000000" pitchFamily="65" charset="-120"/>
                <a:ea typeface="標楷體" panose="03000509000000000000" pitchFamily="65" charset="-120"/>
              </a:rPr>
              <a:t>時間</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下午</a:t>
            </a:r>
            <a:r>
              <a:rPr lang="en-US" altLang="zh-TW" sz="1400" dirty="0">
                <a:solidFill>
                  <a:prstClr val="black"/>
                </a:solidFill>
                <a:latin typeface="標楷體" panose="03000509000000000000" pitchFamily="65" charset="-120"/>
                <a:ea typeface="標楷體" panose="03000509000000000000" pitchFamily="65" charset="-120"/>
              </a:rPr>
              <a:t>2:30–3:30   </a:t>
            </a:r>
          </a:p>
          <a:p>
            <a:pPr marL="630238" lvl="0" indent="-630238"/>
            <a:r>
              <a:rPr lang="zh-TW" altLang="en-US" sz="1400" dirty="0">
                <a:solidFill>
                  <a:prstClr val="black"/>
                </a:solidFill>
                <a:latin typeface="標楷體" panose="03000509000000000000" pitchFamily="65" charset="-120"/>
                <a:ea typeface="標楷體" panose="03000509000000000000" pitchFamily="65" charset="-120"/>
              </a:rPr>
              <a:t>地點</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網上</a:t>
            </a:r>
            <a:r>
              <a:rPr lang="en-US" sz="1400" dirty="0">
                <a:solidFill>
                  <a:prstClr val="black"/>
                </a:solidFill>
                <a:latin typeface="標楷體" panose="03000509000000000000" pitchFamily="65" charset="-120"/>
                <a:ea typeface="標楷體" panose="03000509000000000000" pitchFamily="65" charset="-120"/>
              </a:rPr>
              <a:t>Zoom</a:t>
            </a:r>
            <a:r>
              <a:rPr lang="zh-TW" altLang="en-US" sz="1400" dirty="0">
                <a:solidFill>
                  <a:prstClr val="black"/>
                </a:solidFill>
                <a:latin typeface="標楷體" panose="03000509000000000000" pitchFamily="65" charset="-120"/>
                <a:ea typeface="標楷體" panose="03000509000000000000" pitchFamily="65" charset="-120"/>
              </a:rPr>
              <a:t>形式 費用</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全免  對象</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護老者</a:t>
            </a:r>
            <a:endParaRPr lang="en-US" altLang="zh-TW" sz="1400" dirty="0">
              <a:solidFill>
                <a:prstClr val="black"/>
              </a:solidFill>
              <a:latin typeface="標楷體" panose="03000509000000000000" pitchFamily="65" charset="-120"/>
              <a:ea typeface="標楷體" panose="03000509000000000000" pitchFamily="65" charset="-120"/>
            </a:endParaRPr>
          </a:p>
          <a:p>
            <a:pPr marL="534988" lvl="0" indent="-534988"/>
            <a:r>
              <a:rPr lang="zh-TW" altLang="en-US" sz="1400" dirty="0">
                <a:solidFill>
                  <a:prstClr val="black"/>
                </a:solidFill>
                <a:latin typeface="標楷體" panose="03000509000000000000" pitchFamily="65" charset="-120"/>
                <a:ea typeface="標楷體" panose="03000509000000000000" pitchFamily="65" charset="-120"/>
              </a:rPr>
              <a:t>內容：透過遊戲及討論一同認識護老者服務，以及與參加者回顧過去的護老者活動及收集參加者對護老者服務的意見及期望。</a:t>
            </a:r>
            <a:endParaRPr lang="en-US" altLang="zh-TW" sz="1400" b="1" dirty="0">
              <a:solidFill>
                <a:prstClr val="black"/>
              </a:solidFill>
              <a:latin typeface="標楷體" panose="03000509000000000000" pitchFamily="65" charset="-120"/>
              <a:ea typeface="標楷體" panose="03000509000000000000" pitchFamily="65" charset="-120"/>
            </a:endParaRPr>
          </a:p>
          <a:p>
            <a:pPr marL="534988" indent="-534988"/>
            <a:r>
              <a:rPr lang="zh-TW" altLang="en-US" sz="1400" b="1" dirty="0">
                <a:solidFill>
                  <a:prstClr val="black"/>
                </a:solidFill>
                <a:latin typeface="標楷體" panose="03000509000000000000" pitchFamily="65" charset="-120"/>
                <a:ea typeface="標楷體" panose="03000509000000000000" pitchFamily="65" charset="-120"/>
              </a:rPr>
              <a:t>備註：此活動只限護老者參加，以及如報名人數多於上限，會以抽籤處理</a:t>
            </a:r>
            <a:r>
              <a:rPr lang="zh-TW" altLang="en-US" sz="1400" b="1" dirty="0" smtClean="0">
                <a:solidFill>
                  <a:prstClr val="black"/>
                </a:solidFill>
                <a:latin typeface="標楷體" panose="03000509000000000000" pitchFamily="65" charset="-120"/>
                <a:ea typeface="標楷體" panose="03000509000000000000" pitchFamily="65" charset="-120"/>
              </a:rPr>
              <a:t>。</a:t>
            </a:r>
            <a:endParaRPr lang="en-US" sz="1400" b="1" dirty="0">
              <a:solidFill>
                <a:prstClr val="black"/>
              </a:solidFill>
              <a:latin typeface="標楷體" panose="03000509000000000000" pitchFamily="65" charset="-120"/>
              <a:ea typeface="標楷體" panose="03000509000000000000" pitchFamily="65" charset="-120"/>
            </a:endParaRPr>
          </a:p>
        </p:txBody>
      </p:sp>
      <p:sp>
        <p:nvSpPr>
          <p:cNvPr id="7" name="Rectangle 1"/>
          <p:cNvSpPr>
            <a:spLocks noChangeArrowheads="1"/>
          </p:cNvSpPr>
          <p:nvPr/>
        </p:nvSpPr>
        <p:spPr bwMode="auto">
          <a:xfrm>
            <a:off x="126213" y="286248"/>
            <a:ext cx="5023758"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marR="0" lvl="0" indent="-534988" algn="l" defTabSz="914400" rtl="0" eaLnBrk="0" fontAlgn="base" latinLnBrk="0" hangingPunct="0">
              <a:spcBef>
                <a:spcPct val="0"/>
              </a:spcBef>
              <a:spcAft>
                <a:spcPct val="0"/>
              </a:spcAft>
              <a:buClrTx/>
              <a:buSzTx/>
              <a:buFontTx/>
              <a:buNone/>
              <a:tabLst/>
            </a:pPr>
            <a:r>
              <a:rPr kumimoji="0" lang="zh-HK" altLang="en-US" sz="1600" b="1" i="0" u="sng"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售賣奶粉服務</a:t>
            </a:r>
            <a:endParaRPr kumimoji="0" lang="en-US" altLang="zh-HK" sz="1600" b="1" i="0" u="sng"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534988" lvl="0" indent="-534988" defTabSz="914400"/>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日期：</a:t>
            </a:r>
            <a:r>
              <a:rPr lang="en-US" altLang="zh-TW" sz="1400" dirty="0" smtClean="0">
                <a:latin typeface="標楷體" panose="03000509000000000000" pitchFamily="65" charset="-120"/>
                <a:ea typeface="標楷體" panose="03000509000000000000" pitchFamily="65" charset="-120"/>
                <a:cs typeface="Calibri" panose="020F0502020204030204" pitchFamily="34" charset="0"/>
              </a:rPr>
              <a:t>2022</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年</a:t>
            </a:r>
            <a:r>
              <a:rPr lang="en-US" altLang="zh-TW" sz="1400" dirty="0" smtClean="0">
                <a:latin typeface="標楷體" panose="03000509000000000000" pitchFamily="65" charset="-120"/>
                <a:ea typeface="標楷體" panose="03000509000000000000" pitchFamily="65" charset="-120"/>
                <a:cs typeface="Calibri" panose="020F0502020204030204" pitchFamily="34" charset="0"/>
              </a:rPr>
              <a:t>3</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月</a:t>
            </a:r>
            <a:r>
              <a:rPr lang="en-US" altLang="zh-TW" sz="1400" dirty="0" smtClean="0">
                <a:latin typeface="標楷體" panose="03000509000000000000" pitchFamily="65" charset="-120"/>
                <a:ea typeface="標楷體" panose="03000509000000000000" pitchFamily="65" charset="-120"/>
                <a:cs typeface="Calibri" panose="020F0502020204030204" pitchFamily="34" charset="0"/>
              </a:rPr>
              <a:t>10</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日</a:t>
            </a:r>
            <a:r>
              <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星期</a:t>
            </a:r>
            <a:r>
              <a:rPr kumimoji="0" lang="zh-HK"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四</a:t>
            </a:r>
            <a:r>
              <a:rPr kumimoji="0" lang="en-US" altLang="zh-HK"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endParaRPr kumimoji="0" lang="en-US" altLang="zh-HK"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534988" lvl="0" indent="-534988" defTabSz="914400"/>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時間：</a:t>
            </a:r>
            <a:r>
              <a:rPr kumimoji="0" lang="zh-HK"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上</a:t>
            </a: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午</a:t>
            </a:r>
            <a:r>
              <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9</a:t>
            </a: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r>
              <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30 </a:t>
            </a:r>
            <a:r>
              <a:rPr lang="en-US" altLang="zh-TW" sz="1400" dirty="0" smtClean="0">
                <a:latin typeface="標楷體" panose="03000509000000000000" pitchFamily="65" charset="-120"/>
                <a:ea typeface="標楷體" panose="03000509000000000000" pitchFamily="65" charset="-120"/>
              </a:rPr>
              <a:t>- </a:t>
            </a:r>
            <a:r>
              <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11</a:t>
            </a: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r>
              <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30</a:t>
            </a:r>
            <a:r>
              <a:rPr lang="en-US" altLang="zh-TW" sz="1400" dirty="0">
                <a:latin typeface="標楷體" panose="03000509000000000000" pitchFamily="65" charset="-120"/>
                <a:ea typeface="標楷體" panose="03000509000000000000" pitchFamily="65" charset="-120"/>
              </a:rPr>
              <a:t> </a:t>
            </a:r>
            <a:r>
              <a:rPr lang="en-US" altLang="zh-TW" sz="1400" dirty="0" smtClean="0">
                <a:latin typeface="標楷體" panose="03000509000000000000" pitchFamily="65" charset="-120"/>
                <a:ea typeface="標楷體" panose="03000509000000000000" pitchFamily="65" charset="-120"/>
              </a:rPr>
              <a:t>   </a:t>
            </a: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地點：本中心</a:t>
            </a:r>
            <a:endPar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endParaRPr>
          </a:p>
          <a:p>
            <a:pPr marL="534988" lvl="0" indent="-534988" defTabSz="914400"/>
            <a:r>
              <a:rPr kumimoji="0" lang="zh-HK"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對象</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a:t>
            </a:r>
            <a:r>
              <a:rPr lang="zh-TW" altLang="en-US" sz="1400" dirty="0">
                <a:latin typeface="標楷體" panose="03000509000000000000" pitchFamily="65" charset="-120"/>
                <a:ea typeface="標楷體" panose="03000509000000000000" pitchFamily="65" charset="-120"/>
                <a:cs typeface="Calibri" panose="020F0502020204030204" pitchFamily="34" charset="0"/>
              </a:rPr>
              <a:t>護老者及</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會員</a:t>
            </a:r>
            <a:endParaRPr lang="en-US" altLang="zh-TW" sz="1400" dirty="0" smtClean="0">
              <a:latin typeface="標楷體" panose="03000509000000000000" pitchFamily="65" charset="-120"/>
              <a:ea typeface="標楷體" panose="03000509000000000000" pitchFamily="65" charset="-120"/>
              <a:cs typeface="Calibri" panose="020F0502020204030204" pitchFamily="34" charset="0"/>
            </a:endParaRPr>
          </a:p>
          <a:p>
            <a:pPr marL="534988" lvl="0" indent="-534988" defTabSz="914400"/>
            <a:r>
              <a:rPr lang="zh-TW" altLang="en-US" sz="1400" b="1" dirty="0" smtClean="0">
                <a:latin typeface="標楷體" panose="03000509000000000000" pitchFamily="65" charset="-120"/>
                <a:ea typeface="標楷體" panose="03000509000000000000" pitchFamily="65" charset="-120"/>
                <a:cs typeface="Calibri" panose="020F0502020204030204" pitchFamily="34" charset="0"/>
              </a:rPr>
              <a:t>備註</a:t>
            </a:r>
            <a:r>
              <a:rPr lang="en-US" altLang="zh-TW" sz="1400" b="1" dirty="0">
                <a:latin typeface="標楷體" panose="03000509000000000000" pitchFamily="65" charset="-120"/>
                <a:ea typeface="標楷體" panose="03000509000000000000" pitchFamily="65" charset="-120"/>
                <a:cs typeface="Calibri" panose="020F0502020204030204" pitchFamily="34" charset="0"/>
              </a:rPr>
              <a:t>﹕</a:t>
            </a:r>
            <a:r>
              <a:rPr lang="zh-TW" altLang="en-US" sz="1400" b="1" dirty="0">
                <a:latin typeface="標楷體" panose="03000509000000000000" pitchFamily="65" charset="-120"/>
                <a:ea typeface="標楷體" panose="03000509000000000000" pitchFamily="65" charset="-120"/>
                <a:cs typeface="Calibri" panose="020F0502020204030204" pitchFamily="34" charset="0"/>
              </a:rPr>
              <a:t>會員欲購買奶粉必須致電中心登記，讓供應商可以準確預算數量，截止登記</a:t>
            </a:r>
            <a:r>
              <a:rPr lang="zh-TW" altLang="en-US" sz="1400" b="1" dirty="0" smtClean="0">
                <a:latin typeface="標楷體" panose="03000509000000000000" pitchFamily="65" charset="-120"/>
                <a:ea typeface="標楷體" panose="03000509000000000000" pitchFamily="65" charset="-120"/>
                <a:cs typeface="Calibri" panose="020F0502020204030204" pitchFamily="34" charset="0"/>
              </a:rPr>
              <a:t>日期</a:t>
            </a:r>
            <a:r>
              <a:rPr lang="en-US" altLang="zh-TW" sz="1400" b="1" dirty="0" smtClean="0">
                <a:latin typeface="標楷體" panose="03000509000000000000" pitchFamily="65" charset="-120"/>
                <a:ea typeface="標楷體" panose="03000509000000000000" pitchFamily="65" charset="-120"/>
                <a:cs typeface="Calibri" panose="020F0502020204030204" pitchFamily="34" charset="0"/>
              </a:rPr>
              <a:t>7/3/2022(</a:t>
            </a:r>
            <a:r>
              <a:rPr lang="zh-TW" altLang="en-US" sz="1400" b="1" dirty="0" smtClean="0">
                <a:latin typeface="標楷體" panose="03000509000000000000" pitchFamily="65" charset="-120"/>
                <a:ea typeface="標楷體" panose="03000509000000000000" pitchFamily="65" charset="-120"/>
                <a:cs typeface="Calibri" panose="020F0502020204030204" pitchFamily="34" charset="0"/>
              </a:rPr>
              <a:t>星期一</a:t>
            </a:r>
            <a:r>
              <a:rPr lang="en-US" altLang="zh-TW" sz="1400" b="1" dirty="0">
                <a:latin typeface="標楷體" panose="03000509000000000000" pitchFamily="65" charset="-120"/>
                <a:ea typeface="標楷體" panose="03000509000000000000" pitchFamily="65" charset="-120"/>
                <a:cs typeface="Calibri" panose="020F0502020204030204" pitchFamily="34" charset="0"/>
              </a:rPr>
              <a:t>)</a:t>
            </a:r>
            <a:r>
              <a:rPr lang="zh-TW" altLang="en-US" sz="1400" b="1" dirty="0">
                <a:latin typeface="標楷體" panose="03000509000000000000" pitchFamily="65" charset="-120"/>
                <a:ea typeface="標楷體" panose="03000509000000000000" pitchFamily="65" charset="-120"/>
                <a:cs typeface="Calibri" panose="020F0502020204030204" pitchFamily="34" charset="0"/>
              </a:rPr>
              <a:t>。每位會員每次只可購買</a:t>
            </a:r>
            <a:r>
              <a:rPr lang="en-US" altLang="zh-TW" sz="1400" b="1" dirty="0">
                <a:latin typeface="標楷體" panose="03000509000000000000" pitchFamily="65" charset="-120"/>
                <a:ea typeface="標楷體" panose="03000509000000000000" pitchFamily="65" charset="-120"/>
                <a:cs typeface="Calibri" panose="020F0502020204030204" pitchFamily="34" charset="0"/>
              </a:rPr>
              <a:t>2</a:t>
            </a:r>
            <a:r>
              <a:rPr lang="zh-TW" altLang="en-US" sz="1400" b="1" dirty="0">
                <a:latin typeface="標楷體" panose="03000509000000000000" pitchFamily="65" charset="-120"/>
                <a:ea typeface="標楷體" panose="03000509000000000000" pitchFamily="65" charset="-120"/>
                <a:cs typeface="Calibri" panose="020F0502020204030204" pitchFamily="34" charset="0"/>
              </a:rPr>
              <a:t>罐</a:t>
            </a:r>
            <a:r>
              <a:rPr lang="zh-TW" altLang="en-US" sz="1400" b="1" dirty="0" smtClean="0">
                <a:latin typeface="標楷體" panose="03000509000000000000" pitchFamily="65" charset="-120"/>
                <a:ea typeface="標楷體" panose="03000509000000000000" pitchFamily="65" charset="-120"/>
                <a:cs typeface="Calibri" panose="020F0502020204030204" pitchFamily="34" charset="0"/>
              </a:rPr>
              <a:t>奶粉，四月份奶粉將加價</a:t>
            </a:r>
            <a:endParaRPr kumimoji="0" lang="zh-HK" altLang="en-US" sz="1400" b="1"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p:txBody>
      </p:sp>
      <p:graphicFrame>
        <p:nvGraphicFramePr>
          <p:cNvPr id="10" name="表格 9"/>
          <p:cNvGraphicFramePr>
            <a:graphicFrameLocks noGrp="1"/>
          </p:cNvGraphicFramePr>
          <p:nvPr>
            <p:extLst>
              <p:ext uri="{D42A27DB-BD31-4B8C-83A1-F6EECF244321}">
                <p14:modId xmlns:p14="http://schemas.microsoft.com/office/powerpoint/2010/main" val="2075003585"/>
              </p:ext>
            </p:extLst>
          </p:nvPr>
        </p:nvGraphicFramePr>
        <p:xfrm>
          <a:off x="110151" y="1878539"/>
          <a:ext cx="4875918" cy="1397000"/>
        </p:xfrm>
        <a:graphic>
          <a:graphicData uri="http://schemas.openxmlformats.org/drawingml/2006/table">
            <a:tbl>
              <a:tblPr firstRow="1" firstCol="1" bandRow="1"/>
              <a:tblGrid>
                <a:gridCol w="548724">
                  <a:extLst>
                    <a:ext uri="{9D8B030D-6E8A-4147-A177-3AD203B41FA5}">
                      <a16:colId xmlns:a16="http://schemas.microsoft.com/office/drawing/2014/main" val="3618097835"/>
                    </a:ext>
                  </a:extLst>
                </a:gridCol>
                <a:gridCol w="1051455">
                  <a:extLst>
                    <a:ext uri="{9D8B030D-6E8A-4147-A177-3AD203B41FA5}">
                      <a16:colId xmlns:a16="http://schemas.microsoft.com/office/drawing/2014/main" val="3807094923"/>
                    </a:ext>
                  </a:extLst>
                </a:gridCol>
                <a:gridCol w="1072139">
                  <a:extLst>
                    <a:ext uri="{9D8B030D-6E8A-4147-A177-3AD203B41FA5}">
                      <a16:colId xmlns:a16="http://schemas.microsoft.com/office/drawing/2014/main" val="1482898895"/>
                    </a:ext>
                  </a:extLst>
                </a:gridCol>
                <a:gridCol w="764560">
                  <a:extLst>
                    <a:ext uri="{9D8B030D-6E8A-4147-A177-3AD203B41FA5}">
                      <a16:colId xmlns:a16="http://schemas.microsoft.com/office/drawing/2014/main" val="144166017"/>
                    </a:ext>
                  </a:extLst>
                </a:gridCol>
                <a:gridCol w="711830">
                  <a:extLst>
                    <a:ext uri="{9D8B030D-6E8A-4147-A177-3AD203B41FA5}">
                      <a16:colId xmlns:a16="http://schemas.microsoft.com/office/drawing/2014/main" val="1677172782"/>
                    </a:ext>
                  </a:extLst>
                </a:gridCol>
                <a:gridCol w="727210">
                  <a:extLst>
                    <a:ext uri="{9D8B030D-6E8A-4147-A177-3AD203B41FA5}">
                      <a16:colId xmlns:a16="http://schemas.microsoft.com/office/drawing/2014/main" val="3907860873"/>
                    </a:ext>
                  </a:extLst>
                </a:gridCol>
              </a:tblGrid>
              <a:tr h="0">
                <a:tc gridSpan="6">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美國雅培製藥</a:t>
                      </a: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有限公司</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62180259"/>
                  </a:ext>
                </a:extLst>
              </a:tr>
              <a:tr h="0">
                <a:tc>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產品名稱</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金裝加營</a:t>
                      </a: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素</a:t>
                      </a:r>
                      <a:endParaRPr lang="en-US" alt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en-US"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a:t>
                      </a: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呍呢嗱</a:t>
                      </a:r>
                      <a:r>
                        <a:rPr lang="en-US" sz="1400" b="1" kern="100" dirty="0">
                          <a:effectLst/>
                          <a:latin typeface="標楷體" panose="03000509000000000000" pitchFamily="65" charset="-120"/>
                          <a:ea typeface="標楷體" panose="03000509000000000000" pitchFamily="65" charset="-120"/>
                          <a:cs typeface="Times New Roman" panose="02020603050405020304" pitchFamily="18" charset="0"/>
                        </a:rPr>
                        <a:t>)</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金裝加營</a:t>
                      </a: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素</a:t>
                      </a:r>
                      <a:endParaRPr lang="en-US" alt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en-US"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a:t>
                      </a: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朱古力味</a:t>
                      </a:r>
                      <a:r>
                        <a:rPr lang="en-US" sz="1400" b="1" kern="100" dirty="0">
                          <a:effectLst/>
                          <a:latin typeface="標楷體" panose="03000509000000000000" pitchFamily="65" charset="-120"/>
                          <a:ea typeface="標楷體" panose="03000509000000000000" pitchFamily="65" charset="-120"/>
                          <a:cs typeface="Times New Roman" panose="02020603050405020304" pitchFamily="18" charset="0"/>
                        </a:rPr>
                        <a:t>)</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低糖</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加營素</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怡保康</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活力</a:t>
                      </a:r>
                      <a:endParaRPr lang="en-US" alt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加</a:t>
                      </a: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營素</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7883742"/>
                  </a:ext>
                </a:extLst>
              </a:tr>
              <a:tr h="0">
                <a:tc>
                  <a:txBody>
                    <a:bodyPr/>
                    <a:lstStyle/>
                    <a:p>
                      <a:pPr>
                        <a:lnSpc>
                          <a:spcPts val="2200"/>
                        </a:lnSpc>
                        <a:spcAft>
                          <a:spcPts val="0"/>
                        </a:spcAft>
                      </a:pPr>
                      <a:r>
                        <a:rPr lang="zh-HK" sz="1400" b="1" kern="100">
                          <a:effectLst/>
                          <a:latin typeface="標楷體" panose="03000509000000000000" pitchFamily="65" charset="-120"/>
                          <a:ea typeface="標楷體" panose="03000509000000000000" pitchFamily="65" charset="-120"/>
                          <a:cs typeface="Times New Roman" panose="02020603050405020304" pitchFamily="18" charset="0"/>
                        </a:rPr>
                        <a:t>重量</a:t>
                      </a:r>
                      <a:endParaRPr lang="en-US" sz="1400" kern="10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900g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900g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en-US" sz="1400" kern="100">
                          <a:effectLst/>
                          <a:latin typeface="標楷體" panose="03000509000000000000" pitchFamily="65" charset="-120"/>
                          <a:ea typeface="標楷體" panose="03000509000000000000" pitchFamily="65" charset="-120"/>
                          <a:cs typeface="Times New Roman" panose="02020603050405020304" pitchFamily="18" charset="0"/>
                        </a:rPr>
                        <a:t>850g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850g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850g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7744758"/>
                  </a:ext>
                </a:extLst>
              </a:tr>
              <a:tr h="0">
                <a:tc>
                  <a:txBody>
                    <a:bodyPr/>
                    <a:lstStyle/>
                    <a:p>
                      <a:pPr>
                        <a:lnSpc>
                          <a:spcPts val="2200"/>
                        </a:lnSpc>
                        <a:spcAft>
                          <a:spcPts val="0"/>
                        </a:spcAft>
                      </a:pPr>
                      <a:r>
                        <a:rPr lang="zh-HK" sz="1400" b="1" kern="100">
                          <a:effectLst/>
                          <a:latin typeface="標楷體" panose="03000509000000000000" pitchFamily="65" charset="-120"/>
                          <a:ea typeface="標楷體" panose="03000509000000000000" pitchFamily="65" charset="-120"/>
                          <a:cs typeface="Times New Roman" panose="02020603050405020304" pitchFamily="18" charset="0"/>
                        </a:rPr>
                        <a:t>價錢</a:t>
                      </a:r>
                      <a:endParaRPr lang="en-US" sz="1400" kern="10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en-US" sz="1400" kern="100">
                          <a:effectLst/>
                          <a:latin typeface="標楷體" panose="03000509000000000000" pitchFamily="65" charset="-120"/>
                          <a:ea typeface="標楷體" panose="03000509000000000000" pitchFamily="65" charset="-120"/>
                          <a:cs typeface="Times New Roman" panose="02020603050405020304" pitchFamily="18" charset="0"/>
                        </a:rPr>
                        <a:t>$163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$163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$168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en-US" sz="1400" kern="100">
                          <a:effectLst/>
                          <a:latin typeface="標楷體" panose="03000509000000000000" pitchFamily="65" charset="-120"/>
                          <a:ea typeface="標楷體" panose="03000509000000000000" pitchFamily="65" charset="-120"/>
                          <a:cs typeface="Times New Roman" panose="02020603050405020304" pitchFamily="18" charset="0"/>
                        </a:rPr>
                        <a:t>$205.5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a:t>
                      </a:r>
                      <a:r>
                        <a:rPr lang="en-US" sz="1400" kern="100" dirty="0" smtClean="0">
                          <a:effectLst/>
                          <a:latin typeface="標楷體" panose="03000509000000000000" pitchFamily="65" charset="-120"/>
                          <a:ea typeface="標楷體" panose="03000509000000000000" pitchFamily="65" charset="-120"/>
                          <a:cs typeface="Times New Roman" panose="02020603050405020304" pitchFamily="18" charset="0"/>
                        </a:rPr>
                        <a:t>199</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8511931"/>
                  </a:ext>
                </a:extLst>
              </a:tr>
            </a:tbl>
          </a:graphicData>
        </a:graphic>
      </p:graphicFrame>
      <p:graphicFrame>
        <p:nvGraphicFramePr>
          <p:cNvPr id="9" name="表格 8"/>
          <p:cNvGraphicFramePr>
            <a:graphicFrameLocks noGrp="1"/>
          </p:cNvGraphicFramePr>
          <p:nvPr>
            <p:extLst>
              <p:ext uri="{D42A27DB-BD31-4B8C-83A1-F6EECF244321}">
                <p14:modId xmlns:p14="http://schemas.microsoft.com/office/powerpoint/2010/main" val="814694524"/>
              </p:ext>
            </p:extLst>
          </p:nvPr>
        </p:nvGraphicFramePr>
        <p:xfrm>
          <a:off x="124531" y="3540559"/>
          <a:ext cx="4875918" cy="1397000"/>
        </p:xfrm>
        <a:graphic>
          <a:graphicData uri="http://schemas.openxmlformats.org/drawingml/2006/table">
            <a:tbl>
              <a:tblPr firstRow="1" firstCol="1" bandRow="1"/>
              <a:tblGrid>
                <a:gridCol w="548724">
                  <a:extLst>
                    <a:ext uri="{9D8B030D-6E8A-4147-A177-3AD203B41FA5}">
                      <a16:colId xmlns:a16="http://schemas.microsoft.com/office/drawing/2014/main" val="3618097835"/>
                    </a:ext>
                  </a:extLst>
                </a:gridCol>
                <a:gridCol w="1051455">
                  <a:extLst>
                    <a:ext uri="{9D8B030D-6E8A-4147-A177-3AD203B41FA5}">
                      <a16:colId xmlns:a16="http://schemas.microsoft.com/office/drawing/2014/main" val="3807094923"/>
                    </a:ext>
                  </a:extLst>
                </a:gridCol>
                <a:gridCol w="1072139">
                  <a:extLst>
                    <a:ext uri="{9D8B030D-6E8A-4147-A177-3AD203B41FA5}">
                      <a16:colId xmlns:a16="http://schemas.microsoft.com/office/drawing/2014/main" val="1482898895"/>
                    </a:ext>
                  </a:extLst>
                </a:gridCol>
                <a:gridCol w="764560">
                  <a:extLst>
                    <a:ext uri="{9D8B030D-6E8A-4147-A177-3AD203B41FA5}">
                      <a16:colId xmlns:a16="http://schemas.microsoft.com/office/drawing/2014/main" val="144166017"/>
                    </a:ext>
                  </a:extLst>
                </a:gridCol>
                <a:gridCol w="711830">
                  <a:extLst>
                    <a:ext uri="{9D8B030D-6E8A-4147-A177-3AD203B41FA5}">
                      <a16:colId xmlns:a16="http://schemas.microsoft.com/office/drawing/2014/main" val="1677172782"/>
                    </a:ext>
                  </a:extLst>
                </a:gridCol>
                <a:gridCol w="727210">
                  <a:extLst>
                    <a:ext uri="{9D8B030D-6E8A-4147-A177-3AD203B41FA5}">
                      <a16:colId xmlns:a16="http://schemas.microsoft.com/office/drawing/2014/main" val="3907860873"/>
                    </a:ext>
                  </a:extLst>
                </a:gridCol>
              </a:tblGrid>
              <a:tr h="0">
                <a:tc gridSpan="6">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美國雅培製藥</a:t>
                      </a: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有限公司</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62180259"/>
                  </a:ext>
                </a:extLst>
              </a:tr>
              <a:tr h="0">
                <a:tc>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產品名稱</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金裝加營</a:t>
                      </a: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素</a:t>
                      </a:r>
                      <a:endParaRPr lang="en-US" alt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en-US"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a:t>
                      </a: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呍呢嗱</a:t>
                      </a:r>
                      <a:r>
                        <a:rPr lang="en-US" sz="1400" b="1" kern="100" dirty="0">
                          <a:effectLst/>
                          <a:latin typeface="標楷體" panose="03000509000000000000" pitchFamily="65" charset="-120"/>
                          <a:ea typeface="標楷體" panose="03000509000000000000" pitchFamily="65" charset="-120"/>
                          <a:cs typeface="Times New Roman" panose="02020603050405020304" pitchFamily="18" charset="0"/>
                        </a:rPr>
                        <a:t>)</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金裝加營</a:t>
                      </a: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素</a:t>
                      </a:r>
                      <a:endParaRPr lang="en-US" alt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en-US"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a:t>
                      </a: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朱古力味</a:t>
                      </a:r>
                      <a:r>
                        <a:rPr lang="en-US" sz="1400" b="1" kern="100" dirty="0">
                          <a:effectLst/>
                          <a:latin typeface="標楷體" panose="03000509000000000000" pitchFamily="65" charset="-120"/>
                          <a:ea typeface="標楷體" panose="03000509000000000000" pitchFamily="65" charset="-120"/>
                          <a:cs typeface="Times New Roman" panose="02020603050405020304" pitchFamily="18" charset="0"/>
                        </a:rPr>
                        <a:t>)</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低糖</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加營素</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怡保康</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活力</a:t>
                      </a:r>
                      <a:endParaRPr lang="en-US" alt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加</a:t>
                      </a: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營素</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37883742"/>
                  </a:ext>
                </a:extLst>
              </a:tr>
              <a:tr h="0">
                <a:tc>
                  <a:txBody>
                    <a:bodyPr/>
                    <a:lstStyle/>
                    <a:p>
                      <a:pPr>
                        <a:lnSpc>
                          <a:spcPts val="2200"/>
                        </a:lnSpc>
                        <a:spcAft>
                          <a:spcPts val="0"/>
                        </a:spcAft>
                      </a:pPr>
                      <a:r>
                        <a:rPr lang="zh-HK" sz="1400" b="1" kern="100">
                          <a:effectLst/>
                          <a:latin typeface="標楷體" panose="03000509000000000000" pitchFamily="65" charset="-120"/>
                          <a:ea typeface="標楷體" panose="03000509000000000000" pitchFamily="65" charset="-120"/>
                          <a:cs typeface="Times New Roman" panose="02020603050405020304" pitchFamily="18" charset="0"/>
                        </a:rPr>
                        <a:t>重量</a:t>
                      </a:r>
                      <a:endParaRPr lang="en-US" sz="1400" kern="10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900g</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900g</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850g</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850g</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850g</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97744758"/>
                  </a:ext>
                </a:extLst>
              </a:tr>
              <a:tr h="0">
                <a:tc>
                  <a:txBody>
                    <a:bodyPr/>
                    <a:lstStyle/>
                    <a:p>
                      <a:pPr>
                        <a:lnSpc>
                          <a:spcPts val="2200"/>
                        </a:lnSpc>
                        <a:spcAft>
                          <a:spcPts val="0"/>
                        </a:spcAft>
                      </a:pPr>
                      <a:r>
                        <a:rPr lang="zh-HK" sz="1400" b="1" kern="100">
                          <a:effectLst/>
                          <a:latin typeface="標楷體" panose="03000509000000000000" pitchFamily="65" charset="-120"/>
                          <a:ea typeface="標楷體" panose="03000509000000000000" pitchFamily="65" charset="-120"/>
                          <a:cs typeface="Times New Roman" panose="02020603050405020304" pitchFamily="18" charset="0"/>
                        </a:rPr>
                        <a:t>價錢</a:t>
                      </a:r>
                      <a:endParaRPr lang="en-US" sz="1400" kern="10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a:t>
                      </a:r>
                      <a:r>
                        <a:rPr lang="en-US" sz="1400" kern="100" dirty="0" smtClean="0">
                          <a:effectLst/>
                          <a:latin typeface="標楷體" panose="03000509000000000000" pitchFamily="65" charset="-120"/>
                          <a:ea typeface="標楷體" panose="03000509000000000000" pitchFamily="65" charset="-120"/>
                          <a:cs typeface="Times New Roman" panose="02020603050405020304" pitchFamily="18" charset="0"/>
                        </a:rPr>
                        <a:t>173</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a:t>
                      </a:r>
                      <a:r>
                        <a:rPr lang="en-US" sz="1400" kern="100" dirty="0" smtClean="0">
                          <a:effectLst/>
                          <a:latin typeface="標楷體" panose="03000509000000000000" pitchFamily="65" charset="-120"/>
                          <a:ea typeface="標楷體" panose="03000509000000000000" pitchFamily="65" charset="-120"/>
                          <a:cs typeface="Times New Roman" panose="02020603050405020304" pitchFamily="18" charset="0"/>
                        </a:rPr>
                        <a:t>173</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a:t>
                      </a:r>
                      <a:r>
                        <a:rPr lang="en-US" sz="1400" kern="100" dirty="0" smtClean="0">
                          <a:effectLst/>
                          <a:latin typeface="標楷體" panose="03000509000000000000" pitchFamily="65" charset="-120"/>
                          <a:ea typeface="標楷體" panose="03000509000000000000" pitchFamily="65" charset="-120"/>
                          <a:cs typeface="Times New Roman" panose="02020603050405020304" pitchFamily="18" charset="0"/>
                        </a:rPr>
                        <a:t>178</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a:t>
                      </a:r>
                      <a:r>
                        <a:rPr lang="en-US" sz="1400" kern="100" dirty="0" smtClean="0">
                          <a:effectLst/>
                          <a:latin typeface="標楷體" panose="03000509000000000000" pitchFamily="65" charset="-120"/>
                          <a:ea typeface="標楷體" panose="03000509000000000000" pitchFamily="65" charset="-120"/>
                          <a:cs typeface="Times New Roman" panose="02020603050405020304" pitchFamily="18" charset="0"/>
                        </a:rPr>
                        <a:t>215.5</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2200"/>
                        </a:lnSpc>
                        <a:spcAft>
                          <a:spcPts val="0"/>
                        </a:spcAft>
                      </a:pPr>
                      <a:r>
                        <a:rPr lang="en-US" sz="1400" kern="100" dirty="0" smtClean="0">
                          <a:effectLst/>
                          <a:latin typeface="標楷體" panose="03000509000000000000" pitchFamily="65" charset="-120"/>
                          <a:ea typeface="標楷體" panose="03000509000000000000" pitchFamily="65" charset="-120"/>
                          <a:cs typeface="Times New Roman" panose="02020603050405020304" pitchFamily="18" charset="0"/>
                        </a:rPr>
                        <a:t>$215</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8511931"/>
                  </a:ext>
                </a:extLst>
              </a:tr>
            </a:tbl>
          </a:graphicData>
        </a:graphic>
      </p:graphicFrame>
      <p:sp>
        <p:nvSpPr>
          <p:cNvPr id="3" name="矩形 2"/>
          <p:cNvSpPr/>
          <p:nvPr/>
        </p:nvSpPr>
        <p:spPr>
          <a:xfrm>
            <a:off x="1618117" y="3219261"/>
            <a:ext cx="2031325" cy="338554"/>
          </a:xfrm>
          <a:prstGeom prst="rect">
            <a:avLst/>
          </a:prstGeom>
        </p:spPr>
        <p:txBody>
          <a:bodyPr wrap="none">
            <a:spAutoFit/>
          </a:bodyPr>
          <a:lstStyle/>
          <a:p>
            <a:r>
              <a:rPr lang="zh-TW" altLang="en-US" sz="1600" b="1" u="sng" dirty="0" smtClean="0">
                <a:latin typeface="標楷體" panose="03000509000000000000" pitchFamily="65" charset="-120"/>
                <a:ea typeface="標楷體" panose="03000509000000000000" pitchFamily="65" charset="-120"/>
              </a:rPr>
              <a:t>四月開始奶粉新收費</a:t>
            </a:r>
            <a:endParaRPr lang="zh-TW" altLang="en-US" sz="1600" b="1" u="sng" dirty="0">
              <a:latin typeface="標楷體" panose="03000509000000000000" pitchFamily="65" charset="-120"/>
              <a:ea typeface="標楷體" panose="03000509000000000000" pitchFamily="65" charset="-120"/>
            </a:endParaRPr>
          </a:p>
        </p:txBody>
      </p:sp>
      <p:sp>
        <p:nvSpPr>
          <p:cNvPr id="11" name="圓角矩形 10"/>
          <p:cNvSpPr/>
          <p:nvPr/>
        </p:nvSpPr>
        <p:spPr>
          <a:xfrm>
            <a:off x="100610" y="5003321"/>
            <a:ext cx="9739599" cy="1744605"/>
          </a:xfrm>
          <a:prstGeom prst="roundRect">
            <a:avLst>
              <a:gd name="adj" fmla="val 17304"/>
            </a:avLst>
          </a:prstGeom>
          <a:ln w="28575"/>
        </p:spPr>
        <p:style>
          <a:lnRef idx="2">
            <a:schemeClr val="dk1"/>
          </a:lnRef>
          <a:fillRef idx="1">
            <a:schemeClr val="lt1"/>
          </a:fillRef>
          <a:effectRef idx="0">
            <a:schemeClr val="dk1"/>
          </a:effectRef>
          <a:fontRef idx="minor">
            <a:schemeClr val="dk1"/>
          </a:fontRef>
        </p:style>
        <p:txBody>
          <a:bodyPr rtlCol="0" anchor="ctr"/>
          <a:lstStyle/>
          <a:p>
            <a:pPr lvl="0">
              <a:defRPr/>
            </a:pPr>
            <a:endParaRPr kumimoji="0" lang="en-US" sz="1400" b="0" i="0" u="none" strike="noStrike" kern="1200" cap="none" spc="0" normalizeH="0" baseline="0" noProof="0" dirty="0">
              <a:ln w="12700">
                <a:noFill/>
              </a:ln>
              <a:solidFill>
                <a:prstClr val="black"/>
              </a:solidFill>
              <a:effectLst/>
              <a:uLnTx/>
              <a:uFillTx/>
              <a:latin typeface="標楷體" panose="03000509000000000000" pitchFamily="65" charset="-120"/>
              <a:ea typeface="標楷體" panose="03000509000000000000" pitchFamily="65" charset="-120"/>
            </a:endParaRPr>
          </a:p>
        </p:txBody>
      </p:sp>
      <p:sp>
        <p:nvSpPr>
          <p:cNvPr id="12" name="矩形 11"/>
          <p:cNvSpPr/>
          <p:nvPr/>
        </p:nvSpPr>
        <p:spPr>
          <a:xfrm>
            <a:off x="2965899" y="5085542"/>
            <a:ext cx="4009020" cy="400110"/>
          </a:xfrm>
          <a:prstGeom prst="rect">
            <a:avLst/>
          </a:prstGeom>
          <a:noFill/>
        </p:spPr>
        <p:txBody>
          <a:bodyPr wrap="square" lIns="91440" tIns="45720" rIns="91440" bIns="45720">
            <a:spAutoFit/>
          </a:bodyPr>
          <a:lstStyle/>
          <a:p>
            <a:pPr lvl="0" algn="ctr">
              <a:lnSpc>
                <a:spcPts val="2400"/>
              </a:lnSpc>
              <a:defRPr/>
            </a:pPr>
            <a:r>
              <a:rPr lang="zh-TW" altLang="en-US" sz="28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學用及測試</a:t>
            </a:r>
            <a:r>
              <a:rPr lang="en-US" altLang="zh-TW" sz="28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ZOOM </a:t>
            </a:r>
            <a:endParaRPr kumimoji="0" lang="zh-TW" altLang="en-US" sz="28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13" name="矩形 12"/>
          <p:cNvSpPr/>
          <p:nvPr/>
        </p:nvSpPr>
        <p:spPr>
          <a:xfrm>
            <a:off x="100610" y="5428145"/>
            <a:ext cx="9479967" cy="1246495"/>
          </a:xfrm>
          <a:prstGeom prst="rect">
            <a:avLst/>
          </a:prstGeom>
        </p:spPr>
        <p:txBody>
          <a:bodyPr wrap="square">
            <a:spAutoFit/>
          </a:bodyPr>
          <a:lstStyle/>
          <a:p>
            <a:pPr>
              <a:lnSpc>
                <a:spcPts val="1800"/>
              </a:lnSpc>
            </a:pPr>
            <a:r>
              <a:rPr lang="zh-TW" altLang="en-US" sz="1400" dirty="0">
                <a:latin typeface="標楷體" panose="03000509000000000000" pitchFamily="65" charset="-120"/>
                <a:ea typeface="標楷體" panose="03000509000000000000" pitchFamily="65" charset="-120"/>
              </a:rPr>
              <a:t>日期：</a:t>
            </a:r>
            <a:r>
              <a:rPr lang="en-US" altLang="zh-TW" sz="1400" dirty="0" smtClean="0">
                <a:latin typeface="標楷體" panose="03000509000000000000" pitchFamily="65" charset="-120"/>
                <a:ea typeface="標楷體" panose="03000509000000000000" pitchFamily="65" charset="-120"/>
              </a:rPr>
              <a:t>2022</a:t>
            </a:r>
            <a:r>
              <a:rPr lang="zh-TW" altLang="en-US" sz="1400" dirty="0" smtClean="0">
                <a:latin typeface="標楷體" panose="03000509000000000000" pitchFamily="65" charset="-120"/>
                <a:ea typeface="標楷體" panose="03000509000000000000" pitchFamily="65" charset="-120"/>
              </a:rPr>
              <a:t>年</a:t>
            </a:r>
            <a:r>
              <a:rPr lang="en-US" altLang="zh-TW" sz="1400" dirty="0">
                <a:latin typeface="標楷體" panose="03000509000000000000" pitchFamily="65" charset="-120"/>
                <a:ea typeface="標楷體" panose="03000509000000000000" pitchFamily="65" charset="-120"/>
              </a:rPr>
              <a:t>3</a:t>
            </a:r>
            <a:r>
              <a:rPr lang="zh-TW" altLang="en-US" sz="1400" dirty="0" smtClean="0">
                <a:latin typeface="標楷體" panose="03000509000000000000" pitchFamily="65" charset="-120"/>
                <a:ea typeface="標楷體" panose="03000509000000000000" pitchFamily="65" charset="-120"/>
              </a:rPr>
              <a:t>月</a:t>
            </a:r>
            <a:r>
              <a:rPr lang="en-US" altLang="zh-TW" sz="1400" dirty="0" smtClean="0">
                <a:latin typeface="標楷體" panose="03000509000000000000" pitchFamily="65" charset="-120"/>
                <a:ea typeface="標楷體" panose="03000509000000000000" pitchFamily="65" charset="-120"/>
              </a:rPr>
              <a:t>28</a:t>
            </a:r>
            <a:r>
              <a:rPr lang="zh-TW" altLang="en-US" sz="1400" dirty="0" smtClean="0">
                <a:latin typeface="標楷體" panose="03000509000000000000" pitchFamily="65" charset="-120"/>
                <a:ea typeface="標楷體" panose="03000509000000000000" pitchFamily="65" charset="-120"/>
              </a:rPr>
              <a:t>日 </a:t>
            </a:r>
            <a:r>
              <a:rPr lang="en-US" altLang="zh-TW" sz="1400" dirty="0">
                <a:latin typeface="標楷體" panose="03000509000000000000" pitchFamily="65" charset="-120"/>
                <a:ea typeface="標楷體" panose="03000509000000000000" pitchFamily="65" charset="-120"/>
              </a:rPr>
              <a:t>(</a:t>
            </a:r>
            <a:r>
              <a:rPr lang="zh-TW" altLang="en-US" sz="1400" dirty="0" smtClean="0">
                <a:latin typeface="標楷體" panose="03000509000000000000" pitchFamily="65" charset="-120"/>
                <a:ea typeface="標楷體" panose="03000509000000000000" pitchFamily="65" charset="-120"/>
              </a:rPr>
              <a:t>星期一</a:t>
            </a:r>
            <a:r>
              <a:rPr lang="en-US" altLang="zh-TW" sz="1400" dirty="0" smtClean="0">
                <a:latin typeface="標楷體" panose="03000509000000000000" pitchFamily="65" charset="-120"/>
                <a:ea typeface="標楷體" panose="03000509000000000000" pitchFamily="65" charset="-120"/>
              </a:rPr>
              <a:t>)</a:t>
            </a:r>
          </a:p>
          <a:p>
            <a:pPr>
              <a:lnSpc>
                <a:spcPts val="1800"/>
              </a:lnSpc>
            </a:pPr>
            <a:r>
              <a:rPr lang="zh-TW" altLang="en-US" sz="1400" dirty="0" smtClean="0">
                <a:latin typeface="標楷體" panose="03000509000000000000" pitchFamily="65" charset="-120"/>
                <a:ea typeface="標楷體" panose="03000509000000000000" pitchFamily="65" charset="-120"/>
              </a:rPr>
              <a:t>時間：上午</a:t>
            </a:r>
            <a:r>
              <a:rPr lang="en-US" altLang="zh-TW" sz="1400" dirty="0" smtClean="0">
                <a:latin typeface="標楷體" panose="03000509000000000000" pitchFamily="65" charset="-120"/>
                <a:ea typeface="標楷體" panose="03000509000000000000" pitchFamily="65" charset="-120"/>
              </a:rPr>
              <a:t>9:30    </a:t>
            </a:r>
          </a:p>
          <a:p>
            <a:pPr>
              <a:lnSpc>
                <a:spcPts val="1800"/>
              </a:lnSpc>
            </a:pPr>
            <a:r>
              <a:rPr lang="zh-TW" altLang="en-US" sz="1400" dirty="0">
                <a:latin typeface="標楷體" panose="03000509000000000000" pitchFamily="65" charset="-120"/>
                <a:ea typeface="標楷體" panose="03000509000000000000" pitchFamily="65" charset="-120"/>
              </a:rPr>
              <a:t>地點</a:t>
            </a:r>
            <a:r>
              <a:rPr lang="zh-TW" altLang="en-US" sz="1400" dirty="0" smtClean="0">
                <a:latin typeface="標楷體" panose="03000509000000000000" pitchFamily="65" charset="-120"/>
                <a:ea typeface="標楷體" panose="03000509000000000000" pitchFamily="65" charset="-120"/>
              </a:rPr>
              <a:t>：網上</a:t>
            </a:r>
            <a:r>
              <a:rPr lang="zh-TW" altLang="en-US" sz="1400" dirty="0">
                <a:latin typeface="標楷體" panose="03000509000000000000" pitchFamily="65" charset="-120"/>
                <a:ea typeface="標楷體" panose="03000509000000000000" pitchFamily="65" charset="-120"/>
              </a:rPr>
              <a:t>直播</a:t>
            </a:r>
            <a:r>
              <a:rPr lang="en-US" altLang="zh-TW" sz="1400" dirty="0">
                <a:latin typeface="標楷體" panose="03000509000000000000" pitchFamily="65" charset="-120"/>
                <a:ea typeface="標楷體" panose="03000509000000000000" pitchFamily="65" charset="-120"/>
              </a:rPr>
              <a:t>-</a:t>
            </a:r>
            <a:r>
              <a:rPr lang="en-US" altLang="zh-TW" sz="1400" dirty="0" err="1">
                <a:latin typeface="標楷體" panose="03000509000000000000" pitchFamily="65" charset="-120"/>
                <a:ea typeface="標楷體" panose="03000509000000000000" pitchFamily="65" charset="-120"/>
              </a:rPr>
              <a:t>Youtube</a:t>
            </a:r>
            <a:r>
              <a:rPr lang="zh-TW" altLang="en-US" sz="1400" dirty="0">
                <a:latin typeface="標楷體" panose="03000509000000000000" pitchFamily="65" charset="-120"/>
                <a:ea typeface="標楷體" panose="03000509000000000000" pitchFamily="65" charset="-120"/>
              </a:rPr>
              <a:t>及</a:t>
            </a:r>
            <a:r>
              <a:rPr lang="en-US" altLang="zh-TW" sz="1400" dirty="0">
                <a:latin typeface="標楷體" panose="03000509000000000000" pitchFamily="65" charset="-120"/>
                <a:ea typeface="標楷體" panose="03000509000000000000" pitchFamily="65" charset="-120"/>
              </a:rPr>
              <a:t>ZOOM</a:t>
            </a:r>
            <a:r>
              <a:rPr lang="zh-TW" altLang="en-US" sz="1400" dirty="0" smtClean="0">
                <a:latin typeface="標楷體" panose="03000509000000000000" pitchFamily="65" charset="-120"/>
                <a:ea typeface="標楷體" panose="03000509000000000000" pitchFamily="65" charset="-120"/>
              </a:rPr>
              <a:t> </a:t>
            </a:r>
            <a:endParaRPr lang="en-US" altLang="zh-TW" sz="1400" dirty="0">
              <a:latin typeface="標楷體" panose="03000509000000000000" pitchFamily="65" charset="-120"/>
              <a:ea typeface="標楷體" panose="03000509000000000000" pitchFamily="65" charset="-120"/>
            </a:endParaRPr>
          </a:p>
          <a:p>
            <a:pPr marL="628650" indent="-628650">
              <a:lnSpc>
                <a:spcPts val="1800"/>
              </a:lnSpc>
            </a:pPr>
            <a:r>
              <a:rPr lang="zh-TW" altLang="en-US" sz="1400" dirty="0">
                <a:latin typeface="標楷體" panose="03000509000000000000" pitchFamily="65" charset="-120"/>
                <a:ea typeface="標楷體" panose="03000509000000000000" pitchFamily="65" charset="-120"/>
              </a:rPr>
              <a:t>內容：學習下載及安裝</a:t>
            </a:r>
            <a:r>
              <a:rPr lang="en-US" altLang="zh-TW" sz="1400" dirty="0">
                <a:latin typeface="標楷體" panose="03000509000000000000" pitchFamily="65" charset="-120"/>
                <a:ea typeface="標楷體" panose="03000509000000000000" pitchFamily="65" charset="-120"/>
              </a:rPr>
              <a:t>ZOOM</a:t>
            </a:r>
            <a:r>
              <a:rPr lang="zh-TW" altLang="en-US" sz="1400" dirty="0">
                <a:latin typeface="標楷體" panose="03000509000000000000" pitchFamily="65" charset="-120"/>
                <a:ea typeface="標楷體" panose="03000509000000000000" pitchFamily="65" charset="-120"/>
              </a:rPr>
              <a:t>軟件及進行</a:t>
            </a:r>
            <a:r>
              <a:rPr lang="en-US" altLang="zh-TW" sz="1400" dirty="0">
                <a:latin typeface="標楷體" panose="03000509000000000000" pitchFamily="65" charset="-120"/>
                <a:ea typeface="標楷體" panose="03000509000000000000" pitchFamily="65" charset="-120"/>
              </a:rPr>
              <a:t>ZOOM</a:t>
            </a:r>
            <a:r>
              <a:rPr lang="zh-TW" altLang="en-US" sz="1400" dirty="0">
                <a:latin typeface="標楷體" panose="03000509000000000000" pitchFamily="65" charset="-120"/>
                <a:ea typeface="標楷體" panose="03000509000000000000" pitchFamily="65" charset="-120"/>
              </a:rPr>
              <a:t>去測試</a:t>
            </a:r>
            <a:r>
              <a:rPr lang="zh-TW" altLang="en-US" sz="1400" dirty="0" smtClean="0">
                <a:latin typeface="標楷體" panose="03000509000000000000" pitchFamily="65" charset="-120"/>
                <a:ea typeface="標楷體" panose="03000509000000000000" pitchFamily="65" charset="-120"/>
              </a:rPr>
              <a:t>開 啟</a:t>
            </a:r>
            <a:r>
              <a:rPr lang="zh-TW" altLang="en-US" sz="1400" dirty="0">
                <a:latin typeface="標楷體" panose="03000509000000000000" pitchFamily="65" charset="-120"/>
                <a:ea typeface="標楷體" panose="03000509000000000000" pitchFamily="65" charset="-120"/>
              </a:rPr>
              <a:t>聲音及影像。</a:t>
            </a:r>
          </a:p>
          <a:p>
            <a:pPr marL="534988" indent="-534988">
              <a:lnSpc>
                <a:spcPts val="1800"/>
              </a:lnSpc>
            </a:pPr>
            <a:r>
              <a:rPr lang="zh-TW" altLang="en-US" sz="1400" dirty="0" smtClean="0">
                <a:latin typeface="標楷體" panose="03000509000000000000" pitchFamily="65" charset="-120"/>
                <a:ea typeface="標楷體" panose="03000509000000000000" pitchFamily="65" charset="-120"/>
              </a:rPr>
              <a:t>備註：上午</a:t>
            </a:r>
            <a:r>
              <a:rPr lang="en-US" altLang="zh-TW" sz="1400" dirty="0">
                <a:latin typeface="標楷體" panose="03000509000000000000" pitchFamily="65" charset="-120"/>
                <a:ea typeface="標楷體" panose="03000509000000000000" pitchFamily="65" charset="-120"/>
              </a:rPr>
              <a:t>9:30-11:30</a:t>
            </a:r>
            <a:r>
              <a:rPr lang="zh-TW" altLang="en-US" sz="1400" dirty="0">
                <a:latin typeface="標楷體" panose="03000509000000000000" pitchFamily="65" charset="-120"/>
                <a:ea typeface="標楷體" panose="03000509000000000000" pitchFamily="65" charset="-120"/>
              </a:rPr>
              <a:t>中心會開放</a:t>
            </a:r>
            <a:r>
              <a:rPr lang="en-US" altLang="zh-TW" sz="1400" dirty="0">
                <a:latin typeface="標楷體" panose="03000509000000000000" pitchFamily="65" charset="-120"/>
                <a:ea typeface="標楷體" panose="03000509000000000000" pitchFamily="65" charset="-120"/>
              </a:rPr>
              <a:t>ZOOM</a:t>
            </a:r>
            <a:r>
              <a:rPr lang="zh-TW" altLang="en-US" sz="1400" dirty="0">
                <a:latin typeface="標楷體" panose="03000509000000000000" pitchFamily="65" charset="-120"/>
                <a:ea typeface="標楷體" panose="03000509000000000000" pitchFamily="65" charset="-120"/>
              </a:rPr>
              <a:t>的連結給大家進入測試，當天</a:t>
            </a:r>
            <a:r>
              <a:rPr lang="en-US" altLang="zh-TW" sz="1400" dirty="0">
                <a:latin typeface="標楷體" panose="03000509000000000000" pitchFamily="65" charset="-120"/>
                <a:ea typeface="標楷體" panose="03000509000000000000" pitchFamily="65" charset="-120"/>
              </a:rPr>
              <a:t>9:30-11:30</a:t>
            </a:r>
            <a:r>
              <a:rPr lang="zh-TW" altLang="en-US" sz="1400" dirty="0">
                <a:latin typeface="標楷體" panose="03000509000000000000" pitchFamily="65" charset="-120"/>
                <a:ea typeface="標楷體" panose="03000509000000000000" pitchFamily="65" charset="-120"/>
              </a:rPr>
              <a:t>可掃</a:t>
            </a:r>
            <a:r>
              <a:rPr lang="zh-TW" altLang="en-US" sz="1400" dirty="0" smtClean="0">
                <a:latin typeface="標楷體" panose="03000509000000000000" pitchFamily="65" charset="-120"/>
                <a:ea typeface="標楷體" panose="03000509000000000000" pitchFamily="65" charset="-120"/>
              </a:rPr>
              <a:t>以上</a:t>
            </a:r>
            <a:r>
              <a:rPr lang="en-US" altLang="zh-TW" sz="1400" dirty="0" smtClean="0">
                <a:latin typeface="標楷體" panose="03000509000000000000" pitchFamily="65" charset="-120"/>
                <a:ea typeface="標楷體" panose="03000509000000000000" pitchFamily="65" charset="-120"/>
              </a:rPr>
              <a:t>QR </a:t>
            </a:r>
            <a:r>
              <a:rPr lang="en-US" altLang="zh-TW" sz="1400" dirty="0">
                <a:latin typeface="標楷體" panose="03000509000000000000" pitchFamily="65" charset="-120"/>
                <a:ea typeface="標楷體" panose="03000509000000000000" pitchFamily="65" charset="-120"/>
              </a:rPr>
              <a:t>CODE</a:t>
            </a:r>
            <a:r>
              <a:rPr lang="zh-TW" altLang="en-US" sz="1400" dirty="0">
                <a:latin typeface="標楷體" panose="03000509000000000000" pitchFamily="65" charset="-120"/>
                <a:ea typeface="標楷體" panose="03000509000000000000" pitchFamily="65" charset="-120"/>
              </a:rPr>
              <a:t>進入測試。</a:t>
            </a:r>
          </a:p>
        </p:txBody>
      </p:sp>
      <p:pic>
        <p:nvPicPr>
          <p:cNvPr id="14" name="圖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206" y="5338505"/>
            <a:ext cx="862296" cy="862296"/>
          </a:xfrm>
          <a:prstGeom prst="rect">
            <a:avLst/>
          </a:prstGeom>
        </p:spPr>
      </p:pic>
    </p:spTree>
    <p:extLst>
      <p:ext uri="{BB962C8B-B14F-4D97-AF65-F5344CB8AC3E}">
        <p14:creationId xmlns:p14="http://schemas.microsoft.com/office/powerpoint/2010/main" val="12267044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圓角矩形 21"/>
          <p:cNvSpPr/>
          <p:nvPr/>
        </p:nvSpPr>
        <p:spPr>
          <a:xfrm>
            <a:off x="4723750" y="2148452"/>
            <a:ext cx="5116460" cy="2685916"/>
          </a:xfrm>
          <a:prstGeom prst="roundRect">
            <a:avLst>
              <a:gd name="adj" fmla="val 4954"/>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15" name="圓角矩形 14"/>
          <p:cNvSpPr/>
          <p:nvPr/>
        </p:nvSpPr>
        <p:spPr>
          <a:xfrm>
            <a:off x="79242" y="4019909"/>
            <a:ext cx="4577914" cy="2769079"/>
          </a:xfrm>
          <a:prstGeom prst="roundRect">
            <a:avLst>
              <a:gd name="adj" fmla="val 4954"/>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8" name="矩形 7"/>
          <p:cNvSpPr/>
          <p:nvPr/>
        </p:nvSpPr>
        <p:spPr>
          <a:xfrm>
            <a:off x="1455128" y="3954661"/>
            <a:ext cx="1826141" cy="584775"/>
          </a:xfrm>
          <a:prstGeom prst="rect">
            <a:avLst/>
          </a:prstGeom>
          <a:noFill/>
        </p:spPr>
        <p:txBody>
          <a:bodyPr wrap="none" lIns="91440" tIns="45720" rIns="91440" bIns="45720">
            <a:spAutoFit/>
          </a:bodyPr>
          <a:lstStyle/>
          <a:p>
            <a:pPr lvl="0" algn="ctr">
              <a:defRPr/>
            </a:pPr>
            <a:r>
              <a:rPr kumimoji="0" lang="zh-TW" altLang="en-US" sz="3200" b="0" i="0" u="none" strike="noStrike" kern="1200" cap="none" spc="0" normalizeH="0" baseline="0" noProof="0" dirty="0" smtClean="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rPr>
              <a:t>健康運動</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2" name="矩形 1"/>
          <p:cNvSpPr/>
          <p:nvPr/>
        </p:nvSpPr>
        <p:spPr>
          <a:xfrm>
            <a:off x="147454" y="4468922"/>
            <a:ext cx="4435970" cy="2523768"/>
          </a:xfrm>
          <a:prstGeom prst="rect">
            <a:avLst/>
          </a:prstGeom>
        </p:spPr>
        <p:txBody>
          <a:bodyPr wrap="square">
            <a:spAutoFit/>
          </a:bodyPr>
          <a:lstStyle/>
          <a:p>
            <a:r>
              <a:rPr lang="zh-TW" altLang="en-US" sz="1600" b="1" u="sng" dirty="0" smtClean="0">
                <a:latin typeface="標楷體" panose="03000509000000000000" pitchFamily="65" charset="-120"/>
                <a:ea typeface="標楷體" panose="03000509000000000000" pitchFamily="65" charset="-120"/>
              </a:rPr>
              <a:t>物理治療師和你做晨操</a:t>
            </a:r>
            <a:endParaRPr lang="en-US" altLang="zh-TW" sz="1600" b="1" u="sng" dirty="0" smtClean="0">
              <a:latin typeface="標楷體" panose="03000509000000000000" pitchFamily="65" charset="-120"/>
              <a:ea typeface="標楷體" panose="03000509000000000000" pitchFamily="65" charset="-120"/>
            </a:endParaRPr>
          </a:p>
          <a:p>
            <a:r>
              <a:rPr lang="zh-TW" altLang="en-US" sz="1400" dirty="0" smtClean="0">
                <a:latin typeface="標楷體" panose="03000509000000000000" pitchFamily="65" charset="-120"/>
                <a:ea typeface="標楷體" panose="03000509000000000000" pitchFamily="65" charset="-120"/>
              </a:rPr>
              <a:t>日期</a:t>
            </a:r>
            <a:r>
              <a:rPr lang="zh-TW" altLang="en-US" sz="1400" dirty="0">
                <a:latin typeface="標楷體" panose="03000509000000000000" pitchFamily="65" charset="-120"/>
                <a:ea typeface="標楷體" panose="03000509000000000000" pitchFamily="65" charset="-120"/>
              </a:rPr>
              <a:t>：</a:t>
            </a:r>
            <a:r>
              <a:rPr lang="en-US" altLang="zh-TW" sz="1400" dirty="0">
                <a:latin typeface="標楷體" panose="03000509000000000000" pitchFamily="65" charset="-120"/>
                <a:ea typeface="標楷體" panose="03000509000000000000" pitchFamily="65" charset="-120"/>
              </a:rPr>
              <a:t>2022</a:t>
            </a:r>
            <a:r>
              <a:rPr lang="zh-TW" altLang="en-US" sz="1400" dirty="0">
                <a:latin typeface="標楷體" panose="03000509000000000000" pitchFamily="65" charset="-120"/>
                <a:ea typeface="標楷體" panose="03000509000000000000" pitchFamily="65" charset="-120"/>
              </a:rPr>
              <a:t>年</a:t>
            </a:r>
            <a:r>
              <a:rPr lang="en-US" altLang="zh-TW" sz="1400" dirty="0">
                <a:latin typeface="標楷體" panose="03000509000000000000" pitchFamily="65" charset="-120"/>
                <a:ea typeface="標楷體" panose="03000509000000000000" pitchFamily="65" charset="-120"/>
              </a:rPr>
              <a:t>3</a:t>
            </a:r>
            <a:r>
              <a:rPr lang="zh-TW" altLang="en-US" sz="1400" dirty="0" smtClean="0">
                <a:latin typeface="標楷體" panose="03000509000000000000" pitchFamily="65" charset="-120"/>
                <a:ea typeface="標楷體" panose="03000509000000000000" pitchFamily="65" charset="-120"/>
              </a:rPr>
              <a:t>月</a:t>
            </a:r>
            <a:r>
              <a:rPr lang="en-US" altLang="zh-TW" sz="1400" dirty="0" smtClean="0">
                <a:latin typeface="標楷體" panose="03000509000000000000" pitchFamily="65" charset="-120"/>
                <a:ea typeface="標楷體" panose="03000509000000000000" pitchFamily="65" charset="-120"/>
              </a:rPr>
              <a:t>2</a:t>
            </a:r>
            <a:r>
              <a:rPr lang="zh-TW" altLang="en-US" sz="1400" dirty="0" smtClean="0">
                <a:latin typeface="標楷體" panose="03000509000000000000" pitchFamily="65" charset="-120"/>
                <a:ea typeface="標楷體" panose="03000509000000000000" pitchFamily="65" charset="-120"/>
              </a:rPr>
              <a:t>日及</a:t>
            </a:r>
            <a:r>
              <a:rPr lang="en-US" altLang="zh-TW" sz="1400" dirty="0" smtClean="0">
                <a:latin typeface="標楷體" panose="03000509000000000000" pitchFamily="65" charset="-120"/>
                <a:ea typeface="標楷體" panose="03000509000000000000" pitchFamily="65" charset="-120"/>
              </a:rPr>
              <a:t>3</a:t>
            </a:r>
            <a:r>
              <a:rPr lang="zh-TW" altLang="en-US" sz="1400" dirty="0" smtClean="0">
                <a:latin typeface="標楷體" panose="03000509000000000000" pitchFamily="65" charset="-120"/>
                <a:ea typeface="標楷體" panose="03000509000000000000" pitchFamily="65" charset="-120"/>
              </a:rPr>
              <a:t>日起至三月底</a:t>
            </a:r>
            <a:endParaRPr lang="en-US" altLang="zh-TW" sz="1400" dirty="0" smtClean="0">
              <a:latin typeface="標楷體" panose="03000509000000000000" pitchFamily="65" charset="-120"/>
              <a:ea typeface="標楷體" panose="03000509000000000000" pitchFamily="65" charset="-120"/>
            </a:endParaRPr>
          </a:p>
          <a:p>
            <a:r>
              <a:rPr lang="en-US" altLang="zh-TW" sz="1400" dirty="0">
                <a:latin typeface="標楷體" panose="03000509000000000000" pitchFamily="65" charset="-120"/>
                <a:ea typeface="標楷體" panose="03000509000000000000" pitchFamily="65" charset="-120"/>
              </a:rPr>
              <a:t> </a:t>
            </a:r>
            <a:r>
              <a:rPr lang="en-US" altLang="zh-TW" sz="1400" dirty="0" smtClean="0">
                <a:latin typeface="標楷體" panose="03000509000000000000" pitchFamily="65" charset="-120"/>
                <a:ea typeface="標楷體" panose="03000509000000000000" pitchFamily="65" charset="-120"/>
              </a:rPr>
              <a:t>     (</a:t>
            </a:r>
            <a:r>
              <a:rPr lang="zh-TW" altLang="en-US" sz="1400" dirty="0" smtClean="0">
                <a:latin typeface="標楷體" panose="03000509000000000000" pitchFamily="65" charset="-120"/>
                <a:ea typeface="標楷體" panose="03000509000000000000" pitchFamily="65" charset="-120"/>
              </a:rPr>
              <a:t>逢星期三、四</a:t>
            </a:r>
            <a:r>
              <a:rPr lang="en-US" altLang="zh-TW" sz="1400" dirty="0" smtClean="0">
                <a:latin typeface="標楷體" panose="03000509000000000000" pitchFamily="65" charset="-120"/>
                <a:ea typeface="標楷體" panose="03000509000000000000" pitchFamily="65" charset="-120"/>
              </a:rPr>
              <a:t>)</a:t>
            </a:r>
            <a:endParaRPr lang="en-US" altLang="zh-TW" sz="1400" dirty="0">
              <a:latin typeface="標楷體" panose="03000509000000000000" pitchFamily="65" charset="-120"/>
              <a:ea typeface="標楷體" panose="03000509000000000000" pitchFamily="65" charset="-120"/>
            </a:endParaRPr>
          </a:p>
          <a:p>
            <a:r>
              <a:rPr lang="zh-TW" altLang="en-US" sz="1400" dirty="0">
                <a:latin typeface="標楷體" panose="03000509000000000000" pitchFamily="65" charset="-120"/>
                <a:ea typeface="標楷體" panose="03000509000000000000" pitchFamily="65" charset="-120"/>
              </a:rPr>
              <a:t>時間：上午</a:t>
            </a:r>
            <a:r>
              <a:rPr lang="en-US" altLang="zh-TW" sz="1400" dirty="0">
                <a:latin typeface="標楷體" panose="03000509000000000000" pitchFamily="65" charset="-120"/>
                <a:ea typeface="標楷體" panose="03000509000000000000" pitchFamily="65" charset="-120"/>
              </a:rPr>
              <a:t>9</a:t>
            </a:r>
            <a:r>
              <a:rPr lang="zh-TW" altLang="en-US" sz="1400" dirty="0" smtClean="0">
                <a:latin typeface="標楷體" panose="03000509000000000000" pitchFamily="65" charset="-120"/>
                <a:ea typeface="標楷體" panose="03000509000000000000" pitchFamily="65" charset="-120"/>
              </a:rPr>
              <a:t>：</a:t>
            </a:r>
            <a:r>
              <a:rPr lang="en-US" altLang="zh-TW" sz="1400" dirty="0" smtClean="0">
                <a:latin typeface="標楷體" panose="03000509000000000000" pitchFamily="65" charset="-120"/>
                <a:ea typeface="標楷體" panose="03000509000000000000" pitchFamily="65" charset="-120"/>
              </a:rPr>
              <a:t>00-10</a:t>
            </a:r>
            <a:r>
              <a:rPr lang="zh-TW" altLang="en-US" sz="1400" dirty="0" smtClean="0">
                <a:latin typeface="標楷體" panose="03000509000000000000" pitchFamily="65" charset="-120"/>
                <a:ea typeface="標楷體" panose="03000509000000000000" pitchFamily="65" charset="-120"/>
              </a:rPr>
              <a:t>：</a:t>
            </a:r>
            <a:r>
              <a:rPr lang="en-US" altLang="zh-TW" sz="1400" dirty="0" smtClean="0">
                <a:latin typeface="標楷體" panose="03000509000000000000" pitchFamily="65" charset="-120"/>
                <a:ea typeface="標楷體" panose="03000509000000000000" pitchFamily="65" charset="-120"/>
              </a:rPr>
              <a:t>00*(8:45</a:t>
            </a:r>
            <a:r>
              <a:rPr lang="zh-TW" altLang="en-US" sz="1400" dirty="0" smtClean="0">
                <a:latin typeface="標楷體" panose="03000509000000000000" pitchFamily="65" charset="-120"/>
                <a:ea typeface="標楷體" panose="03000509000000000000" pitchFamily="65" charset="-120"/>
              </a:rPr>
              <a:t>開啟</a:t>
            </a:r>
            <a:r>
              <a:rPr lang="en-US" altLang="zh-TW" sz="1400" dirty="0" smtClean="0">
                <a:latin typeface="標楷體" panose="03000509000000000000" pitchFamily="65" charset="-120"/>
                <a:ea typeface="標楷體" panose="03000509000000000000" pitchFamily="65" charset="-120"/>
              </a:rPr>
              <a:t>)    </a:t>
            </a:r>
          </a:p>
          <a:p>
            <a:r>
              <a:rPr lang="zh-TW" altLang="en-US" sz="1400" dirty="0" smtClean="0">
                <a:latin typeface="標楷體" panose="03000509000000000000" pitchFamily="65" charset="-120"/>
                <a:ea typeface="標楷體" panose="03000509000000000000" pitchFamily="65" charset="-120"/>
              </a:rPr>
              <a:t>地點：網上活動</a:t>
            </a:r>
            <a:r>
              <a:rPr lang="en-US" altLang="zh-TW" sz="1400" dirty="0" smtClean="0">
                <a:latin typeface="標楷體" panose="03000509000000000000" pitchFamily="65" charset="-120"/>
                <a:ea typeface="標楷體" panose="03000509000000000000" pitchFamily="65" charset="-120"/>
              </a:rPr>
              <a:t>ZOOM</a:t>
            </a:r>
            <a:endParaRPr lang="zh-TW" altLang="en-US" sz="1400" dirty="0">
              <a:latin typeface="標楷體" panose="03000509000000000000" pitchFamily="65" charset="-120"/>
              <a:ea typeface="標楷體" panose="03000509000000000000" pitchFamily="65" charset="-120"/>
            </a:endParaRPr>
          </a:p>
          <a:p>
            <a:r>
              <a:rPr lang="zh-TW" altLang="en-US" sz="1400" dirty="0">
                <a:latin typeface="標楷體" panose="03000509000000000000" pitchFamily="65" charset="-120"/>
                <a:ea typeface="標楷體" panose="03000509000000000000" pitchFamily="65" charset="-120"/>
              </a:rPr>
              <a:t>對象</a:t>
            </a:r>
            <a:r>
              <a:rPr lang="zh-TW" altLang="en-US" sz="1400" dirty="0" smtClean="0">
                <a:latin typeface="標楷體" panose="03000509000000000000" pitchFamily="65" charset="-120"/>
                <a:ea typeface="標楷體" panose="03000509000000000000" pitchFamily="65" charset="-120"/>
              </a:rPr>
              <a:t>：中心會員</a:t>
            </a:r>
            <a:endParaRPr lang="zh-TW" altLang="en-US" sz="1400" dirty="0">
              <a:latin typeface="標楷體" panose="03000509000000000000" pitchFamily="65" charset="-120"/>
              <a:ea typeface="標楷體" panose="03000509000000000000" pitchFamily="65" charset="-120"/>
            </a:endParaRPr>
          </a:p>
          <a:p>
            <a:r>
              <a:rPr lang="zh-TW" altLang="en-US" sz="1400" dirty="0">
                <a:latin typeface="標楷體" panose="03000509000000000000" pitchFamily="65" charset="-120"/>
                <a:ea typeface="標楷體" panose="03000509000000000000" pitchFamily="65" charset="-120"/>
              </a:rPr>
              <a:t>備註</a:t>
            </a:r>
            <a:r>
              <a:rPr lang="en-US" altLang="zh-TW" sz="1400" dirty="0" smtClean="0">
                <a:latin typeface="標楷體" panose="03000509000000000000" pitchFamily="65" charset="-120"/>
                <a:ea typeface="標楷體" panose="03000509000000000000" pitchFamily="65" charset="-120"/>
              </a:rPr>
              <a:t>﹕</a:t>
            </a:r>
            <a:r>
              <a:rPr lang="zh-TW" altLang="en-US" sz="1400" dirty="0" smtClean="0">
                <a:latin typeface="標楷體" panose="03000509000000000000" pitchFamily="65" charset="-120"/>
                <a:ea typeface="標楷體" panose="03000509000000000000" pitchFamily="65" charset="-120"/>
              </a:rPr>
              <a:t>由物理治療師徐姑娘帶領大家做運動</a:t>
            </a:r>
            <a:endParaRPr lang="en-US" altLang="zh-TW" sz="1400" dirty="0" smtClean="0">
              <a:latin typeface="標楷體" panose="03000509000000000000" pitchFamily="65" charset="-120"/>
              <a:ea typeface="標楷體" panose="03000509000000000000" pitchFamily="65" charset="-120"/>
            </a:endParaRPr>
          </a:p>
          <a:p>
            <a:r>
              <a:rPr lang="zh-TW" altLang="en-US" sz="1600" b="1" u="sng" dirty="0" smtClean="0">
                <a:latin typeface="標楷體" panose="03000509000000000000" pitchFamily="65" charset="-120"/>
                <a:ea typeface="標楷體" panose="03000509000000000000" pitchFamily="65" charset="-120"/>
              </a:rPr>
              <a:t>關節關你事</a:t>
            </a:r>
            <a:endParaRPr lang="en-US" altLang="zh-TW" sz="1600" b="1" u="sng" dirty="0">
              <a:latin typeface="標楷體" panose="03000509000000000000" pitchFamily="65" charset="-120"/>
              <a:ea typeface="標楷體" panose="03000509000000000000" pitchFamily="65" charset="-120"/>
            </a:endParaRPr>
          </a:p>
          <a:p>
            <a:r>
              <a:rPr lang="zh-TW" altLang="en-US" sz="1400" dirty="0" smtClean="0">
                <a:latin typeface="標楷體" panose="03000509000000000000" pitchFamily="65" charset="-120"/>
                <a:ea typeface="標楷體" panose="03000509000000000000" pitchFamily="65" charset="-120"/>
              </a:rPr>
              <a:t>中心網頁內新增了健康運動的連結</a:t>
            </a:r>
            <a:endParaRPr lang="en-US" altLang="zh-TW" sz="1400" dirty="0" smtClean="0">
              <a:latin typeface="標楷體" panose="03000509000000000000" pitchFamily="65" charset="-120"/>
              <a:ea typeface="標楷體" panose="03000509000000000000" pitchFamily="65" charset="-120"/>
            </a:endParaRPr>
          </a:p>
          <a:p>
            <a:r>
              <a:rPr lang="zh-TW" altLang="en-US" sz="1400" dirty="0" smtClean="0">
                <a:latin typeface="標楷體" panose="03000509000000000000" pitchFamily="65" charset="-120"/>
                <a:ea typeface="標楷體" panose="03000509000000000000" pitchFamily="65" charset="-120"/>
              </a:rPr>
              <a:t>將有五集關節關你事的影片發放</a:t>
            </a:r>
            <a:endParaRPr lang="en-US" altLang="zh-TW" sz="1400" dirty="0" smtClean="0">
              <a:latin typeface="標楷體" panose="03000509000000000000" pitchFamily="65" charset="-120"/>
              <a:ea typeface="標楷體" panose="03000509000000000000" pitchFamily="65" charset="-120"/>
            </a:endParaRPr>
          </a:p>
          <a:p>
            <a:endParaRPr lang="zh-TW" altLang="en-US" sz="1400" dirty="0">
              <a:latin typeface="標楷體" panose="03000509000000000000" pitchFamily="65" charset="-120"/>
              <a:ea typeface="標楷體" panose="03000509000000000000" pitchFamily="65" charset="-120"/>
            </a:endParaRPr>
          </a:p>
        </p:txBody>
      </p:sp>
      <p:sp>
        <p:nvSpPr>
          <p:cNvPr id="18" name="圓角矩形 17"/>
          <p:cNvSpPr/>
          <p:nvPr/>
        </p:nvSpPr>
        <p:spPr>
          <a:xfrm>
            <a:off x="4723750" y="4876003"/>
            <a:ext cx="5116460" cy="1912985"/>
          </a:xfrm>
          <a:prstGeom prst="roundRect">
            <a:avLst>
              <a:gd name="adj" fmla="val 4954"/>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19" name="圓角矩形 18"/>
          <p:cNvSpPr/>
          <p:nvPr/>
        </p:nvSpPr>
        <p:spPr>
          <a:xfrm>
            <a:off x="4723750" y="47329"/>
            <a:ext cx="5116460" cy="2042752"/>
          </a:xfrm>
          <a:prstGeom prst="roundRect">
            <a:avLst>
              <a:gd name="adj" fmla="val 4954"/>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20" name="矩形 19"/>
          <p:cNvSpPr/>
          <p:nvPr/>
        </p:nvSpPr>
        <p:spPr>
          <a:xfrm>
            <a:off x="4831579" y="449496"/>
            <a:ext cx="4921805" cy="1631216"/>
          </a:xfrm>
          <a:prstGeom prst="rect">
            <a:avLst/>
          </a:prstGeom>
        </p:spPr>
        <p:txBody>
          <a:bodyPr wrap="square">
            <a:spAutoFit/>
          </a:bodyPr>
          <a:lstStyle/>
          <a:p>
            <a:pPr marL="630238" indent="-630238"/>
            <a:r>
              <a:rPr lang="zh-TW" altLang="en-US" sz="1600" b="1" u="sng" dirty="0" smtClean="0">
                <a:latin typeface="標楷體" panose="03000509000000000000" pitchFamily="65" charset="-120"/>
                <a:ea typeface="標楷體" panose="03000509000000000000" pitchFamily="65" charset="-120"/>
              </a:rPr>
              <a:t>網上</a:t>
            </a:r>
            <a:r>
              <a:rPr lang="zh-TW" altLang="en-US" sz="1600" b="1" u="sng" dirty="0">
                <a:latin typeface="標楷體" panose="03000509000000000000" pitchFamily="65" charset="-120"/>
                <a:ea typeface="標楷體" panose="03000509000000000000" pitchFamily="65" charset="-120"/>
              </a:rPr>
              <a:t>相聚</a:t>
            </a:r>
          </a:p>
          <a:p>
            <a:pPr marL="630238" indent="-630238"/>
            <a:r>
              <a:rPr lang="zh-TW" altLang="en-US" sz="1400" dirty="0">
                <a:latin typeface="標楷體" panose="03000509000000000000" pitchFamily="65" charset="-120"/>
                <a:ea typeface="標楷體" panose="03000509000000000000" pitchFamily="65" charset="-120"/>
              </a:rPr>
              <a:t>日期</a:t>
            </a:r>
            <a:r>
              <a:rPr lang="en-US" altLang="zh-TW" sz="1400" dirty="0">
                <a:latin typeface="標楷體" panose="03000509000000000000" pitchFamily="65" charset="-120"/>
                <a:ea typeface="標楷體" panose="03000509000000000000" pitchFamily="65" charset="-120"/>
              </a:rPr>
              <a:t>︰2022</a:t>
            </a:r>
            <a:r>
              <a:rPr lang="zh-TW" altLang="en-US" sz="1400" dirty="0">
                <a:latin typeface="標楷體" panose="03000509000000000000" pitchFamily="65" charset="-120"/>
                <a:ea typeface="標楷體" panose="03000509000000000000" pitchFamily="65" charset="-120"/>
              </a:rPr>
              <a:t>年</a:t>
            </a:r>
            <a:r>
              <a:rPr lang="en-US" altLang="zh-TW" sz="1400" dirty="0">
                <a:latin typeface="標楷體" panose="03000509000000000000" pitchFamily="65" charset="-120"/>
                <a:ea typeface="標楷體" panose="03000509000000000000" pitchFamily="65" charset="-120"/>
              </a:rPr>
              <a:t>3</a:t>
            </a:r>
            <a:r>
              <a:rPr lang="zh-TW" altLang="en-US" sz="1400" dirty="0">
                <a:latin typeface="標楷體" panose="03000509000000000000" pitchFamily="65" charset="-120"/>
                <a:ea typeface="標楷體" panose="03000509000000000000" pitchFamily="65" charset="-120"/>
              </a:rPr>
              <a:t>月</a:t>
            </a:r>
            <a:r>
              <a:rPr lang="en-US" altLang="zh-TW" sz="1400" dirty="0">
                <a:latin typeface="標楷體" panose="03000509000000000000" pitchFamily="65" charset="-120"/>
                <a:ea typeface="標楷體" panose="03000509000000000000" pitchFamily="65" charset="-120"/>
              </a:rPr>
              <a:t>24</a:t>
            </a:r>
            <a:r>
              <a:rPr lang="zh-TW" altLang="en-US" sz="1400" dirty="0">
                <a:latin typeface="標楷體" panose="03000509000000000000" pitchFamily="65" charset="-120"/>
                <a:ea typeface="標楷體" panose="03000509000000000000" pitchFamily="65" charset="-120"/>
              </a:rPr>
              <a:t>日</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星期四</a:t>
            </a:r>
            <a:r>
              <a:rPr lang="en-US" altLang="zh-TW" sz="1400" dirty="0">
                <a:latin typeface="標楷體" panose="03000509000000000000" pitchFamily="65" charset="-120"/>
                <a:ea typeface="標楷體" panose="03000509000000000000" pitchFamily="65" charset="-120"/>
              </a:rPr>
              <a:t>)</a:t>
            </a:r>
          </a:p>
          <a:p>
            <a:pPr marL="630238" indent="-630238"/>
            <a:r>
              <a:rPr lang="zh-TW" altLang="en-US" sz="1400" dirty="0">
                <a:latin typeface="標楷體" panose="03000509000000000000" pitchFamily="65" charset="-120"/>
                <a:ea typeface="標楷體" panose="03000509000000000000" pitchFamily="65" charset="-120"/>
              </a:rPr>
              <a:t>時間</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下午</a:t>
            </a:r>
            <a:r>
              <a:rPr lang="en-US" altLang="zh-TW" sz="1400" dirty="0">
                <a:latin typeface="標楷體" panose="03000509000000000000" pitchFamily="65" charset="-120"/>
                <a:ea typeface="標楷體" panose="03000509000000000000" pitchFamily="65" charset="-120"/>
              </a:rPr>
              <a:t>2:30</a:t>
            </a:r>
          </a:p>
          <a:p>
            <a:pPr marL="630238" indent="-630238"/>
            <a:r>
              <a:rPr lang="zh-TW" altLang="en-US" sz="1400" dirty="0">
                <a:latin typeface="標楷體" panose="03000509000000000000" pitchFamily="65" charset="-120"/>
                <a:ea typeface="標楷體" panose="03000509000000000000" pitchFamily="65" charset="-120"/>
              </a:rPr>
              <a:t>對象</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中心的男士會員</a:t>
            </a:r>
          </a:p>
          <a:p>
            <a:pPr marL="534988" indent="-534988"/>
            <a:r>
              <a:rPr lang="zh-TW" altLang="en-US" sz="1400" dirty="0">
                <a:latin typeface="標楷體" panose="03000509000000000000" pitchFamily="65" charset="-120"/>
                <a:ea typeface="標楷體" panose="03000509000000000000" pitchFamily="65" charset="-120"/>
              </a:rPr>
              <a:t>內容</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透過</a:t>
            </a:r>
            <a:r>
              <a:rPr lang="en-US" altLang="zh-TW" sz="1400" dirty="0">
                <a:latin typeface="標楷體" panose="03000509000000000000" pitchFamily="65" charset="-120"/>
                <a:ea typeface="標楷體" panose="03000509000000000000" pitchFamily="65" charset="-120"/>
              </a:rPr>
              <a:t>ZOOM</a:t>
            </a:r>
            <a:r>
              <a:rPr lang="zh-TW" altLang="en-US" sz="1400" dirty="0">
                <a:latin typeface="標楷體" panose="03000509000000000000" pitchFamily="65" charset="-120"/>
                <a:ea typeface="標楷體" panose="03000509000000000000" pitchFamily="65" charset="-120"/>
              </a:rPr>
              <a:t>的活動形式，讓各位男士會員可以於網上相聚，負責同工安排了一些互動遊戲讓大家可以放鬆一下，並且與大家進行主題的分享及討論。</a:t>
            </a:r>
          </a:p>
        </p:txBody>
      </p:sp>
      <p:sp>
        <p:nvSpPr>
          <p:cNvPr id="21" name="矩形 20"/>
          <p:cNvSpPr/>
          <p:nvPr/>
        </p:nvSpPr>
        <p:spPr>
          <a:xfrm>
            <a:off x="4831578" y="2673168"/>
            <a:ext cx="4890611" cy="2169825"/>
          </a:xfrm>
          <a:prstGeom prst="rect">
            <a:avLst/>
          </a:prstGeom>
        </p:spPr>
        <p:txBody>
          <a:bodyPr wrap="square">
            <a:spAutoFit/>
          </a:bodyPr>
          <a:lstStyle/>
          <a:p>
            <a:pPr marL="630238" indent="-630238">
              <a:lnSpc>
                <a:spcPts val="1800"/>
              </a:lnSpc>
              <a:spcAft>
                <a:spcPts val="0"/>
              </a:spcAft>
            </a:pPr>
            <a:r>
              <a:rPr lang="zh-TW" altLang="en-US" sz="1600" b="1" u="sng" kern="100" dirty="0">
                <a:latin typeface="標楷體" panose="03000509000000000000" pitchFamily="65" charset="-120"/>
                <a:ea typeface="標楷體" panose="03000509000000000000" pitchFamily="65" charset="-120"/>
              </a:rPr>
              <a:t>「心」呼吸聚會 </a:t>
            </a:r>
            <a:r>
              <a:rPr lang="en-US" sz="1600" b="1" u="sng" kern="100" dirty="0">
                <a:latin typeface="標楷體" panose="03000509000000000000" pitchFamily="65" charset="-120"/>
                <a:ea typeface="標楷體" panose="03000509000000000000" pitchFamily="65" charset="-120"/>
              </a:rPr>
              <a:t>(</a:t>
            </a:r>
            <a:r>
              <a:rPr lang="zh-TW" altLang="en-US" sz="1600" b="1" u="sng" kern="100" dirty="0">
                <a:latin typeface="標楷體" panose="03000509000000000000" pitchFamily="65" charset="-120"/>
                <a:ea typeface="標楷體" panose="03000509000000000000" pitchFamily="65" charset="-120"/>
              </a:rPr>
              <a:t>分組電話視像</a:t>
            </a:r>
            <a:r>
              <a:rPr lang="en-US" sz="1600" b="1" u="sng" kern="100" dirty="0">
                <a:latin typeface="標楷體" panose="03000509000000000000" pitchFamily="65" charset="-120"/>
                <a:ea typeface="標楷體" panose="03000509000000000000" pitchFamily="65" charset="-120"/>
              </a:rPr>
              <a:t>)</a:t>
            </a:r>
            <a:endParaRPr lang="zh-TW" altLang="en-US" sz="1600" b="1" u="sng" kern="100" dirty="0">
              <a:latin typeface="標楷體" panose="03000509000000000000" pitchFamily="65" charset="-120"/>
              <a:ea typeface="標楷體" panose="03000509000000000000" pitchFamily="65" charset="-120"/>
            </a:endParaRPr>
          </a:p>
          <a:p>
            <a:pPr marL="630238" indent="-630238">
              <a:lnSpc>
                <a:spcPts val="1800"/>
              </a:lnSpc>
              <a:spcAft>
                <a:spcPts val="0"/>
              </a:spcAft>
            </a:pPr>
            <a:r>
              <a:rPr lang="zh-TW" altLang="en-US" sz="1400" kern="100" dirty="0">
                <a:latin typeface="標楷體" panose="03000509000000000000" pitchFamily="65" charset="-120"/>
                <a:ea typeface="標楷體" panose="03000509000000000000" pitchFamily="65" charset="-120"/>
              </a:rPr>
              <a:t>日期：</a:t>
            </a:r>
            <a:r>
              <a:rPr lang="en-US" altLang="zh-TW" sz="1400" kern="100" dirty="0">
                <a:latin typeface="標楷體" panose="03000509000000000000" pitchFamily="65" charset="-120"/>
                <a:ea typeface="標楷體" panose="03000509000000000000" pitchFamily="65" charset="-120"/>
              </a:rPr>
              <a:t>2022</a:t>
            </a:r>
            <a:r>
              <a:rPr lang="zh-TW" altLang="en-US" sz="1400" kern="100" dirty="0">
                <a:latin typeface="標楷體" panose="03000509000000000000" pitchFamily="65" charset="-120"/>
                <a:ea typeface="標楷體" panose="03000509000000000000" pitchFamily="65" charset="-120"/>
              </a:rPr>
              <a:t>年</a:t>
            </a:r>
            <a:r>
              <a:rPr lang="en-US" altLang="zh-TW" sz="1400" kern="100" dirty="0">
                <a:latin typeface="標楷體" panose="03000509000000000000" pitchFamily="65" charset="-120"/>
                <a:ea typeface="標楷體" panose="03000509000000000000" pitchFamily="65" charset="-120"/>
              </a:rPr>
              <a:t>3</a:t>
            </a:r>
            <a:r>
              <a:rPr lang="zh-TW" altLang="en-US" sz="1400" kern="100" dirty="0" smtClean="0">
                <a:latin typeface="標楷體" panose="03000509000000000000" pitchFamily="65" charset="-120"/>
                <a:ea typeface="標楷體" panose="03000509000000000000" pitchFamily="65" charset="-120"/>
              </a:rPr>
              <a:t>月</a:t>
            </a:r>
            <a:r>
              <a:rPr lang="en-US" altLang="zh-TW" sz="1400" kern="100" dirty="0" smtClean="0">
                <a:latin typeface="標楷體" panose="03000509000000000000" pitchFamily="65" charset="-120"/>
                <a:ea typeface="標楷體" panose="03000509000000000000" pitchFamily="65" charset="-120"/>
              </a:rPr>
              <a:t>22</a:t>
            </a:r>
            <a:r>
              <a:rPr lang="zh-TW" altLang="en-US" sz="1400" kern="100" dirty="0" smtClean="0">
                <a:latin typeface="標楷體" panose="03000509000000000000" pitchFamily="65" charset="-120"/>
                <a:ea typeface="標楷體" panose="03000509000000000000" pitchFamily="65" charset="-120"/>
              </a:rPr>
              <a:t>日</a:t>
            </a:r>
            <a:r>
              <a:rPr lang="en-US" altLang="zh-TW" sz="1400" kern="100" dirty="0">
                <a:latin typeface="標楷體" panose="03000509000000000000" pitchFamily="65" charset="-120"/>
                <a:ea typeface="標楷體" panose="03000509000000000000" pitchFamily="65" charset="-120"/>
              </a:rPr>
              <a:t>(</a:t>
            </a:r>
            <a:r>
              <a:rPr lang="zh-TW" altLang="en-US" sz="1400" kern="100" dirty="0" smtClean="0">
                <a:latin typeface="標楷體" panose="03000509000000000000" pitchFamily="65" charset="-120"/>
                <a:ea typeface="標楷體" panose="03000509000000000000" pitchFamily="65" charset="-120"/>
              </a:rPr>
              <a:t>星期</a:t>
            </a:r>
            <a:r>
              <a:rPr lang="zh-TW" altLang="en-US" sz="1400" kern="100" dirty="0">
                <a:latin typeface="標楷體" panose="03000509000000000000" pitchFamily="65" charset="-120"/>
                <a:ea typeface="標楷體" panose="03000509000000000000" pitchFamily="65" charset="-120"/>
              </a:rPr>
              <a:t>二</a:t>
            </a:r>
            <a:r>
              <a:rPr lang="en-US" altLang="zh-TW" sz="1400" kern="100" dirty="0" smtClean="0">
                <a:latin typeface="標楷體" panose="03000509000000000000" pitchFamily="65" charset="-120"/>
                <a:ea typeface="標楷體" panose="03000509000000000000" pitchFamily="65" charset="-120"/>
              </a:rPr>
              <a:t>)</a:t>
            </a:r>
            <a:endParaRPr lang="en-US" altLang="zh-TW" sz="1400" kern="100" dirty="0">
              <a:latin typeface="標楷體" panose="03000509000000000000" pitchFamily="65" charset="-120"/>
              <a:ea typeface="標楷體" panose="03000509000000000000" pitchFamily="65" charset="-120"/>
            </a:endParaRPr>
          </a:p>
          <a:p>
            <a:pPr marL="630238" indent="-630238">
              <a:lnSpc>
                <a:spcPts val="1800"/>
              </a:lnSpc>
            </a:pPr>
            <a:r>
              <a:rPr lang="zh-TW" altLang="en-US" sz="1400" kern="100" dirty="0">
                <a:latin typeface="標楷體" panose="03000509000000000000" pitchFamily="65" charset="-120"/>
                <a:ea typeface="標楷體" panose="03000509000000000000" pitchFamily="65" charset="-120"/>
              </a:rPr>
              <a:t>時間：上午</a:t>
            </a:r>
            <a:r>
              <a:rPr lang="en-US" altLang="zh-TW" sz="1400" kern="100" dirty="0">
                <a:latin typeface="標楷體" panose="03000509000000000000" pitchFamily="65" charset="-120"/>
                <a:ea typeface="標楷體" panose="03000509000000000000" pitchFamily="65" charset="-120"/>
              </a:rPr>
              <a:t>10:00-11:30 </a:t>
            </a:r>
            <a:r>
              <a:rPr lang="en-US" sz="1400" kern="100" dirty="0">
                <a:latin typeface="標楷體" panose="03000509000000000000" pitchFamily="65" charset="-120"/>
                <a:ea typeface="標楷體" panose="03000509000000000000" pitchFamily="65" charset="-120"/>
              </a:rPr>
              <a:t>(</a:t>
            </a:r>
            <a:r>
              <a:rPr lang="zh-TW" altLang="en-US" sz="1400" kern="100" dirty="0">
                <a:latin typeface="標楷體" panose="03000509000000000000" pitchFamily="65" charset="-120"/>
                <a:ea typeface="標楷體" panose="03000509000000000000" pitchFamily="65" charset="-120"/>
              </a:rPr>
              <a:t>每組大約</a:t>
            </a:r>
            <a:r>
              <a:rPr lang="en-US" sz="1400" kern="100" dirty="0">
                <a:latin typeface="標楷體" panose="03000509000000000000" pitchFamily="65" charset="-120"/>
                <a:ea typeface="標楷體" panose="03000509000000000000" pitchFamily="65" charset="-120"/>
              </a:rPr>
              <a:t>20</a:t>
            </a:r>
            <a:r>
              <a:rPr lang="zh-TW" altLang="en-US" sz="1400" kern="100" dirty="0">
                <a:latin typeface="標楷體" panose="03000509000000000000" pitchFamily="65" charset="-120"/>
                <a:ea typeface="標楷體" panose="03000509000000000000" pitchFamily="65" charset="-120"/>
              </a:rPr>
              <a:t>分鐘</a:t>
            </a:r>
            <a:r>
              <a:rPr lang="en-US" sz="1400" kern="100" dirty="0">
                <a:latin typeface="標楷體" panose="03000509000000000000" pitchFamily="65" charset="-120"/>
                <a:ea typeface="標楷體" panose="03000509000000000000" pitchFamily="65" charset="-120"/>
              </a:rPr>
              <a:t>-30</a:t>
            </a:r>
            <a:r>
              <a:rPr lang="zh-TW" altLang="en-US" sz="1400" kern="100" dirty="0">
                <a:latin typeface="標楷體" panose="03000509000000000000" pitchFamily="65" charset="-120"/>
                <a:ea typeface="標楷體" panose="03000509000000000000" pitchFamily="65" charset="-120"/>
              </a:rPr>
              <a:t>分鐘，稍後安排時間</a:t>
            </a:r>
            <a:r>
              <a:rPr lang="en-US" sz="1400" kern="100" dirty="0">
                <a:latin typeface="標楷體" panose="03000509000000000000" pitchFamily="65" charset="-120"/>
                <a:ea typeface="標楷體" panose="03000509000000000000" pitchFamily="65" charset="-120"/>
              </a:rPr>
              <a:t>)</a:t>
            </a:r>
            <a:endParaRPr lang="en-US" altLang="zh-TW" sz="1400" kern="100" dirty="0">
              <a:latin typeface="標楷體" panose="03000509000000000000" pitchFamily="65" charset="-120"/>
              <a:ea typeface="標楷體" panose="03000509000000000000" pitchFamily="65" charset="-120"/>
            </a:endParaRPr>
          </a:p>
          <a:p>
            <a:pPr marL="630238" indent="-630238">
              <a:lnSpc>
                <a:spcPts val="1800"/>
              </a:lnSpc>
              <a:spcAft>
                <a:spcPts val="0"/>
              </a:spcAft>
            </a:pPr>
            <a:r>
              <a:rPr lang="zh-TW" altLang="en-US" sz="1400" kern="100" dirty="0">
                <a:latin typeface="標楷體" panose="03000509000000000000" pitchFamily="65" charset="-120"/>
                <a:ea typeface="標楷體" panose="03000509000000000000" pitchFamily="65" charset="-120"/>
              </a:rPr>
              <a:t>對象：認知障礙症照顧者</a:t>
            </a:r>
          </a:p>
          <a:p>
            <a:pPr marL="534988" indent="-534988">
              <a:lnSpc>
                <a:spcPts val="1800"/>
              </a:lnSpc>
            </a:pPr>
            <a:r>
              <a:rPr lang="zh-TW" altLang="en-US" sz="1400" kern="100" dirty="0">
                <a:latin typeface="標楷體" panose="03000509000000000000" pitchFamily="65" charset="-120"/>
                <a:ea typeface="標楷體" panose="03000509000000000000" pitchFamily="65" charset="-120"/>
              </a:rPr>
              <a:t>內容：透過電話</a:t>
            </a:r>
            <a:r>
              <a:rPr lang="zh-TW" altLang="en-US" sz="1400" kern="100" dirty="0" smtClean="0">
                <a:latin typeface="標楷體" panose="03000509000000000000" pitchFamily="65" charset="-120"/>
                <a:ea typeface="標楷體" panose="03000509000000000000" pitchFamily="65" charset="-120"/>
              </a:rPr>
              <a:t>視像</a:t>
            </a:r>
            <a:r>
              <a:rPr lang="zh-HK" altLang="en-US" sz="1400" kern="100" dirty="0" smtClean="0">
                <a:latin typeface="標楷體" panose="03000509000000000000" pitchFamily="65" charset="-120"/>
                <a:ea typeface="標楷體" panose="03000509000000000000" pitchFamily="65" charset="-120"/>
              </a:rPr>
              <a:t>聚會</a:t>
            </a:r>
            <a:r>
              <a:rPr lang="zh-TW" altLang="en-US" sz="1400" kern="100" dirty="0">
                <a:latin typeface="標楷體" panose="03000509000000000000" pitchFamily="65" charset="-120"/>
                <a:ea typeface="標楷體" panose="03000509000000000000" pitchFamily="65" charset="-120"/>
              </a:rPr>
              <a:t>與一班照顧認知障礙症長者的同路人一起分享及傾談，讓自己疲倦的身體及心靈可休息一下，</a:t>
            </a:r>
            <a:r>
              <a:rPr lang="zh-HK" altLang="en-US" sz="1400" kern="100" dirty="0">
                <a:latin typeface="標楷體" panose="03000509000000000000" pitchFamily="65" charset="-120"/>
                <a:ea typeface="標楷體" panose="03000509000000000000" pitchFamily="65" charset="-120"/>
              </a:rPr>
              <a:t>充充</a:t>
            </a:r>
            <a:r>
              <a:rPr lang="zh-TW" altLang="en-US" sz="1400" kern="100" dirty="0">
                <a:latin typeface="標楷體" panose="03000509000000000000" pitchFamily="65" charset="-120"/>
                <a:ea typeface="標楷體" panose="03000509000000000000" pitchFamily="65" charset="-120"/>
              </a:rPr>
              <a:t>電，重新尋回自我生活</a:t>
            </a:r>
            <a:r>
              <a:rPr lang="en-US" sz="1400" kern="100" dirty="0">
                <a:latin typeface="標楷體" panose="03000509000000000000" pitchFamily="65" charset="-120"/>
                <a:ea typeface="標楷體" panose="03000509000000000000" pitchFamily="65" charset="-120"/>
              </a:rPr>
              <a:t>!</a:t>
            </a:r>
          </a:p>
          <a:p>
            <a:pPr marL="630238" indent="-630238">
              <a:lnSpc>
                <a:spcPts val="1800"/>
              </a:lnSpc>
              <a:spcAft>
                <a:spcPts val="0"/>
              </a:spcAft>
            </a:pPr>
            <a:r>
              <a:rPr lang="en-US" altLang="zh-TW" sz="1400" kern="100" dirty="0">
                <a:latin typeface="標楷體" panose="03000509000000000000" pitchFamily="65" charset="-120"/>
                <a:ea typeface="標楷體" panose="03000509000000000000" pitchFamily="65" charset="-120"/>
              </a:rPr>
              <a:t>*</a:t>
            </a:r>
            <a:r>
              <a:rPr lang="zh-TW" altLang="en-US" sz="1400" kern="100" dirty="0">
                <a:latin typeface="標楷體" panose="03000509000000000000" pitchFamily="65" charset="-120"/>
                <a:ea typeface="標楷體" panose="03000509000000000000" pitchFamily="65" charset="-120"/>
              </a:rPr>
              <a:t>照顧者請向黃姑娘報名或由黃姑娘直接邀請照顧者。</a:t>
            </a:r>
            <a:endParaRPr lang="en-US" altLang="zh-TW" sz="1400" kern="100" dirty="0">
              <a:latin typeface="標楷體" panose="03000509000000000000" pitchFamily="65" charset="-120"/>
              <a:ea typeface="標楷體" panose="03000509000000000000" pitchFamily="65" charset="-120"/>
            </a:endParaRPr>
          </a:p>
        </p:txBody>
      </p:sp>
      <p:sp>
        <p:nvSpPr>
          <p:cNvPr id="23" name="矩形 22"/>
          <p:cNvSpPr/>
          <p:nvPr/>
        </p:nvSpPr>
        <p:spPr>
          <a:xfrm>
            <a:off x="6363811" y="-11041"/>
            <a:ext cx="1826141" cy="584775"/>
          </a:xfrm>
          <a:prstGeom prst="rect">
            <a:avLst/>
          </a:prstGeom>
          <a:noFill/>
        </p:spPr>
        <p:txBody>
          <a:bodyPr wrap="none" lIns="91440" tIns="45720" rIns="91440" bIns="45720">
            <a:spAutoFit/>
          </a:bodyPr>
          <a:lstStyle/>
          <a:p>
            <a:pPr lvl="0" algn="ctr">
              <a:defRPr/>
            </a:pPr>
            <a:r>
              <a:rPr lang="zh-TW" altLang="en-US" sz="32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耆男部落</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25" name="矩形 24"/>
          <p:cNvSpPr/>
          <p:nvPr/>
        </p:nvSpPr>
        <p:spPr>
          <a:xfrm>
            <a:off x="5440482" y="2134759"/>
            <a:ext cx="3672801" cy="584775"/>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3200" b="1" dirty="0">
                <a:latin typeface="標楷體" panose="03000509000000000000" pitchFamily="65" charset="-120"/>
                <a:ea typeface="標楷體" panose="03000509000000000000" pitchFamily="65" charset="-120"/>
              </a:rPr>
              <a:t>認知小組活動</a:t>
            </a:r>
            <a:r>
              <a:rPr lang="en-US" altLang="zh-TW" sz="3200" b="1" dirty="0">
                <a:latin typeface="標楷體" panose="03000509000000000000" pitchFamily="65" charset="-120"/>
                <a:ea typeface="標楷體" panose="03000509000000000000" pitchFamily="65" charset="-120"/>
              </a:rPr>
              <a:t>/</a:t>
            </a:r>
            <a:r>
              <a:rPr lang="zh-TW" altLang="en-US" sz="3200" b="1" dirty="0">
                <a:latin typeface="標楷體" panose="03000509000000000000" pitchFamily="65" charset="-120"/>
                <a:ea typeface="標楷體" panose="03000509000000000000" pitchFamily="65" charset="-120"/>
              </a:rPr>
              <a:t>支援</a:t>
            </a:r>
          </a:p>
        </p:txBody>
      </p:sp>
      <p:sp>
        <p:nvSpPr>
          <p:cNvPr id="17" name="矩形 16"/>
          <p:cNvSpPr/>
          <p:nvPr/>
        </p:nvSpPr>
        <p:spPr>
          <a:xfrm>
            <a:off x="4831578" y="4876004"/>
            <a:ext cx="4953000" cy="1877437"/>
          </a:xfrm>
          <a:prstGeom prst="rect">
            <a:avLst/>
          </a:prstGeom>
        </p:spPr>
        <p:txBody>
          <a:bodyPr>
            <a:spAutoFit/>
          </a:bodyPr>
          <a:lstStyle/>
          <a:p>
            <a:r>
              <a:rPr lang="zh-TW" altLang="en-US" b="1" u="sng" dirty="0">
                <a:latin typeface="標楷體" panose="03000509000000000000" pitchFamily="65" charset="-120"/>
                <a:ea typeface="標楷體" panose="03000509000000000000" pitchFamily="65" charset="-120"/>
              </a:rPr>
              <a:t>魔法禪繞體驗班</a:t>
            </a:r>
          </a:p>
          <a:p>
            <a:r>
              <a:rPr lang="zh-TW" altLang="en-US" sz="1400" dirty="0">
                <a:latin typeface="標楷體" panose="03000509000000000000" pitchFamily="65" charset="-120"/>
                <a:ea typeface="標楷體" panose="03000509000000000000" pitchFamily="65" charset="-120"/>
              </a:rPr>
              <a:t>日期</a:t>
            </a:r>
            <a:r>
              <a:rPr lang="en-US" altLang="zh-TW" sz="1400" dirty="0">
                <a:latin typeface="標楷體" panose="03000509000000000000" pitchFamily="65" charset="-120"/>
                <a:ea typeface="標楷體" panose="03000509000000000000" pitchFamily="65" charset="-120"/>
              </a:rPr>
              <a:t>︰2022</a:t>
            </a:r>
            <a:r>
              <a:rPr lang="zh-TW" altLang="en-US" sz="1400" dirty="0">
                <a:latin typeface="標楷體" panose="03000509000000000000" pitchFamily="65" charset="-120"/>
                <a:ea typeface="標楷體" panose="03000509000000000000" pitchFamily="65" charset="-120"/>
              </a:rPr>
              <a:t>年</a:t>
            </a:r>
            <a:r>
              <a:rPr lang="en-US" altLang="zh-TW" sz="1400" dirty="0">
                <a:latin typeface="標楷體" panose="03000509000000000000" pitchFamily="65" charset="-120"/>
                <a:ea typeface="標楷體" panose="03000509000000000000" pitchFamily="65" charset="-120"/>
              </a:rPr>
              <a:t>3</a:t>
            </a:r>
            <a:r>
              <a:rPr lang="zh-TW" altLang="en-US" sz="1400" dirty="0">
                <a:latin typeface="標楷體" panose="03000509000000000000" pitchFamily="65" charset="-120"/>
                <a:ea typeface="標楷體" panose="03000509000000000000" pitchFamily="65" charset="-120"/>
              </a:rPr>
              <a:t>月</a:t>
            </a:r>
            <a:r>
              <a:rPr lang="en-US" altLang="zh-TW" sz="1400" dirty="0">
                <a:latin typeface="標楷體" panose="03000509000000000000" pitchFamily="65" charset="-120"/>
                <a:ea typeface="標楷體" panose="03000509000000000000" pitchFamily="65" charset="-120"/>
              </a:rPr>
              <a:t>14</a:t>
            </a:r>
            <a:r>
              <a:rPr lang="zh-TW" altLang="en-US" sz="1400" dirty="0">
                <a:latin typeface="標楷體" panose="03000509000000000000" pitchFamily="65" charset="-120"/>
                <a:ea typeface="標楷體" panose="03000509000000000000" pitchFamily="65" charset="-120"/>
              </a:rPr>
              <a:t>日、</a:t>
            </a:r>
            <a:r>
              <a:rPr lang="en-US" altLang="zh-TW" sz="1400" dirty="0">
                <a:latin typeface="標楷體" panose="03000509000000000000" pitchFamily="65" charset="-120"/>
                <a:ea typeface="標楷體" panose="03000509000000000000" pitchFamily="65" charset="-120"/>
              </a:rPr>
              <a:t>21</a:t>
            </a:r>
            <a:r>
              <a:rPr lang="zh-TW" altLang="en-US" sz="1400" dirty="0">
                <a:latin typeface="標楷體" panose="03000509000000000000" pitchFamily="65" charset="-120"/>
                <a:ea typeface="標楷體" panose="03000509000000000000" pitchFamily="65" charset="-120"/>
              </a:rPr>
              <a:t>日</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一</a:t>
            </a:r>
            <a:r>
              <a:rPr lang="en-US" altLang="zh-TW" sz="1400" dirty="0">
                <a:latin typeface="標楷體" panose="03000509000000000000" pitchFamily="65" charset="-120"/>
                <a:ea typeface="標楷體" panose="03000509000000000000" pitchFamily="65" charset="-120"/>
              </a:rPr>
              <a:t>)</a:t>
            </a:r>
          </a:p>
          <a:p>
            <a:r>
              <a:rPr lang="zh-TW" altLang="en-US" sz="1400" dirty="0">
                <a:latin typeface="標楷體" panose="03000509000000000000" pitchFamily="65" charset="-120"/>
                <a:ea typeface="標楷體" panose="03000509000000000000" pitchFamily="65" charset="-120"/>
              </a:rPr>
              <a:t>時間</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下午</a:t>
            </a:r>
            <a:r>
              <a:rPr lang="en-US" altLang="zh-TW" sz="1400" dirty="0">
                <a:latin typeface="標楷體" panose="03000509000000000000" pitchFamily="65" charset="-120"/>
                <a:ea typeface="標楷體" panose="03000509000000000000" pitchFamily="65" charset="-120"/>
              </a:rPr>
              <a:t>2:00</a:t>
            </a:r>
          </a:p>
          <a:p>
            <a:r>
              <a:rPr lang="zh-TW" altLang="en-US" sz="1400" dirty="0">
                <a:latin typeface="標楷體" panose="03000509000000000000" pitchFamily="65" charset="-120"/>
                <a:ea typeface="標楷體" panose="03000509000000000000" pitchFamily="65" charset="-120"/>
              </a:rPr>
              <a:t>費用</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全免 </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共</a:t>
            </a:r>
            <a:r>
              <a:rPr lang="en-US" altLang="zh-TW" sz="1400" dirty="0">
                <a:latin typeface="標楷體" panose="03000509000000000000" pitchFamily="65" charset="-120"/>
                <a:ea typeface="標楷體" panose="03000509000000000000" pitchFamily="65" charset="-120"/>
              </a:rPr>
              <a:t>2</a:t>
            </a:r>
            <a:r>
              <a:rPr lang="zh-TW" altLang="en-US" sz="1400" dirty="0">
                <a:latin typeface="標楷體" panose="03000509000000000000" pitchFamily="65" charset="-120"/>
                <a:ea typeface="標楷體" panose="03000509000000000000" pitchFamily="65" charset="-120"/>
              </a:rPr>
              <a:t>堂</a:t>
            </a:r>
            <a:r>
              <a:rPr lang="en-US" altLang="zh-TW" sz="1400" dirty="0">
                <a:latin typeface="標楷體" panose="03000509000000000000" pitchFamily="65" charset="-120"/>
                <a:ea typeface="標楷體" panose="03000509000000000000" pitchFamily="65" charset="-120"/>
              </a:rPr>
              <a:t>)</a:t>
            </a:r>
          </a:p>
          <a:p>
            <a:pPr marL="534988" indent="-534988"/>
            <a:r>
              <a:rPr lang="zh-TW" altLang="en-US" sz="1400" dirty="0">
                <a:latin typeface="標楷體" panose="03000509000000000000" pitchFamily="65" charset="-120"/>
                <a:ea typeface="標楷體" panose="03000509000000000000" pitchFamily="65" charset="-120"/>
              </a:rPr>
              <a:t>內容</a:t>
            </a:r>
            <a:r>
              <a:rPr lang="en-US" altLang="zh-TW" sz="1400" dirty="0" smtClean="0">
                <a:latin typeface="標楷體" panose="03000509000000000000" pitchFamily="65" charset="-120"/>
                <a:ea typeface="標楷體" panose="03000509000000000000" pitchFamily="65" charset="-120"/>
              </a:rPr>
              <a:t>︰</a:t>
            </a:r>
            <a:r>
              <a:rPr lang="zh-TW" altLang="en-US" sz="1400" dirty="0" smtClean="0">
                <a:latin typeface="標楷體" panose="03000509000000000000" pitchFamily="65" charset="-120"/>
                <a:ea typeface="標楷體" panose="03000509000000000000" pitchFamily="65" charset="-120"/>
              </a:rPr>
              <a:t>由區燕欣女士教授，只要</a:t>
            </a:r>
            <a:r>
              <a:rPr lang="zh-TW" altLang="en-US" sz="1400" dirty="0">
                <a:latin typeface="標楷體" panose="03000509000000000000" pitchFamily="65" charset="-120"/>
                <a:ea typeface="標楷體" panose="03000509000000000000" pitchFamily="65" charset="-120"/>
              </a:rPr>
              <a:t>預備簡單工具紙和筆，透過學習繪畫技巧，點線運用，構圖與陰影；體驗禪繞藝術和變化，又可以完成獨一的作品。</a:t>
            </a:r>
          </a:p>
          <a:p>
            <a:pPr marL="534988" indent="-534988"/>
            <a:r>
              <a:rPr lang="zh-TW" altLang="en-US" sz="1400" dirty="0">
                <a:latin typeface="標楷體" panose="03000509000000000000" pitchFamily="65" charset="-120"/>
                <a:ea typeface="標楷體" panose="03000509000000000000" pitchFamily="65" charset="-120"/>
              </a:rPr>
              <a:t>備註</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以影片形式於課堂時間播放。</a:t>
            </a:r>
          </a:p>
        </p:txBody>
      </p:sp>
      <p:pic>
        <p:nvPicPr>
          <p:cNvPr id="9" name="圖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85647" y="4876004"/>
            <a:ext cx="862296" cy="862296"/>
          </a:xfrm>
          <a:prstGeom prst="rect">
            <a:avLst/>
          </a:prstGeom>
        </p:spPr>
      </p:pic>
      <p:pic>
        <p:nvPicPr>
          <p:cNvPr id="10" name="圖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3353" y="5992016"/>
            <a:ext cx="761425" cy="761425"/>
          </a:xfrm>
          <a:prstGeom prst="rect">
            <a:avLst/>
          </a:prstGeom>
        </p:spPr>
      </p:pic>
      <p:sp>
        <p:nvSpPr>
          <p:cNvPr id="16" name="圓角矩形 15"/>
          <p:cNvSpPr/>
          <p:nvPr/>
        </p:nvSpPr>
        <p:spPr>
          <a:xfrm>
            <a:off x="76482" y="47330"/>
            <a:ext cx="4577914" cy="3907332"/>
          </a:xfrm>
          <a:prstGeom prst="roundRect">
            <a:avLst>
              <a:gd name="adj" fmla="val 4954"/>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26" name="矩形 25"/>
          <p:cNvSpPr/>
          <p:nvPr/>
        </p:nvSpPr>
        <p:spPr>
          <a:xfrm>
            <a:off x="125810" y="43749"/>
            <a:ext cx="4493539" cy="584775"/>
          </a:xfrm>
          <a:prstGeom prst="rect">
            <a:avLst/>
          </a:prstGeom>
          <a:noFill/>
        </p:spPr>
        <p:txBody>
          <a:bodyPr wrap="none" lIns="91440" tIns="45720" rIns="91440" bIns="45720">
            <a:spAutoFit/>
          </a:bodyPr>
          <a:lstStyle/>
          <a:p>
            <a:pPr lvl="0" algn="ctr">
              <a:defRPr/>
            </a:pPr>
            <a:r>
              <a:rPr kumimoji="0" lang="zh-TW" altLang="en-US" sz="3200" b="0" i="0" u="none" strike="noStrike" kern="1200" cap="none" spc="0" normalizeH="0" baseline="0" noProof="0" dirty="0" smtClean="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rPr>
              <a:t>離別心聲</a:t>
            </a:r>
            <a:r>
              <a:rPr kumimoji="0" lang="en-US" altLang="zh-TW" sz="3200" b="0" i="0" u="none" strike="noStrike" kern="1200" cap="none" spc="0" normalizeH="0" baseline="0" noProof="0" dirty="0" smtClean="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rPr>
              <a:t>(</a:t>
            </a:r>
            <a:r>
              <a:rPr kumimoji="0" lang="zh-TW" altLang="en-US" sz="3200" b="0" i="0" u="none" strike="noStrike" kern="1200" cap="none" spc="0" normalizeH="0" baseline="0" noProof="0" dirty="0" smtClean="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rPr>
              <a:t>社工</a:t>
            </a:r>
            <a:r>
              <a:rPr kumimoji="0" lang="en-US" altLang="zh-TW" sz="3200" b="0" i="0" u="none" strike="noStrike" kern="1200" cap="none" spc="0" normalizeH="0" baseline="0" noProof="0" dirty="0" smtClean="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rPr>
              <a:t>-</a:t>
            </a:r>
            <a:r>
              <a:rPr kumimoji="0" lang="zh-TW" altLang="en-US" sz="3200" b="0" i="0" u="none" strike="noStrike" kern="1200" cap="none" spc="0" normalizeH="0" baseline="0" noProof="0" dirty="0" smtClean="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rPr>
              <a:t>彭先生</a:t>
            </a:r>
            <a:r>
              <a:rPr kumimoji="0" lang="en-US" altLang="zh-TW" sz="3200" b="0" i="0" u="none" strike="noStrike" kern="1200" cap="none" spc="0" normalizeH="0" baseline="0" noProof="0" dirty="0" smtClean="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rPr>
              <a:t>)</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3" name="矩形 2"/>
          <p:cNvSpPr/>
          <p:nvPr/>
        </p:nvSpPr>
        <p:spPr>
          <a:xfrm>
            <a:off x="59701" y="550885"/>
            <a:ext cx="4645793" cy="3323987"/>
          </a:xfrm>
          <a:prstGeom prst="rect">
            <a:avLst/>
          </a:prstGeom>
        </p:spPr>
        <p:txBody>
          <a:bodyPr wrap="square">
            <a:spAutoFit/>
          </a:bodyPr>
          <a:lstStyle/>
          <a:p>
            <a:r>
              <a:rPr lang="zh-TW" altLang="en-US" sz="1500" dirty="0">
                <a:latin typeface="標楷體" panose="03000509000000000000" pitchFamily="65" charset="-120"/>
                <a:ea typeface="標楷體" panose="03000509000000000000" pitchFamily="65" charset="-120"/>
              </a:rPr>
              <a:t>大家好</a:t>
            </a:r>
            <a:r>
              <a:rPr lang="en-US" altLang="zh-TW" sz="1500" dirty="0">
                <a:latin typeface="標楷體" panose="03000509000000000000" pitchFamily="65" charset="-120"/>
                <a:ea typeface="標楷體" panose="03000509000000000000" pitchFamily="65" charset="-120"/>
              </a:rPr>
              <a:t>~</a:t>
            </a:r>
            <a:r>
              <a:rPr lang="zh-TW" altLang="en-US" sz="1500" dirty="0">
                <a:latin typeface="標楷體" panose="03000509000000000000" pitchFamily="65" charset="-120"/>
                <a:ea typeface="標楷體" panose="03000509000000000000" pitchFamily="65" charset="-120"/>
              </a:rPr>
              <a:t>我是耆福中心的彭先生，不知道大家有冇乖乖留守於家中抗疫呢？</a:t>
            </a:r>
            <a:r>
              <a:rPr lang="zh-TW" altLang="en-US" sz="1500" dirty="0" smtClean="0">
                <a:latin typeface="標楷體" panose="03000509000000000000" pitchFamily="65" charset="-120"/>
                <a:ea typeface="標楷體" panose="03000509000000000000" pitchFamily="65" charset="-120"/>
              </a:rPr>
              <a:t>由於疫</a:t>
            </a:r>
            <a:r>
              <a:rPr lang="zh-TW" altLang="en-US" sz="1500" dirty="0">
                <a:latin typeface="標楷體" panose="03000509000000000000" pitchFamily="65" charset="-120"/>
                <a:ea typeface="標楷體" panose="03000509000000000000" pitchFamily="65" charset="-120"/>
              </a:rPr>
              <a:t>情關係，所以一直都未能可以與大家相見。在童年時，都會覺得時間過得</a:t>
            </a:r>
            <a:r>
              <a:rPr lang="zh-TW" altLang="en-US" sz="1500" dirty="0" smtClean="0">
                <a:latin typeface="標楷體" panose="03000509000000000000" pitchFamily="65" charset="-120"/>
                <a:ea typeface="標楷體" panose="03000509000000000000" pitchFamily="65" charset="-120"/>
              </a:rPr>
              <a:t>很慢</a:t>
            </a:r>
            <a:r>
              <a:rPr lang="zh-TW" altLang="en-US" sz="1500" dirty="0">
                <a:latin typeface="標楷體" panose="03000509000000000000" pitchFamily="65" charset="-120"/>
                <a:ea typeface="標楷體" panose="03000509000000000000" pitchFamily="65" charset="-120"/>
              </a:rPr>
              <a:t>很慢，很想可以快點長大成人，但當長大起來時，就發覺時間好像永遠都</a:t>
            </a:r>
            <a:r>
              <a:rPr lang="zh-TW" altLang="en-US" sz="1500" dirty="0" smtClean="0">
                <a:latin typeface="標楷體" panose="03000509000000000000" pitchFamily="65" charset="-120"/>
                <a:ea typeface="標楷體" panose="03000509000000000000" pitchFamily="65" charset="-120"/>
              </a:rPr>
              <a:t>不足夠</a:t>
            </a:r>
            <a:r>
              <a:rPr lang="zh-TW" altLang="en-US" sz="1500" dirty="0">
                <a:latin typeface="標楷體" panose="03000509000000000000" pitchFamily="65" charset="-120"/>
                <a:ea typeface="標楷體" panose="03000509000000000000" pitchFamily="65" charset="-120"/>
              </a:rPr>
              <a:t>，眨一眨眼就已經是一年，眨多兩眼又突然過左人生的一半。我在</a:t>
            </a:r>
            <a:r>
              <a:rPr lang="en-US" altLang="zh-TW" sz="1500" dirty="0">
                <a:latin typeface="標楷體" panose="03000509000000000000" pitchFamily="65" charset="-120"/>
                <a:ea typeface="標楷體" panose="03000509000000000000" pitchFamily="65" charset="-120"/>
              </a:rPr>
              <a:t>2014</a:t>
            </a:r>
            <a:r>
              <a:rPr lang="zh-TW" altLang="en-US" sz="1500" dirty="0" smtClean="0">
                <a:latin typeface="標楷體" panose="03000509000000000000" pitchFamily="65" charset="-120"/>
                <a:ea typeface="標楷體" panose="03000509000000000000" pitchFamily="65" charset="-120"/>
              </a:rPr>
              <a:t>年加入</a:t>
            </a:r>
            <a:r>
              <a:rPr lang="zh-TW" altLang="en-US" sz="1500" dirty="0">
                <a:latin typeface="標楷體" panose="03000509000000000000" pitchFamily="65" charset="-120"/>
                <a:ea typeface="標楷體" panose="03000509000000000000" pitchFamily="65" charset="-120"/>
              </a:rPr>
              <a:t>耆福中心，與大家互相認識及了解，原來都已經至少有</a:t>
            </a:r>
            <a:r>
              <a:rPr lang="en-US" altLang="zh-TW" sz="1500" dirty="0">
                <a:latin typeface="標楷體" panose="03000509000000000000" pitchFamily="65" charset="-120"/>
                <a:ea typeface="標楷體" panose="03000509000000000000" pitchFamily="65" charset="-120"/>
              </a:rPr>
              <a:t>8</a:t>
            </a:r>
            <a:r>
              <a:rPr lang="zh-TW" altLang="en-US" sz="1500" dirty="0">
                <a:latin typeface="標楷體" panose="03000509000000000000" pitchFamily="65" charset="-120"/>
                <a:ea typeface="標楷體" panose="03000509000000000000" pitchFamily="65" charset="-120"/>
              </a:rPr>
              <a:t>年時間，正所謂</a:t>
            </a:r>
            <a:r>
              <a:rPr lang="en-US" altLang="zh-TW" sz="1500" dirty="0" smtClean="0">
                <a:latin typeface="標楷體" panose="03000509000000000000" pitchFamily="65" charset="-120"/>
                <a:ea typeface="標楷體" panose="03000509000000000000" pitchFamily="65" charset="-120"/>
              </a:rPr>
              <a:t>7</a:t>
            </a:r>
            <a:r>
              <a:rPr lang="zh-TW" altLang="en-US" sz="1500" dirty="0" smtClean="0">
                <a:latin typeface="標楷體" panose="03000509000000000000" pitchFamily="65" charset="-120"/>
                <a:ea typeface="標楷體" panose="03000509000000000000" pitchFamily="65" charset="-120"/>
              </a:rPr>
              <a:t>年</a:t>
            </a:r>
            <a:r>
              <a:rPr lang="zh-TW" altLang="en-US" sz="1500" dirty="0">
                <a:latin typeface="標楷體" panose="03000509000000000000" pitchFamily="65" charset="-120"/>
                <a:ea typeface="標楷體" panose="03000509000000000000" pitchFamily="65" charset="-120"/>
              </a:rPr>
              <a:t>之癢，所以我要準備離開這裡了，</a:t>
            </a:r>
            <a:r>
              <a:rPr lang="en-US" altLang="zh-TW" sz="1500" dirty="0">
                <a:latin typeface="標楷體" panose="03000509000000000000" pitchFamily="65" charset="-120"/>
                <a:ea typeface="標楷體" panose="03000509000000000000" pitchFamily="65" charset="-120"/>
              </a:rPr>
              <a:t>3</a:t>
            </a:r>
            <a:r>
              <a:rPr lang="zh-TW" altLang="en-US" sz="1500" dirty="0">
                <a:latin typeface="標楷體" panose="03000509000000000000" pitchFamily="65" charset="-120"/>
                <a:ea typeface="標楷體" panose="03000509000000000000" pitchFamily="65" charset="-120"/>
              </a:rPr>
              <a:t>月</a:t>
            </a:r>
            <a:r>
              <a:rPr lang="en-US" altLang="zh-TW" sz="1500" dirty="0">
                <a:latin typeface="標楷體" panose="03000509000000000000" pitchFamily="65" charset="-120"/>
                <a:ea typeface="標楷體" panose="03000509000000000000" pitchFamily="65" charset="-120"/>
              </a:rPr>
              <a:t>31</a:t>
            </a:r>
            <a:r>
              <a:rPr lang="zh-TW" altLang="en-US" sz="1500" dirty="0">
                <a:latin typeface="標楷體" panose="03000509000000000000" pitchFamily="65" charset="-120"/>
                <a:ea typeface="標楷體" panose="03000509000000000000" pitchFamily="65" charset="-120"/>
              </a:rPr>
              <a:t>日為我的最後工作日子。在這裡</a:t>
            </a:r>
            <a:r>
              <a:rPr lang="zh-TW" altLang="en-US" sz="1500" dirty="0" smtClean="0">
                <a:latin typeface="標楷體" panose="03000509000000000000" pitchFamily="65" charset="-120"/>
                <a:ea typeface="標楷體" panose="03000509000000000000" pitchFamily="65" charset="-120"/>
              </a:rPr>
              <a:t>能夠</a:t>
            </a:r>
            <a:r>
              <a:rPr lang="zh-TW" altLang="en-US" sz="1500" dirty="0">
                <a:latin typeface="標楷體" panose="03000509000000000000" pitchFamily="65" charset="-120"/>
                <a:ea typeface="標楷體" panose="03000509000000000000" pitchFamily="65" charset="-120"/>
              </a:rPr>
              <a:t>與大家認識、相處、經歷不同的活動，這都是我的寶貴回憶及經驗，可惜</a:t>
            </a:r>
            <a:r>
              <a:rPr lang="zh-TW" altLang="en-US" sz="1500" dirty="0" smtClean="0">
                <a:latin typeface="標楷體" panose="03000509000000000000" pitchFamily="65" charset="-120"/>
                <a:ea typeface="標楷體" panose="03000509000000000000" pitchFamily="65" charset="-120"/>
              </a:rPr>
              <a:t>未能夠</a:t>
            </a:r>
            <a:r>
              <a:rPr lang="zh-TW" altLang="en-US" sz="1500" dirty="0">
                <a:latin typeface="標楷體" panose="03000509000000000000" pitchFamily="65" charset="-120"/>
                <a:ea typeface="標楷體" panose="03000509000000000000" pitchFamily="65" charset="-120"/>
              </a:rPr>
              <a:t>與大家面對面的說一句再見，期望大家未來的日子都可以身體健康、</a:t>
            </a:r>
            <a:r>
              <a:rPr lang="zh-TW" altLang="en-US" sz="1500" dirty="0" smtClean="0">
                <a:latin typeface="標楷體" panose="03000509000000000000" pitchFamily="65" charset="-120"/>
                <a:ea typeface="標楷體" panose="03000509000000000000" pitchFamily="65" charset="-120"/>
              </a:rPr>
              <a:t>好好的</a:t>
            </a:r>
            <a:r>
              <a:rPr lang="zh-TW" altLang="en-US" sz="1500" dirty="0">
                <a:latin typeface="標楷體" panose="03000509000000000000" pitchFamily="65" charset="-120"/>
                <a:ea typeface="標楷體" panose="03000509000000000000" pitchFamily="65" charset="-120"/>
              </a:rPr>
              <a:t>珍惜現在自己所擁有的東西，正所謂</a:t>
            </a:r>
            <a:r>
              <a:rPr lang="en-US" altLang="zh-TW" sz="1500" dirty="0">
                <a:latin typeface="標楷體" panose="03000509000000000000" pitchFamily="65" charset="-120"/>
                <a:ea typeface="標楷體" panose="03000509000000000000" pitchFamily="65" charset="-120"/>
              </a:rPr>
              <a:t>︰</a:t>
            </a:r>
            <a:r>
              <a:rPr lang="zh-TW" altLang="en-US" sz="1500" dirty="0">
                <a:latin typeface="標楷體" panose="03000509000000000000" pitchFamily="65" charset="-120"/>
                <a:ea typeface="標楷體" panose="03000509000000000000" pitchFamily="65" charset="-120"/>
              </a:rPr>
              <a:t>「緣來緣去，順其自然；緣起緣滅 </a:t>
            </a:r>
            <a:r>
              <a:rPr lang="zh-TW" altLang="en-US" sz="1500" dirty="0" smtClean="0">
                <a:latin typeface="標楷體" panose="03000509000000000000" pitchFamily="65" charset="-120"/>
                <a:ea typeface="標楷體" panose="03000509000000000000" pitchFamily="65" charset="-120"/>
              </a:rPr>
              <a:t>，隨心</a:t>
            </a:r>
            <a:r>
              <a:rPr lang="zh-TW" altLang="en-US" sz="1500" dirty="0">
                <a:latin typeface="標楷體" panose="03000509000000000000" pitchFamily="65" charset="-120"/>
                <a:ea typeface="標楷體" panose="03000509000000000000" pitchFamily="65" charset="-120"/>
              </a:rPr>
              <a:t>所往；緣聚緣散，珍惜珍藏。」</a:t>
            </a:r>
            <a:endParaRPr lang="en-US" sz="1500" dirty="0">
              <a:latin typeface="標楷體" panose="03000509000000000000" pitchFamily="65" charset="-120"/>
              <a:ea typeface="標楷體" panose="03000509000000000000" pitchFamily="65" charset="-120"/>
            </a:endParaRPr>
          </a:p>
        </p:txBody>
      </p:sp>
      <p:sp>
        <p:nvSpPr>
          <p:cNvPr id="27" name="矩形 26"/>
          <p:cNvSpPr/>
          <p:nvPr/>
        </p:nvSpPr>
        <p:spPr>
          <a:xfrm>
            <a:off x="8106801" y="319411"/>
            <a:ext cx="1723549" cy="338554"/>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負責社工</a:t>
            </a:r>
            <a:r>
              <a:rPr lang="en-US" altLang="zh-TW"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a:t>
            </a: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彭先生</a:t>
            </a:r>
            <a:endParaRPr kumimoji="0" lang="zh-TW" altLang="en-US" sz="16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28" name="矩形 27"/>
          <p:cNvSpPr/>
          <p:nvPr/>
        </p:nvSpPr>
        <p:spPr>
          <a:xfrm>
            <a:off x="8109408" y="2591892"/>
            <a:ext cx="1723549" cy="338554"/>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負責社工</a:t>
            </a:r>
            <a:r>
              <a:rPr lang="en-US" altLang="zh-TW"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a:t>
            </a: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黃姑娘</a:t>
            </a:r>
            <a:endParaRPr kumimoji="0" lang="zh-TW" altLang="en-US" sz="16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29" name="矩形 28"/>
          <p:cNvSpPr/>
          <p:nvPr/>
        </p:nvSpPr>
        <p:spPr>
          <a:xfrm>
            <a:off x="8110779" y="4968598"/>
            <a:ext cx="1723549" cy="338554"/>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負責職員</a:t>
            </a:r>
            <a:r>
              <a:rPr lang="en-US" altLang="zh-TW"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a:t>
            </a:r>
            <a:r>
              <a:rPr lang="zh-TW" altLang="en-US" sz="16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莫</a:t>
            </a: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姑娘</a:t>
            </a:r>
            <a:endParaRPr kumimoji="0" lang="zh-TW" altLang="en-US" sz="16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30" name="矩形 29"/>
          <p:cNvSpPr/>
          <p:nvPr/>
        </p:nvSpPr>
        <p:spPr>
          <a:xfrm>
            <a:off x="2945860" y="4435406"/>
            <a:ext cx="1723549" cy="338554"/>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負責職員</a:t>
            </a:r>
            <a:r>
              <a:rPr lang="en-US" altLang="zh-TW"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a:t>
            </a: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林先生</a:t>
            </a:r>
            <a:endParaRPr kumimoji="0" lang="zh-TW" altLang="en-US" sz="16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008570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329683398"/>
              </p:ext>
            </p:extLst>
          </p:nvPr>
        </p:nvGraphicFramePr>
        <p:xfrm>
          <a:off x="-1" y="-2"/>
          <a:ext cx="9906000" cy="6797618"/>
        </p:xfrm>
        <a:graphic>
          <a:graphicData uri="http://schemas.openxmlformats.org/drawingml/2006/table">
            <a:tbl>
              <a:tblPr>
                <a:tableStyleId>{5940675A-B579-460E-94D1-54222C63F5DA}</a:tableStyleId>
              </a:tblPr>
              <a:tblGrid>
                <a:gridCol w="323930">
                  <a:extLst>
                    <a:ext uri="{9D8B030D-6E8A-4147-A177-3AD203B41FA5}">
                      <a16:colId xmlns:a16="http://schemas.microsoft.com/office/drawing/2014/main" val="1215935797"/>
                    </a:ext>
                  </a:extLst>
                </a:gridCol>
                <a:gridCol w="1327070">
                  <a:extLst>
                    <a:ext uri="{9D8B030D-6E8A-4147-A177-3AD203B41FA5}">
                      <a16:colId xmlns:a16="http://schemas.microsoft.com/office/drawing/2014/main" val="1300241688"/>
                    </a:ext>
                  </a:extLst>
                </a:gridCol>
                <a:gridCol w="323930">
                  <a:extLst>
                    <a:ext uri="{9D8B030D-6E8A-4147-A177-3AD203B41FA5}">
                      <a16:colId xmlns:a16="http://schemas.microsoft.com/office/drawing/2014/main" val="2200288686"/>
                    </a:ext>
                  </a:extLst>
                </a:gridCol>
                <a:gridCol w="1327070">
                  <a:extLst>
                    <a:ext uri="{9D8B030D-6E8A-4147-A177-3AD203B41FA5}">
                      <a16:colId xmlns:a16="http://schemas.microsoft.com/office/drawing/2014/main" val="1132057925"/>
                    </a:ext>
                  </a:extLst>
                </a:gridCol>
                <a:gridCol w="323930">
                  <a:extLst>
                    <a:ext uri="{9D8B030D-6E8A-4147-A177-3AD203B41FA5}">
                      <a16:colId xmlns:a16="http://schemas.microsoft.com/office/drawing/2014/main" val="1321984613"/>
                    </a:ext>
                  </a:extLst>
                </a:gridCol>
                <a:gridCol w="1327070">
                  <a:extLst>
                    <a:ext uri="{9D8B030D-6E8A-4147-A177-3AD203B41FA5}">
                      <a16:colId xmlns:a16="http://schemas.microsoft.com/office/drawing/2014/main" val="508171350"/>
                    </a:ext>
                  </a:extLst>
                </a:gridCol>
                <a:gridCol w="323930">
                  <a:extLst>
                    <a:ext uri="{9D8B030D-6E8A-4147-A177-3AD203B41FA5}">
                      <a16:colId xmlns:a16="http://schemas.microsoft.com/office/drawing/2014/main" val="677591529"/>
                    </a:ext>
                  </a:extLst>
                </a:gridCol>
                <a:gridCol w="1327070">
                  <a:extLst>
                    <a:ext uri="{9D8B030D-6E8A-4147-A177-3AD203B41FA5}">
                      <a16:colId xmlns:a16="http://schemas.microsoft.com/office/drawing/2014/main" val="2444601117"/>
                    </a:ext>
                  </a:extLst>
                </a:gridCol>
                <a:gridCol w="323930">
                  <a:extLst>
                    <a:ext uri="{9D8B030D-6E8A-4147-A177-3AD203B41FA5}">
                      <a16:colId xmlns:a16="http://schemas.microsoft.com/office/drawing/2014/main" val="1108366636"/>
                    </a:ext>
                  </a:extLst>
                </a:gridCol>
                <a:gridCol w="1327070">
                  <a:extLst>
                    <a:ext uri="{9D8B030D-6E8A-4147-A177-3AD203B41FA5}">
                      <a16:colId xmlns:a16="http://schemas.microsoft.com/office/drawing/2014/main" val="3781192332"/>
                    </a:ext>
                  </a:extLst>
                </a:gridCol>
                <a:gridCol w="323930">
                  <a:extLst>
                    <a:ext uri="{9D8B030D-6E8A-4147-A177-3AD203B41FA5}">
                      <a16:colId xmlns:a16="http://schemas.microsoft.com/office/drawing/2014/main" val="953430676"/>
                    </a:ext>
                  </a:extLst>
                </a:gridCol>
                <a:gridCol w="1327070">
                  <a:extLst>
                    <a:ext uri="{9D8B030D-6E8A-4147-A177-3AD203B41FA5}">
                      <a16:colId xmlns:a16="http://schemas.microsoft.com/office/drawing/2014/main" val="1962247925"/>
                    </a:ext>
                  </a:extLst>
                </a:gridCol>
              </a:tblGrid>
              <a:tr h="305618">
                <a:tc gridSpan="12">
                  <a:txBody>
                    <a:bodyPr/>
                    <a:lstStyle/>
                    <a:p>
                      <a:pPr algn="l" fontAlgn="ctr"/>
                      <a:r>
                        <a:rPr lang="en-US" altLang="zh-TW" sz="1800" u="none" strike="noStrike" kern="0" spc="-200" dirty="0" smtClean="0">
                          <a:effectLst/>
                          <a:latin typeface="華康談楷體W5" panose="03000509000000000000" pitchFamily="65" charset="-120"/>
                          <a:ea typeface="華康談楷體W5" panose="03000509000000000000" pitchFamily="65" charset="-120"/>
                        </a:rPr>
                        <a:t>    </a:t>
                      </a:r>
                      <a:r>
                        <a:rPr lang="en-US" altLang="zh-TW" sz="1800" u="none" strike="noStrike" kern="0" spc="-200" dirty="0" smtClean="0">
                          <a:effectLst/>
                          <a:latin typeface="華康墨字體(P)" panose="040B0900000000000000" pitchFamily="82" charset="-122"/>
                          <a:ea typeface="華康墨字體(P)" panose="040B0900000000000000" pitchFamily="82" charset="-122"/>
                        </a:rPr>
                        <a:t>                          </a:t>
                      </a:r>
                      <a:r>
                        <a:rPr lang="en-US" altLang="zh-TW" sz="1800" u="none" strike="noStrike" kern="0" spc="-200" dirty="0" smtClean="0">
                          <a:effectLst/>
                          <a:latin typeface="華康談楷體W5" panose="03000509000000000000" pitchFamily="65" charset="-120"/>
                          <a:ea typeface="華康談楷體W5" panose="03000509000000000000" pitchFamily="65" charset="-120"/>
                        </a:rPr>
                        <a:t>                         2022</a:t>
                      </a:r>
                      <a:r>
                        <a:rPr lang="zh-TW" altLang="en-US" sz="1800" u="none" strike="noStrike" kern="0" spc="-200" dirty="0" smtClean="0">
                          <a:effectLst/>
                          <a:latin typeface="華康談楷體W5" panose="03000509000000000000" pitchFamily="65" charset="-120"/>
                          <a:ea typeface="華康談楷體W5" panose="03000509000000000000" pitchFamily="65" charset="-120"/>
                        </a:rPr>
                        <a:t>年</a:t>
                      </a:r>
                      <a:r>
                        <a:rPr lang="en-US" altLang="zh-TW" sz="1800" u="none" strike="noStrike" kern="0" spc="-200" dirty="0" smtClean="0">
                          <a:effectLst/>
                          <a:latin typeface="華康談楷體W5" panose="03000509000000000000" pitchFamily="65" charset="-120"/>
                          <a:ea typeface="華康談楷體W5" panose="03000509000000000000" pitchFamily="65" charset="-120"/>
                        </a:rPr>
                        <a:t>3</a:t>
                      </a:r>
                      <a:r>
                        <a:rPr lang="zh-TW" altLang="en-US" sz="1800" u="none" strike="noStrike" kern="0" spc="-200" dirty="0" smtClean="0">
                          <a:effectLst/>
                          <a:latin typeface="華康談楷體W5" panose="03000509000000000000" pitchFamily="65" charset="-120"/>
                          <a:ea typeface="華康談楷體W5" panose="03000509000000000000" pitchFamily="65" charset="-120"/>
                        </a:rPr>
                        <a:t>月份</a:t>
                      </a:r>
                      <a:r>
                        <a:rPr lang="zh-TW" altLang="en-US" sz="1800" u="none" strike="noStrike" kern="0" spc="-200" dirty="0">
                          <a:effectLst/>
                          <a:latin typeface="華康談楷體W5" panose="03000509000000000000" pitchFamily="65" charset="-120"/>
                          <a:ea typeface="華康談楷體W5" panose="03000509000000000000" pitchFamily="65" charset="-120"/>
                        </a:rPr>
                        <a:t>活動時間表  </a:t>
                      </a:r>
                      <a:r>
                        <a:rPr lang="zh-TW" altLang="en-US" sz="1800" u="none" strike="noStrike" kern="0" spc="-200" dirty="0" smtClean="0">
                          <a:effectLst/>
                          <a:latin typeface="華康談楷體W5" panose="03000509000000000000" pitchFamily="65" charset="-120"/>
                          <a:ea typeface="華康談楷體W5" panose="03000509000000000000" pitchFamily="65" charset="-120"/>
                        </a:rPr>
                        <a:t>                               </a:t>
                      </a:r>
                      <a:endParaRPr lang="zh-TW" altLang="en-US" sz="1800" b="1" i="0" u="none" strike="noStrike" kern="0" spc="-200" dirty="0">
                        <a:effectLst/>
                        <a:latin typeface="華康談楷體W5" panose="03000509000000000000" pitchFamily="65" charset="-120"/>
                        <a:ea typeface="華康談楷體W5" panose="03000509000000000000" pitchFamily="65" charset="-120"/>
                      </a:endParaRPr>
                    </a:p>
                  </a:txBody>
                  <a:tcPr marL="4976" marR="4976" marT="4976"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85710097"/>
                  </a:ext>
                </a:extLst>
              </a:tr>
              <a:tr h="254010">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星期一</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L w="19050" cap="flat" cmpd="sng" algn="ctr">
                      <a:solidFill>
                        <a:schemeClr val="tx1"/>
                      </a:solidFill>
                      <a:prstDash val="solid"/>
                      <a:round/>
                      <a:headEnd type="none" w="med" len="med"/>
                      <a:tailEnd type="none" w="med" len="med"/>
                    </a:lnL>
                  </a:tcP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星期二</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星期三</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星期四</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星期五</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星期六</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3217549546"/>
                  </a:ext>
                </a:extLst>
              </a:tr>
              <a:tr h="764042">
                <a:tc rowSpan="2">
                  <a:txBody>
                    <a:bodyPr/>
                    <a:lstStyle/>
                    <a:p>
                      <a:pPr marL="0" algn="l" defTabSz="914400" rtl="0" eaLnBrk="1" fontAlgn="t" latinLnBrk="0" hangingPunct="1"/>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28</a:t>
                      </a:r>
                      <a:endPar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algn="l" defTabSz="914400" rtl="0" eaLnBrk="1" fontAlgn="t" latinLnBrk="0" hangingPunct="1"/>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廿八</a:t>
                      </a:r>
                      <a:endPar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cs typeface="+mn-cs"/>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運動班</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 10:00</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義工訓練</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以手機程式製作動態影片</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11:00</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prstClr val="black"/>
                          </a:solidFill>
                          <a:effectLst/>
                          <a:uLnTx/>
                          <a:uFillTx/>
                          <a:latin typeface="華康談楷體W5" panose="03000509000000000000" pitchFamily="65" charset="-120"/>
                          <a:ea typeface="華康談楷體W5" panose="03000509000000000000" pitchFamily="65" charset="-120"/>
                          <a:cs typeface="+mn-cs"/>
                        </a:rPr>
                        <a:t>在家防疫 </a:t>
                      </a:r>
                      <a:r>
                        <a:rPr kumimoji="0" lang="en-US" altLang="zh-TW" sz="1300" b="0" i="0" u="none" strike="noStrike" kern="0" cap="none" spc="-200" normalizeH="0" baseline="0" noProof="0" dirty="0" smtClean="0">
                          <a:ln>
                            <a:noFill/>
                          </a:ln>
                          <a:solidFill>
                            <a:prstClr val="black"/>
                          </a:solidFill>
                          <a:effectLst/>
                          <a:uLnTx/>
                          <a:uFillTx/>
                          <a:latin typeface="華康談楷體W5" panose="03000509000000000000" pitchFamily="65" charset="-120"/>
                          <a:ea typeface="華康談楷體W5" panose="03000509000000000000" pitchFamily="65" charset="-120"/>
                          <a:cs typeface="+mn-cs"/>
                        </a:rPr>
                        <a:t>1:15</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prstClr val="black"/>
                          </a:solidFill>
                          <a:effectLst/>
                          <a:uLnTx/>
                          <a:uFillTx/>
                          <a:latin typeface="華康談楷體W5" panose="03000509000000000000" pitchFamily="65" charset="-120"/>
                          <a:ea typeface="華康談楷體W5" panose="03000509000000000000" pitchFamily="65" charset="-120"/>
                          <a:cs typeface="+mn-cs"/>
                        </a:rPr>
                        <a:t>義工年度分享會 </a:t>
                      </a:r>
                      <a:r>
                        <a:rPr kumimoji="0" lang="en-US" sz="1300" b="0" i="0" u="none" strike="noStrike" kern="0" cap="none" spc="-200" normalizeH="0" baseline="0" noProof="0" dirty="0" smtClean="0">
                          <a:ln>
                            <a:noFill/>
                          </a:ln>
                          <a:solidFill>
                            <a:prstClr val="black"/>
                          </a:solidFill>
                          <a:effectLst/>
                          <a:uLnTx/>
                          <a:uFillTx/>
                          <a:latin typeface="華康談楷體W5" panose="03000509000000000000" pitchFamily="65" charset="-120"/>
                          <a:ea typeface="華康談楷體W5" panose="03000509000000000000" pitchFamily="65" charset="-120"/>
                          <a:cs typeface="+mn-cs"/>
                        </a:rPr>
                        <a:t>(ZOOM) 2:30</a:t>
                      </a: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廿九</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姆指琴班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 9:15</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伸展瑜伽班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10:30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中文唱歌班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關節關你事影片</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a:t>
                      </a: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三十</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晨操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9:00</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普通話班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3</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二月</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晨操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9:00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舒懷小聚 </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2:30</a:t>
                      </a: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solidFill>
                      <a:schemeClr val="bg1"/>
                    </a:solid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4</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初二</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Android</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手機初班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(3) 9:30</a:t>
                      </a:r>
                      <a:endParaRPr lang="en-US" altLang="zh-TW" sz="1300" b="0" i="1"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蒙特利爾認知評估</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a:t>
                      </a: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 </a:t>
                      </a:r>
                      <a:endPar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香薰治療護理班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(3) 3:30</a:t>
                      </a:r>
                      <a:endParaRPr lang="en-US" altLang="zh-TW" sz="1300" b="0" i="1"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5</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初三</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algn="l"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978799377"/>
                  </a:ext>
                </a:extLst>
              </a:tr>
              <a:tr h="44471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627091575"/>
                  </a:ext>
                </a:extLst>
              </a:tr>
              <a:tr h="893928">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7</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初五</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運動班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a:t>
                      </a:r>
                      <a:r>
                        <a:rPr lang="en-US" altLang="zh-TW" sz="1300" u="none" strike="noStrike" kern="0" spc="-200" baseline="0" dirty="0" smtClean="0">
                          <a:solidFill>
                            <a:schemeClr val="tx1"/>
                          </a:solidFill>
                          <a:effectLst/>
                          <a:latin typeface="華康談楷體W5" panose="03000509000000000000" pitchFamily="65" charset="-120"/>
                          <a:ea typeface="華康談楷體W5" panose="03000509000000000000" pitchFamily="65" charset="-120"/>
                        </a:rPr>
                        <a:t> 10:00</a:t>
                      </a:r>
                      <a:endParaRPr lang="en-US" altLang="zh-TW" sz="1300" b="0" i="1"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蒙特利爾認知評估</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a:t>
                      </a: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 </a:t>
                      </a:r>
                      <a:endPar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家居檢疫人士知多少</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2:00</a:t>
                      </a:r>
                      <a:endParaRPr lang="en-US" sz="130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8</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初六</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姆指琴班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(3) 9:15</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伸展瑜伽班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(3</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10:30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中文唱歌班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(3)</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關節關你事影片</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9</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初七</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晨操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9:00</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「曼陀羅」靜心初體驗 </a:t>
                      </a:r>
                      <a:r>
                        <a:rPr kumimoji="0" 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(B) 10:00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普通話班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(3)</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p>
                  </a:txBody>
                  <a:tcPr marL="4976" marR="4976" marT="4976" marB="0" anchor="ctr"/>
                </a:tc>
                <a:tc rowSpan="2">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10</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初八</a:t>
                      </a:r>
                      <a:endPar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algn="l" fontAlgn="t"/>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晨操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9:00</a:t>
                      </a: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售賣奶粉服務 </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9:30</a:t>
                      </a:r>
                    </a:p>
                  </a:txBody>
                  <a:tcPr marL="4976" marR="4976" marT="4976" marB="0" anchor="ctr"/>
                </a:tc>
                <a:tc rowSpan="2">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11</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初九</a:t>
                      </a:r>
                      <a:endPar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Android</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手機初班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)9:30</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小關懷行動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10:00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香薰治療護理班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 3:30</a:t>
                      </a:r>
                      <a:endParaRPr lang="en-US" altLang="zh-TW" sz="130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12</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初十</a:t>
                      </a:r>
                      <a:endPar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護老剪紙舒壓班</a:t>
                      </a:r>
                      <a:r>
                        <a:rPr lang="en-US" altLang="zh-TW"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(3)</a:t>
                      </a:r>
                    </a:p>
                    <a:p>
                      <a:pPr marL="0" marR="0" indent="0" algn="l" defTabSz="914400" rtl="0" eaLnBrk="1" fontAlgn="ctr" latinLnBrk="0" hangingPunct="1">
                        <a:lnSpc>
                          <a:spcPct val="100000"/>
                        </a:lnSpc>
                        <a:spcBef>
                          <a:spcPts val="0"/>
                        </a:spcBef>
                        <a:spcAft>
                          <a:spcPts val="0"/>
                        </a:spcAft>
                        <a:buClrTx/>
                        <a:buSzTx/>
                        <a:buFontTx/>
                        <a:buNone/>
                        <a:tabLst/>
                        <a:defRPr/>
                      </a:pPr>
                      <a:r>
                        <a:rPr lang="en-US"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endParaRPr lang="en-US" altLang="zh-TW" sz="14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691813005"/>
                  </a:ext>
                </a:extLst>
              </a:tr>
              <a:tr h="418694">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2715919359"/>
                  </a:ext>
                </a:extLst>
              </a:tr>
              <a:tr h="764042">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14</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十二</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運動班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(3)</a:t>
                      </a:r>
                      <a:r>
                        <a:rPr lang="en-US" altLang="zh-TW" sz="1300" u="none" strike="noStrike" kern="0" spc="-200" baseline="0" dirty="0" smtClean="0">
                          <a:solidFill>
                            <a:schemeClr val="tx1"/>
                          </a:solidFill>
                          <a:effectLst/>
                          <a:latin typeface="華康談楷體W5" panose="03000509000000000000" pitchFamily="65" charset="-120"/>
                          <a:ea typeface="華康談楷體W5" panose="03000509000000000000" pitchFamily="65" charset="-120"/>
                        </a:rPr>
                        <a:t> 10:00</a:t>
                      </a: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手機程式</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a:t>
                      </a: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翻譯軟件</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11:00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魔法禪繞體驗班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(1)2:00</a:t>
                      </a:r>
                      <a:endPar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15</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十三</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姆指琴班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(4)</a:t>
                      </a:r>
                      <a:r>
                        <a:rPr lang="en-US" altLang="zh-TW" sz="1300" u="none" strike="noStrike" kern="0" spc="-200" baseline="0" dirty="0" smtClean="0">
                          <a:solidFill>
                            <a:schemeClr val="tx1"/>
                          </a:solidFill>
                          <a:effectLst/>
                          <a:latin typeface="華康談楷體W5" panose="03000509000000000000" pitchFamily="65" charset="-120"/>
                          <a:ea typeface="華康談楷體W5" panose="03000509000000000000" pitchFamily="65" charset="-120"/>
                        </a:rPr>
                        <a:t> </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9:15</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伸展瑜伽班</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(4)</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10:30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中文唱歌班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關節關你事影片</a:t>
                      </a: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16</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十四</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晨操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9:00</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普通話班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endParaRPr kumimoji="0" lang="en-US" altLang="zh-TW" sz="1300" b="0" i="1"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17</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十五</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晨操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9:00</a:t>
                      </a:r>
                    </a:p>
                    <a:p>
                      <a:pPr marL="0" marR="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健康</a:t>
                      </a:r>
                      <a:r>
                        <a:rPr lang="zh-HK"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講座</a:t>
                      </a:r>
                      <a:r>
                        <a:rPr lang="en-US" altLang="zh-HK"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a:t>
                      </a: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認識各類認知障礙症與罪行的關係 </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10:30</a:t>
                      </a: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18</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十六</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手機程式</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智能鏡頭</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+google</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助理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9:30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每月見一面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2:30</a:t>
                      </a:r>
                      <a:endParaRPr lang="en-US" altLang="zh-TW" sz="130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19</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十七</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護老剪紙舒壓班</a:t>
                      </a:r>
                      <a:r>
                        <a:rPr lang="en-US" altLang="zh-TW"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(4)</a:t>
                      </a:r>
                    </a:p>
                    <a:p>
                      <a:pPr marL="0" marR="0" indent="0" algn="l" defTabSz="914400" rtl="0" eaLnBrk="1" fontAlgn="ctr" latinLnBrk="0" hangingPunct="1">
                        <a:lnSpc>
                          <a:spcPct val="100000"/>
                        </a:lnSpc>
                        <a:spcBef>
                          <a:spcPts val="0"/>
                        </a:spcBef>
                        <a:spcAft>
                          <a:spcPts val="0"/>
                        </a:spcAft>
                        <a:buClrTx/>
                        <a:buSzTx/>
                        <a:buFontTx/>
                        <a:buNone/>
                        <a:tabLst/>
                        <a:defRPr/>
                      </a:pPr>
                      <a:r>
                        <a:rPr lang="en-US"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endParaRPr lang="en-US" sz="15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966746852"/>
                  </a:ext>
                </a:extLst>
              </a:tr>
              <a:tr h="488987">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205422554"/>
                  </a:ext>
                </a:extLst>
              </a:tr>
              <a:tr h="764042">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21</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十九</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運動班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lang="en-US" altLang="zh-TW" sz="1300" u="none" strike="noStrike" kern="0" spc="-200" baseline="0" dirty="0" smtClean="0">
                          <a:solidFill>
                            <a:schemeClr val="tx1"/>
                          </a:solidFill>
                          <a:effectLst/>
                          <a:latin typeface="華康談楷體W5" panose="03000509000000000000" pitchFamily="65" charset="-120"/>
                          <a:ea typeface="華康談楷體W5" panose="03000509000000000000" pitchFamily="65" charset="-120"/>
                        </a:rPr>
                        <a:t> 10:00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i="1" u="none" strike="noStrike" kern="0" spc="-200" baseline="0" dirty="0" smtClean="0">
                        <a:solidFill>
                          <a:schemeClr val="tx1"/>
                        </a:solidFill>
                        <a:effectLst/>
                        <a:latin typeface="華康談楷體W5" panose="03000509000000000000" pitchFamily="65" charset="-120"/>
                        <a:ea typeface="華康談楷體W5" panose="03000509000000000000" pitchFamily="65" charset="-120"/>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魔法禪繞體驗班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(2)2:00</a:t>
                      </a:r>
                      <a:endPar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22</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二十</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「心」呼吸聚會 </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伸展瑜伽班</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10:30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舒懷小聚 </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2:30</a:t>
                      </a: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關節關你事影片</a:t>
                      </a: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23</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廿一</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晨操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9:00</a:t>
                      </a: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24</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廿二</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晨操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9:00</a:t>
                      </a:r>
                    </a:p>
                    <a:p>
                      <a:pPr marL="0" marR="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數字畫班 </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10:30</a:t>
                      </a:r>
                    </a:p>
                    <a:p>
                      <a:pPr marL="0" marR="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耆男部落網上相聚</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2:30</a:t>
                      </a: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25</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廿三</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護老周年大會 </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2:30</a:t>
                      </a:r>
                      <a:endParaRPr lang="en-US" altLang="zh-TW" sz="130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26</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廿四</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algn="l" fontAlgn="ctr"/>
                      <a:endParaRPr lang="en-US" altLang="zh-TW"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247186073"/>
                  </a:ext>
                </a:extLst>
              </a:tr>
              <a:tr h="516808">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r>
                        <a:rPr 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t>
                      </a: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3345239162"/>
                  </a:ext>
                </a:extLst>
              </a:tr>
              <a:tr h="764042">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28</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廿六</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endParaRPr 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B w="19050" cap="flat" cmpd="sng" algn="ctr">
                      <a:solidFill>
                        <a:schemeClr val="tx1"/>
                      </a:solidFill>
                      <a:prstDash val="solid"/>
                      <a:round/>
                      <a:headEnd type="none" w="med" len="med"/>
                      <a:tailEnd type="none" w="med" len="med"/>
                    </a:lnB>
                    <a:solidFill>
                      <a:schemeClr val="bg1"/>
                    </a:solid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29</a:t>
                      </a:r>
                    </a:p>
                    <a:p>
                      <a:pPr algn="l" fontAlgn="t"/>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廿七</a:t>
                      </a:r>
                      <a:endPar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cs typeface="+mn-cs"/>
                      </a:endParaRPr>
                    </a:p>
                  </a:txBody>
                  <a:tcPr marL="4976" marR="4976" marT="4976" marB="0">
                    <a:lnB w="1905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關節關你事影片</a:t>
                      </a:r>
                      <a:endParaRPr kumimoji="0" lang="en-US" altLang="zh-TW" sz="1300" b="0" i="1"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lnB w="19050" cap="flat" cmpd="sng" algn="ctr">
                      <a:solidFill>
                        <a:schemeClr val="tx1"/>
                      </a:solidFill>
                      <a:prstDash val="solid"/>
                      <a:round/>
                      <a:headEnd type="none" w="med" len="med"/>
                      <a:tailEnd type="none" w="med" len="med"/>
                    </a:lnB>
                    <a:solidFill>
                      <a:schemeClr val="bg1"/>
                    </a:solidFill>
                  </a:tcPr>
                </a:tc>
                <a:tc rowSpan="2">
                  <a:txBody>
                    <a:bodyPr/>
                    <a:lstStyle/>
                    <a:p>
                      <a:pPr marL="0" algn="l" defTabSz="914400" rtl="0" eaLnBrk="1" fontAlgn="t" latinLnBrk="0" hangingPunct="1"/>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30</a:t>
                      </a:r>
                    </a:p>
                    <a:p>
                      <a:pPr algn="l" fontAlgn="t"/>
                      <a:r>
                        <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廿八</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solidFill>
                      <a:schemeClr val="bg1"/>
                    </a:solidFil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晨操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9:00</a:t>
                      </a:r>
                    </a:p>
                  </a:txBody>
                  <a:tcPr marL="4976" marR="4976" marT="4976" marB="0" anchor="ctr">
                    <a:lnB w="19050" cap="flat" cmpd="sng" algn="ctr">
                      <a:solidFill>
                        <a:schemeClr val="tx1"/>
                      </a:solidFill>
                      <a:prstDash val="solid"/>
                      <a:round/>
                      <a:headEnd type="none" w="med" len="med"/>
                      <a:tailEnd type="none" w="med" len="med"/>
                    </a:lnB>
                    <a:solidFill>
                      <a:schemeClr val="bg1"/>
                    </a:solidFill>
                  </a:tcPr>
                </a:tc>
                <a:tc rowSpan="2">
                  <a:txBody>
                    <a:bodyPr/>
                    <a:lstStyle/>
                    <a:p>
                      <a:pPr marL="0" algn="l" defTabSz="914400" rtl="0" eaLnBrk="1" fontAlgn="t" latinLnBrk="0" hangingPunct="1"/>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31</a:t>
                      </a:r>
                    </a:p>
                    <a:p>
                      <a:pPr algn="l" fontAlgn="t"/>
                      <a:r>
                        <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廿九</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solidFill>
                      <a:schemeClr val="bg1"/>
                    </a:solidFil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晨操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9:00</a:t>
                      </a:r>
                    </a:p>
                  </a:txBody>
                  <a:tcPr marL="4976" marR="4976" marT="4976" marB="0" anchor="ctr">
                    <a:lnB w="19050" cap="flat" cmpd="sng" algn="ctr">
                      <a:solidFill>
                        <a:schemeClr val="tx1"/>
                      </a:solidFill>
                      <a:prstDash val="solid"/>
                      <a:round/>
                      <a:headEnd type="none" w="med" len="med"/>
                      <a:tailEnd type="none" w="med" len="med"/>
                    </a:lnB>
                    <a:solidFill>
                      <a:schemeClr val="bg1"/>
                    </a:solid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a:t>
                      </a:r>
                    </a:p>
                    <a:p>
                      <a:pPr marL="0" marR="0" lvl="0" indent="0" algn="l" defTabSz="914400" rtl="0" eaLnBrk="1" fontAlgn="t" latinLnBrk="0" hangingPunct="1">
                        <a:lnSpc>
                          <a:spcPct val="100000"/>
                        </a:lnSpc>
                        <a:spcBef>
                          <a:spcPts val="0"/>
                        </a:spcBef>
                        <a:spcAft>
                          <a:spcPts val="0"/>
                        </a:spcAft>
                        <a:buClrTx/>
                        <a:buSzTx/>
                        <a:buFontTx/>
                        <a:buNone/>
                        <a:tabLst/>
                        <a:defRPr/>
                      </a:pPr>
                      <a:r>
                        <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三月</a:t>
                      </a:r>
                      <a:endParaRPr lang="en-US" altLang="zh-TW"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tcPr>
                </a:tc>
                <a:tc rowSpan="2">
                  <a:txBody>
                    <a:bodyPr/>
                    <a:lstStyle/>
                    <a:p>
                      <a:pPr marL="0" marR="0" lvl="0" indent="0" algn="ctr" defTabSz="914400" rtl="0" eaLnBrk="1" fontAlgn="ctr" latinLnBrk="0" hangingPunct="1">
                        <a:lnSpc>
                          <a:spcPts val="1200"/>
                        </a:lnSpc>
                        <a:spcBef>
                          <a:spcPts val="0"/>
                        </a:spcBef>
                        <a:spcAft>
                          <a:spcPts val="0"/>
                        </a:spcAft>
                        <a:buClrTx/>
                        <a:buSzTx/>
                        <a:buFontTx/>
                        <a:buNone/>
                        <a:tabLst/>
                        <a:defRPr/>
                      </a:pPr>
                      <a:endParaRPr 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B w="19050" cap="flat" cmpd="sng" algn="ctr">
                      <a:solidFill>
                        <a:schemeClr val="tx1"/>
                      </a:solidFill>
                      <a:prstDash val="solid"/>
                      <a:round/>
                      <a:headEnd type="none" w="med" len="med"/>
                      <a:tailEnd type="none" w="med" len="med"/>
                    </a:lnB>
                    <a:no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初二</a:t>
                      </a:r>
                      <a:endPar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algn="l" fontAlgn="t"/>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tcPr>
                </a:tc>
                <a:tc>
                  <a:txBody>
                    <a:bodyPr/>
                    <a:lstStyle/>
                    <a:p>
                      <a:pPr algn="l" fontAlgn="ctr"/>
                      <a:endParaRPr lang="en-US" altLang="zh-TW"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193979731"/>
                  </a:ext>
                </a:extLst>
              </a:tr>
              <a:tr h="418694">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r>
                        <a:rPr 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t>
                      </a: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85259577"/>
                  </a:ext>
                </a:extLst>
              </a:tr>
            </a:tbl>
          </a:graphicData>
        </a:graphic>
      </p:graphicFrame>
      <p:sp>
        <p:nvSpPr>
          <p:cNvPr id="3" name="矩形 2"/>
          <p:cNvSpPr/>
          <p:nvPr/>
        </p:nvSpPr>
        <p:spPr>
          <a:xfrm>
            <a:off x="283667" y="27993"/>
            <a:ext cx="1612942" cy="261610"/>
          </a:xfrm>
          <a:prstGeom prst="rect">
            <a:avLst/>
          </a:prstGeom>
          <a:noFill/>
        </p:spPr>
        <p:txBody>
          <a:bodyPr wrap="none" lIns="91440" tIns="45720" rIns="91440" bIns="45720">
            <a:spAutoFit/>
          </a:bodyPr>
          <a:lstStyle/>
          <a:p>
            <a:pPr algn="ctr"/>
            <a:r>
              <a:rPr lang="zh-TW" altLang="en-US" sz="1100" b="0" cap="none" spc="0" dirty="0" smtClean="0">
                <a:ln w="0"/>
                <a:solidFill>
                  <a:schemeClr val="tx1"/>
                </a:solidFill>
                <a:latin typeface="華康談楷體W5(P)" panose="03000500000000000000" pitchFamily="66" charset="-120"/>
                <a:ea typeface="華康談楷體W5(P)" panose="03000500000000000000" pitchFamily="66" charset="-120"/>
              </a:rPr>
              <a:t>有</a:t>
            </a:r>
            <a:r>
              <a:rPr lang="en-US" altLang="zh-TW" sz="1100" b="1" cap="none" spc="0" dirty="0" smtClean="0">
                <a:ln w="0"/>
                <a:solidFill>
                  <a:schemeClr val="tx1"/>
                </a:solidFill>
                <a:latin typeface="華康談楷體W5(P)" panose="03000500000000000000" pitchFamily="66" charset="-120"/>
                <a:ea typeface="華康談楷體W5(P)" panose="03000500000000000000" pitchFamily="66" charset="-120"/>
              </a:rPr>
              <a:t>*</a:t>
            </a:r>
            <a:r>
              <a:rPr lang="zh-TW" altLang="en-US" sz="1100" b="0" cap="none" spc="0" dirty="0" smtClean="0">
                <a:ln w="0"/>
                <a:solidFill>
                  <a:schemeClr val="tx1"/>
                </a:solidFill>
                <a:latin typeface="華康談楷體W5(P)" panose="03000500000000000000" pitchFamily="66" charset="-120"/>
                <a:ea typeface="華康談楷體W5(P)" panose="03000500000000000000" pitchFamily="66" charset="-120"/>
              </a:rPr>
              <a:t>的活動到</a:t>
            </a:r>
            <a:r>
              <a:rPr lang="en-US" altLang="zh-TW" sz="1100" b="0" cap="none" spc="0" dirty="0" smtClean="0">
                <a:ln w="0"/>
                <a:solidFill>
                  <a:schemeClr val="tx1"/>
                </a:solidFill>
                <a:latin typeface="華康談楷體W5(P)" panose="03000500000000000000" pitchFamily="66" charset="-120"/>
                <a:ea typeface="華康談楷體W5(P)" panose="03000500000000000000" pitchFamily="66" charset="-120"/>
              </a:rPr>
              <a:t>501</a:t>
            </a:r>
            <a:r>
              <a:rPr lang="zh-TW" altLang="en-US" sz="1100" b="0" cap="none" spc="0" dirty="0" smtClean="0">
                <a:ln w="0"/>
                <a:solidFill>
                  <a:schemeClr val="tx1"/>
                </a:solidFill>
                <a:latin typeface="華康談楷體W5(P)" panose="03000500000000000000" pitchFamily="66" charset="-120"/>
                <a:ea typeface="華康談楷體W5(P)" panose="03000500000000000000" pitchFamily="66" charset="-120"/>
              </a:rPr>
              <a:t>室進行</a:t>
            </a:r>
            <a:endParaRPr lang="zh-TW" altLang="en-US" sz="1100" b="0" cap="none" spc="0" dirty="0">
              <a:ln w="0"/>
              <a:solidFill>
                <a:schemeClr val="tx1"/>
              </a:solidFill>
              <a:latin typeface="華康談楷體W5(P)" panose="03000500000000000000" pitchFamily="66" charset="-120"/>
              <a:ea typeface="華康談楷體W5(P)" panose="03000500000000000000" pitchFamily="66" charset="-120"/>
            </a:endParaRPr>
          </a:p>
        </p:txBody>
      </p:sp>
    </p:spTree>
    <p:extLst>
      <p:ext uri="{BB962C8B-B14F-4D97-AF65-F5344CB8AC3E}">
        <p14:creationId xmlns:p14="http://schemas.microsoft.com/office/powerpoint/2010/main" val="40560670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圓角矩形 17"/>
          <p:cNvSpPr/>
          <p:nvPr/>
        </p:nvSpPr>
        <p:spPr>
          <a:xfrm>
            <a:off x="97228" y="68147"/>
            <a:ext cx="4811202" cy="6713418"/>
          </a:xfrm>
          <a:prstGeom prst="roundRect">
            <a:avLst>
              <a:gd name="adj" fmla="val 5787"/>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graphicFrame>
        <p:nvGraphicFramePr>
          <p:cNvPr id="15" name="表格 14"/>
          <p:cNvGraphicFramePr>
            <a:graphicFrameLocks noGrp="1"/>
          </p:cNvGraphicFramePr>
          <p:nvPr>
            <p:extLst>
              <p:ext uri="{D42A27DB-BD31-4B8C-83A1-F6EECF244321}">
                <p14:modId xmlns:p14="http://schemas.microsoft.com/office/powerpoint/2010/main" val="2330285590"/>
              </p:ext>
            </p:extLst>
          </p:nvPr>
        </p:nvGraphicFramePr>
        <p:xfrm>
          <a:off x="112145" y="868796"/>
          <a:ext cx="4788000" cy="5337408"/>
        </p:xfrm>
        <a:graphic>
          <a:graphicData uri="http://schemas.openxmlformats.org/drawingml/2006/table">
            <a:tbl>
              <a:tblPr firstRow="1" firstCol="1" bandRow="1">
                <a:tableStyleId>{5C22544A-7EE6-4342-B048-85BDC9FD1C3A}</a:tableStyleId>
              </a:tblPr>
              <a:tblGrid>
                <a:gridCol w="278175">
                  <a:extLst>
                    <a:ext uri="{9D8B030D-6E8A-4147-A177-3AD203B41FA5}">
                      <a16:colId xmlns:a16="http://schemas.microsoft.com/office/drawing/2014/main" val="1314156604"/>
                    </a:ext>
                  </a:extLst>
                </a:gridCol>
                <a:gridCol w="2145846">
                  <a:extLst>
                    <a:ext uri="{9D8B030D-6E8A-4147-A177-3AD203B41FA5}">
                      <a16:colId xmlns:a16="http://schemas.microsoft.com/office/drawing/2014/main" val="3874863972"/>
                    </a:ext>
                  </a:extLst>
                </a:gridCol>
                <a:gridCol w="1000664">
                  <a:extLst>
                    <a:ext uri="{9D8B030D-6E8A-4147-A177-3AD203B41FA5}">
                      <a16:colId xmlns:a16="http://schemas.microsoft.com/office/drawing/2014/main" val="252126776"/>
                    </a:ext>
                  </a:extLst>
                </a:gridCol>
                <a:gridCol w="1363315">
                  <a:extLst>
                    <a:ext uri="{9D8B030D-6E8A-4147-A177-3AD203B41FA5}">
                      <a16:colId xmlns:a16="http://schemas.microsoft.com/office/drawing/2014/main" val="3473801900"/>
                    </a:ext>
                  </a:extLst>
                </a:gridCol>
              </a:tblGrid>
              <a:tr h="864000">
                <a:tc>
                  <a:txBody>
                    <a:bodyPr/>
                    <a:lstStyle/>
                    <a:p>
                      <a:pPr>
                        <a:lnSpc>
                          <a:spcPct val="115000"/>
                        </a:lnSpc>
                        <a:spcAft>
                          <a:spcPts val="0"/>
                        </a:spcAft>
                        <a:tabLst>
                          <a:tab pos="2639060" algn="ctr"/>
                        </a:tabLst>
                      </a:pPr>
                      <a:r>
                        <a:rPr lang="en-US" sz="1400" b="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1</a:t>
                      </a:r>
                      <a:endParaRPr lang="en-US" sz="1400" b="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nSpc>
                          <a:spcPct val="115000"/>
                        </a:lnSpc>
                        <a:spcAft>
                          <a:spcPts val="0"/>
                        </a:spcAft>
                        <a:tabLst>
                          <a:tab pos="2639060" algn="ctr"/>
                        </a:tabLst>
                      </a:pPr>
                      <a:r>
                        <a:rPr lang="zh-TW" altLang="en-US" sz="1800" b="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所有出入中心人士，進入中心前請量體溫、戴上口罩及使用酒精搓手液</a:t>
                      </a:r>
                      <a:endParaRPr lang="en-US" sz="1800" b="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962376"/>
                  </a:ext>
                </a:extLst>
              </a:tr>
              <a:tr h="828000">
                <a:tc gridSpan="4">
                  <a:txBody>
                    <a:bodyPr/>
                    <a:lstStyle/>
                    <a:p>
                      <a:pPr marL="0" marR="0" lvl="0" indent="0" algn="l" defTabSz="914400" rtl="0" eaLnBrk="1" fontAlgn="auto" latinLnBrk="0" hangingPunct="1">
                        <a:lnSpc>
                          <a:spcPct val="115000"/>
                        </a:lnSpc>
                        <a:spcBef>
                          <a:spcPts val="0"/>
                        </a:spcBef>
                        <a:spcAft>
                          <a:spcPts val="0"/>
                        </a:spcAft>
                        <a:buClrTx/>
                        <a:buSzTx/>
                        <a:buFontTx/>
                        <a:buNone/>
                        <a:tabLst>
                          <a:tab pos="2639060" algn="ctr"/>
                        </a:tabLst>
                        <a:defRPr/>
                      </a:pPr>
                      <a:r>
                        <a:rPr kumimoji="0" lang="zh-TW" altLang="en-US" sz="2400" b="1" i="0"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SimSun" panose="02010600030101010101" pitchFamily="2" charset="-122"/>
                        </a:rPr>
                        <a:t>耆福中心服務在疫情下的安排：</a:t>
                      </a:r>
                      <a:endParaRPr kumimoji="0" lang="zh-TW" altLang="en-US" sz="2400" b="1" i="0" strike="noStrike" cap="none" normalizeH="0" baseline="0" dirty="0" smtClean="0">
                        <a:ln>
                          <a:noFill/>
                        </a:ln>
                        <a:solidFill>
                          <a:schemeClr val="tx1"/>
                        </a:solidFill>
                        <a:effectLst/>
                      </a:endParaRPr>
                    </a:p>
                  </a:txBody>
                  <a:tcPr marL="62142" marR="62142"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96490645"/>
                  </a:ext>
                </a:extLst>
              </a:tr>
              <a:tr h="245552">
                <a:tc>
                  <a:txBody>
                    <a:bodyPr/>
                    <a:lstStyle/>
                    <a:p>
                      <a:pPr>
                        <a:lnSpc>
                          <a:spcPct val="115000"/>
                        </a:lnSpc>
                        <a:spcAft>
                          <a:spcPts val="0"/>
                        </a:spcAft>
                        <a:tabLst>
                          <a:tab pos="2639060" algn="ctr"/>
                        </a:tabLst>
                      </a:pPr>
                      <a:r>
                        <a:rPr lang="en-US" sz="1600" kern="100" dirty="0">
                          <a:solidFill>
                            <a:schemeClr val="tx1"/>
                          </a:solidFill>
                          <a:effectLst/>
                          <a:latin typeface="標楷體" panose="03000509000000000000" pitchFamily="65" charset="-120"/>
                          <a:ea typeface="標楷體" panose="03000509000000000000" pitchFamily="65" charset="-120"/>
                        </a:rPr>
                        <a:t> </a:t>
                      </a: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600" kern="100" dirty="0">
                          <a:solidFill>
                            <a:schemeClr val="tx1"/>
                          </a:solidFill>
                          <a:effectLst/>
                          <a:latin typeface="標楷體" panose="03000509000000000000" pitchFamily="65" charset="-120"/>
                          <a:ea typeface="標楷體" panose="03000509000000000000" pitchFamily="65" charset="-120"/>
                        </a:rPr>
                        <a:t>服務</a:t>
                      </a: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600" kern="100" dirty="0">
                          <a:solidFill>
                            <a:schemeClr val="tx1"/>
                          </a:solidFill>
                          <a:effectLst/>
                          <a:latin typeface="標楷體" panose="03000509000000000000" pitchFamily="65" charset="-120"/>
                          <a:ea typeface="標楷體" panose="03000509000000000000" pitchFamily="65" charset="-120"/>
                        </a:rPr>
                        <a:t>安排</a:t>
                      </a: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600" kern="100" dirty="0">
                          <a:solidFill>
                            <a:schemeClr val="tx1"/>
                          </a:solidFill>
                          <a:effectLst/>
                          <a:latin typeface="標楷體" panose="03000509000000000000" pitchFamily="65" charset="-120"/>
                          <a:ea typeface="標楷體" panose="03000509000000000000" pitchFamily="65" charset="-120"/>
                        </a:rPr>
                        <a:t>備註</a:t>
                      </a: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65591000"/>
                  </a:ext>
                </a:extLst>
              </a:tr>
              <a:tr h="456027">
                <a:tc>
                  <a:txBody>
                    <a:bodyPr/>
                    <a:lstStyle/>
                    <a:p>
                      <a:pPr>
                        <a:lnSpc>
                          <a:spcPct val="115000"/>
                        </a:lnSpc>
                        <a:spcAft>
                          <a:spcPts val="0"/>
                        </a:spcAft>
                        <a:tabLst>
                          <a:tab pos="2639060" algn="ctr"/>
                        </a:tabLst>
                      </a:pPr>
                      <a:r>
                        <a:rPr lang="en-US" sz="16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1</a:t>
                      </a:r>
                      <a:endParaRPr lang="en-US" sz="16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600" kern="100" dirty="0">
                          <a:solidFill>
                            <a:srgbClr val="000000"/>
                          </a:solidFill>
                          <a:effectLst/>
                          <a:latin typeface="Arial" panose="020B0604020202020204" pitchFamily="34" charset="0"/>
                          <a:ea typeface="標楷體" panose="03000509000000000000" pitchFamily="65" charset="-120"/>
                          <a:cs typeface="Times New Roman" panose="02020603050405020304" pitchFamily="18" charset="0"/>
                        </a:rPr>
                        <a:t>興趣班、講座、室內活動等</a:t>
                      </a:r>
                      <a:endParaRPr lang="en-US" sz="16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600" kern="100" dirty="0">
                          <a:solidFill>
                            <a:srgbClr val="000000"/>
                          </a:solidFill>
                          <a:effectLst/>
                          <a:latin typeface="Arial" panose="020B0604020202020204" pitchFamily="34" charset="0"/>
                          <a:ea typeface="標楷體" panose="03000509000000000000" pitchFamily="65" charset="-120"/>
                          <a:cs typeface="Times New Roman" panose="02020603050405020304" pitchFamily="18" charset="0"/>
                        </a:rPr>
                        <a:t>暫停或改以直播或</a:t>
                      </a:r>
                      <a:r>
                        <a:rPr lang="en-US" sz="16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ZOOM</a:t>
                      </a:r>
                      <a:r>
                        <a:rPr lang="zh-TW" sz="16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形式進行</a:t>
                      </a:r>
                      <a:endParaRPr lang="en-US" sz="16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600" kern="100" dirty="0">
                          <a:solidFill>
                            <a:srgbClr val="000000"/>
                          </a:solidFill>
                          <a:effectLst/>
                          <a:latin typeface="Arial" panose="020B0604020202020204" pitchFamily="34" charset="0"/>
                          <a:ea typeface="標楷體" panose="03000509000000000000" pitchFamily="65" charset="-120"/>
                          <a:cs typeface="Times New Roman" panose="02020603050405020304" pitchFamily="18" charset="0"/>
                        </a:rPr>
                        <a:t>直至另行通知</a:t>
                      </a:r>
                      <a:endParaRPr lang="en-US" sz="16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08992468"/>
                  </a:ext>
                </a:extLst>
              </a:tr>
              <a:tr h="456027">
                <a:tc>
                  <a:txBody>
                    <a:bodyPr/>
                    <a:lstStyle/>
                    <a:p>
                      <a:pPr>
                        <a:lnSpc>
                          <a:spcPct val="115000"/>
                        </a:lnSpc>
                        <a:spcAft>
                          <a:spcPts val="0"/>
                        </a:spcAft>
                        <a:tabLst>
                          <a:tab pos="2639060" algn="ctr"/>
                        </a:tabLst>
                      </a:pPr>
                      <a:r>
                        <a:rPr lang="en-US" sz="1600" kern="10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2</a:t>
                      </a:r>
                      <a:endParaRPr lang="en-US" sz="16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600" kern="100" dirty="0">
                          <a:solidFill>
                            <a:srgbClr val="000000"/>
                          </a:solidFill>
                          <a:effectLst/>
                          <a:latin typeface="Arial" panose="020B0604020202020204" pitchFamily="34" charset="0"/>
                          <a:ea typeface="標楷體" panose="03000509000000000000" pitchFamily="65" charset="-120"/>
                          <a:cs typeface="Times New Roman" panose="02020603050405020304" pitchFamily="18" charset="0"/>
                        </a:rPr>
                        <a:t>申請社區服務、長期護理服務、關愛牙科資助計劃</a:t>
                      </a:r>
                      <a:endParaRPr lang="en-US" sz="16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tabLst>
                          <a:tab pos="2639060" algn="ctr"/>
                        </a:tabLst>
                      </a:pPr>
                      <a:endParaRPr lang="en-US" sz="1600"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algn="ctr">
                        <a:lnSpc>
                          <a:spcPct val="115000"/>
                        </a:lnSpc>
                        <a:spcAft>
                          <a:spcPts val="0"/>
                        </a:spcAft>
                        <a:tabLst>
                          <a:tab pos="2639060" algn="ctr"/>
                        </a:tabLst>
                      </a:pPr>
                      <a:r>
                        <a:rPr lang="en-US" sz="1600" kern="100" dirty="0" smtClean="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endParaRPr lang="en-US" sz="16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600" kern="100">
                          <a:solidFill>
                            <a:srgbClr val="000000"/>
                          </a:solidFill>
                          <a:effectLst/>
                          <a:latin typeface="Arial" panose="020B0604020202020204" pitchFamily="34" charset="0"/>
                          <a:ea typeface="標楷體" panose="03000509000000000000" pitchFamily="65" charset="-120"/>
                          <a:cs typeface="Times New Roman" panose="02020603050405020304" pitchFamily="18" charset="0"/>
                        </a:rPr>
                        <a:t>居住九龍灣區的長者，可在辦公時間內致電查詢</a:t>
                      </a:r>
                      <a:endParaRPr lang="en-US" sz="16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18566640"/>
                  </a:ext>
                </a:extLst>
              </a:tr>
              <a:tr h="894579">
                <a:tc>
                  <a:txBody>
                    <a:bodyPr/>
                    <a:lstStyle/>
                    <a:p>
                      <a:pPr>
                        <a:lnSpc>
                          <a:spcPct val="115000"/>
                        </a:lnSpc>
                        <a:spcAft>
                          <a:spcPts val="0"/>
                        </a:spcAft>
                        <a:tabLst>
                          <a:tab pos="2639060" algn="ctr"/>
                        </a:tabLst>
                      </a:pPr>
                      <a:r>
                        <a:rPr lang="en-US" sz="1600" kern="10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3</a:t>
                      </a:r>
                      <a:endParaRPr lang="en-US" sz="1600" kern="10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600" kern="100" dirty="0">
                          <a:solidFill>
                            <a:srgbClr val="000000"/>
                          </a:solidFill>
                          <a:effectLst/>
                          <a:latin typeface="Arial" panose="020B0604020202020204" pitchFamily="34" charset="0"/>
                          <a:ea typeface="標楷體" panose="03000509000000000000" pitchFamily="65" charset="-120"/>
                          <a:cs typeface="SimSun" panose="02010600030101010101" pitchFamily="2" charset="-122"/>
                        </a:rPr>
                        <a:t>偶到服務如電腦遊戲、健身單車、拉繩運動、電視等</a:t>
                      </a:r>
                      <a:endParaRPr lang="en-US" sz="16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p>
                      <a:pPr>
                        <a:lnSpc>
                          <a:spcPct val="115000"/>
                        </a:lnSpc>
                        <a:spcAft>
                          <a:spcPts val="0"/>
                        </a:spcAft>
                        <a:tabLst>
                          <a:tab pos="2639060" algn="ctr"/>
                        </a:tabLst>
                      </a:pPr>
                      <a:r>
                        <a:rPr lang="en-US" sz="16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 </a:t>
                      </a:r>
                      <a:endParaRPr lang="en-US" sz="16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tabLst>
                          <a:tab pos="2639060" algn="ctr"/>
                        </a:tabLst>
                      </a:pPr>
                      <a:endParaRPr lang="en-US" altLang="zh-TW" sz="1600" kern="100" dirty="0" smtClean="0">
                        <a:solidFill>
                          <a:srgbClr val="000000"/>
                        </a:solidFill>
                        <a:effectLst/>
                        <a:latin typeface="Arial" panose="020B0604020202020204" pitchFamily="34" charset="0"/>
                        <a:ea typeface="標楷體" panose="03000509000000000000" pitchFamily="65" charset="-120"/>
                        <a:cs typeface="SimSun" panose="02010600030101010101" pitchFamily="2" charset="-122"/>
                      </a:endParaRPr>
                    </a:p>
                    <a:p>
                      <a:pPr algn="ctr">
                        <a:lnSpc>
                          <a:spcPct val="115000"/>
                        </a:lnSpc>
                        <a:spcAft>
                          <a:spcPts val="0"/>
                        </a:spcAft>
                        <a:tabLst>
                          <a:tab pos="2639060" algn="ctr"/>
                        </a:tabLst>
                      </a:pPr>
                      <a:r>
                        <a:rPr lang="zh-TW" sz="1600" kern="100" dirty="0" smtClean="0">
                          <a:solidFill>
                            <a:srgbClr val="000000"/>
                          </a:solidFill>
                          <a:effectLst/>
                          <a:latin typeface="Arial" panose="020B0604020202020204" pitchFamily="34" charset="0"/>
                          <a:ea typeface="標楷體" panose="03000509000000000000" pitchFamily="65" charset="-120"/>
                          <a:cs typeface="SimSun" panose="02010600030101010101" pitchFamily="2" charset="-122"/>
                        </a:rPr>
                        <a:t>暫停</a:t>
                      </a:r>
                      <a:endParaRPr lang="en-US" sz="16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600" kern="100" dirty="0">
                          <a:solidFill>
                            <a:srgbClr val="000000"/>
                          </a:solidFill>
                          <a:effectLst/>
                          <a:latin typeface="Arial" panose="020B0604020202020204" pitchFamily="34" charset="0"/>
                          <a:ea typeface="標楷體" panose="03000509000000000000" pitchFamily="65" charset="-120"/>
                          <a:cs typeface="SimSun" panose="02010600030101010101" pitchFamily="2" charset="-122"/>
                        </a:rPr>
                        <a:t>直至另行通知</a:t>
                      </a:r>
                      <a:endParaRPr lang="en-US" sz="16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p>
                      <a:pPr>
                        <a:lnSpc>
                          <a:spcPct val="115000"/>
                        </a:lnSpc>
                        <a:spcAft>
                          <a:spcPts val="0"/>
                        </a:spcAft>
                        <a:tabLst>
                          <a:tab pos="2639060" algn="ctr"/>
                        </a:tabLst>
                      </a:pPr>
                      <a:r>
                        <a:rPr lang="en-US" sz="1600" kern="100" dirty="0">
                          <a:solidFill>
                            <a:srgbClr val="000000"/>
                          </a:solidFill>
                          <a:effectLst/>
                          <a:latin typeface="標楷體" panose="03000509000000000000" pitchFamily="65" charset="-120"/>
                          <a:ea typeface="新細明體" panose="02020500000000000000" pitchFamily="18" charset="-120"/>
                          <a:cs typeface="SimSun" panose="02010600030101010101" pitchFamily="2" charset="-122"/>
                        </a:rPr>
                        <a:t> </a:t>
                      </a:r>
                      <a:endParaRPr lang="en-US" sz="1600" kern="100" dirty="0">
                        <a:solidFill>
                          <a:srgbClr val="000000"/>
                        </a:solidFill>
                        <a:effectLst/>
                        <a:latin typeface="Arial" panose="020B0604020202020204" pitchFamily="34" charset="0"/>
                        <a:ea typeface="新細明體" panose="02020500000000000000" pitchFamily="18" charset="-12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9712417"/>
                  </a:ext>
                </a:extLst>
              </a:tr>
            </a:tbl>
          </a:graphicData>
        </a:graphic>
      </p:graphicFrame>
      <p:sp>
        <p:nvSpPr>
          <p:cNvPr id="16" name="Rectangle 1"/>
          <p:cNvSpPr>
            <a:spLocks noChangeArrowheads="1"/>
          </p:cNvSpPr>
          <p:nvPr/>
        </p:nvSpPr>
        <p:spPr bwMode="auto">
          <a:xfrm>
            <a:off x="88600" y="203131"/>
            <a:ext cx="45412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638425" algn="ctr"/>
              </a:tabLst>
              <a:defRPr>
                <a:solidFill>
                  <a:schemeClr val="tx1"/>
                </a:solidFill>
                <a:latin typeface="Arial" panose="020B0604020202020204" pitchFamily="34" charset="0"/>
              </a:defRPr>
            </a:lvl1pPr>
            <a:lvl2pPr eaLnBrk="0" fontAlgn="base" hangingPunct="0">
              <a:spcBef>
                <a:spcPct val="0"/>
              </a:spcBef>
              <a:spcAft>
                <a:spcPct val="0"/>
              </a:spcAft>
              <a:tabLst>
                <a:tab pos="2638425" algn="ctr"/>
              </a:tabLst>
              <a:defRPr>
                <a:solidFill>
                  <a:schemeClr val="tx1"/>
                </a:solidFill>
                <a:latin typeface="Arial" panose="020B0604020202020204" pitchFamily="34" charset="0"/>
              </a:defRPr>
            </a:lvl2pPr>
            <a:lvl3pPr eaLnBrk="0" fontAlgn="base" hangingPunct="0">
              <a:spcBef>
                <a:spcPct val="0"/>
              </a:spcBef>
              <a:spcAft>
                <a:spcPct val="0"/>
              </a:spcAft>
              <a:tabLst>
                <a:tab pos="2638425" algn="ctr"/>
              </a:tabLst>
              <a:defRPr>
                <a:solidFill>
                  <a:schemeClr val="tx1"/>
                </a:solidFill>
                <a:latin typeface="Arial" panose="020B0604020202020204" pitchFamily="34" charset="0"/>
              </a:defRPr>
            </a:lvl3pPr>
            <a:lvl4pPr eaLnBrk="0" fontAlgn="base" hangingPunct="0">
              <a:spcBef>
                <a:spcPct val="0"/>
              </a:spcBef>
              <a:spcAft>
                <a:spcPct val="0"/>
              </a:spcAft>
              <a:tabLst>
                <a:tab pos="2638425" algn="ctr"/>
              </a:tabLst>
              <a:defRPr>
                <a:solidFill>
                  <a:schemeClr val="tx1"/>
                </a:solidFill>
                <a:latin typeface="Arial" panose="020B0604020202020204" pitchFamily="34" charset="0"/>
              </a:defRPr>
            </a:lvl4pPr>
            <a:lvl5pPr eaLnBrk="0" fontAlgn="base" hangingPunct="0">
              <a:spcBef>
                <a:spcPct val="0"/>
              </a:spcBef>
              <a:spcAft>
                <a:spcPct val="0"/>
              </a:spcAft>
              <a:tabLst>
                <a:tab pos="2638425" algn="ctr"/>
              </a:tabLst>
              <a:defRPr>
                <a:solidFill>
                  <a:schemeClr val="tx1"/>
                </a:solidFill>
                <a:latin typeface="Arial" panose="020B0604020202020204" pitchFamily="34" charset="0"/>
              </a:defRPr>
            </a:lvl5pPr>
            <a:lvl6pPr eaLnBrk="0" fontAlgn="base" hangingPunct="0">
              <a:spcBef>
                <a:spcPct val="0"/>
              </a:spcBef>
              <a:spcAft>
                <a:spcPct val="0"/>
              </a:spcAft>
              <a:tabLst>
                <a:tab pos="2638425" algn="ctr"/>
              </a:tabLst>
              <a:defRPr>
                <a:solidFill>
                  <a:schemeClr val="tx1"/>
                </a:solidFill>
                <a:latin typeface="Arial" panose="020B0604020202020204" pitchFamily="34" charset="0"/>
              </a:defRPr>
            </a:lvl6pPr>
            <a:lvl7pPr eaLnBrk="0" fontAlgn="base" hangingPunct="0">
              <a:spcBef>
                <a:spcPct val="0"/>
              </a:spcBef>
              <a:spcAft>
                <a:spcPct val="0"/>
              </a:spcAft>
              <a:tabLst>
                <a:tab pos="2638425" algn="ctr"/>
              </a:tabLst>
              <a:defRPr>
                <a:solidFill>
                  <a:schemeClr val="tx1"/>
                </a:solidFill>
                <a:latin typeface="Arial" panose="020B0604020202020204" pitchFamily="34" charset="0"/>
              </a:defRPr>
            </a:lvl7pPr>
            <a:lvl8pPr eaLnBrk="0" fontAlgn="base" hangingPunct="0">
              <a:spcBef>
                <a:spcPct val="0"/>
              </a:spcBef>
              <a:spcAft>
                <a:spcPct val="0"/>
              </a:spcAft>
              <a:tabLst>
                <a:tab pos="2638425" algn="ctr"/>
              </a:tabLst>
              <a:defRPr>
                <a:solidFill>
                  <a:schemeClr val="tx1"/>
                </a:solidFill>
                <a:latin typeface="Arial" panose="020B0604020202020204" pitchFamily="34" charset="0"/>
              </a:defRPr>
            </a:lvl8pPr>
            <a:lvl9pPr eaLnBrk="0" fontAlgn="base" hangingPunct="0">
              <a:spcBef>
                <a:spcPct val="0"/>
              </a:spcBef>
              <a:spcAft>
                <a:spcPct val="0"/>
              </a:spcAft>
              <a:tabLst>
                <a:tab pos="2638425" algn="ct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638425" algn="ctr"/>
              </a:tabLst>
            </a:pPr>
            <a:r>
              <a:rPr kumimoji="0" lang="zh-TW" altLang="en-US" sz="2400" b="1" i="0"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SimSun" panose="02010600030101010101" pitchFamily="2" charset="-122"/>
              </a:rPr>
              <a:t>耆福中心防疫措施</a:t>
            </a:r>
            <a:endParaRPr kumimoji="0" lang="zh-TW" altLang="en-US" sz="2400" b="1" i="0" strike="noStrike" cap="none" normalizeH="0" baseline="0" dirty="0" smtClean="0">
              <a:ln>
                <a:noFill/>
              </a:ln>
              <a:solidFill>
                <a:schemeClr val="tx1"/>
              </a:solidFill>
              <a:effectLst/>
            </a:endParaRPr>
          </a:p>
        </p:txBody>
      </p:sp>
      <p:sp>
        <p:nvSpPr>
          <p:cNvPr id="19" name="圓角矩形 18"/>
          <p:cNvSpPr/>
          <p:nvPr/>
        </p:nvSpPr>
        <p:spPr>
          <a:xfrm>
            <a:off x="4992674" y="71772"/>
            <a:ext cx="4832813" cy="6709793"/>
          </a:xfrm>
          <a:prstGeom prst="roundRect">
            <a:avLst>
              <a:gd name="adj" fmla="val 6055"/>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20" name="矩形 19"/>
          <p:cNvSpPr/>
          <p:nvPr/>
        </p:nvSpPr>
        <p:spPr>
          <a:xfrm>
            <a:off x="6079952" y="7155"/>
            <a:ext cx="2646878" cy="584775"/>
          </a:xfrm>
          <a:prstGeom prst="rect">
            <a:avLst/>
          </a:prstGeom>
          <a:noFill/>
        </p:spPr>
        <p:txBody>
          <a:bodyPr wrap="none" lIns="91440" tIns="45720" rIns="91440" bIns="45720">
            <a:spAutoFit/>
          </a:bodyPr>
          <a:lstStyle/>
          <a:p>
            <a:pPr lvl="0" algn="ctr">
              <a:defRPr/>
            </a:pPr>
            <a:r>
              <a:rPr lang="zh-TW" altLang="en-US" sz="32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精神健康資訊</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21" name="文字方塊 20"/>
          <p:cNvSpPr txBox="1"/>
          <p:nvPr/>
        </p:nvSpPr>
        <p:spPr>
          <a:xfrm>
            <a:off x="4989231" y="492271"/>
            <a:ext cx="4899517" cy="2554545"/>
          </a:xfrm>
          <a:prstGeom prst="rect">
            <a:avLst/>
          </a:prstGeom>
          <a:noFill/>
        </p:spPr>
        <p:txBody>
          <a:bodyPr wrap="square" rtlCol="0">
            <a:spAutoFit/>
          </a:bodyPr>
          <a:lstStyle/>
          <a:p>
            <a:r>
              <a:rPr lang="zh-TW" altLang="en-US" sz="1600" b="1" u="sng" dirty="0">
                <a:latin typeface="標楷體" panose="03000509000000000000" pitchFamily="65" charset="-120"/>
                <a:ea typeface="標楷體" panose="03000509000000000000" pitchFamily="65" charset="-120"/>
              </a:rPr>
              <a:t>是否每個人都適合作心理治療</a:t>
            </a:r>
            <a:r>
              <a:rPr lang="zh-TW" altLang="en-US" sz="1600" b="1" u="sng" dirty="0" smtClean="0">
                <a:latin typeface="標楷體" panose="03000509000000000000" pitchFamily="65" charset="-120"/>
                <a:ea typeface="標楷體" panose="03000509000000000000" pitchFamily="65" charset="-120"/>
              </a:rPr>
              <a:t>？</a:t>
            </a:r>
            <a:endParaRPr lang="en-US" altLang="zh-TW" sz="1600" b="1" u="sng" dirty="0" smtClean="0">
              <a:latin typeface="標楷體" panose="03000509000000000000" pitchFamily="65" charset="-120"/>
              <a:ea typeface="標楷體" panose="03000509000000000000" pitchFamily="65" charset="-120"/>
            </a:endParaRPr>
          </a:p>
          <a:p>
            <a:r>
              <a:rPr lang="zh-TW" altLang="en-US" sz="1600" dirty="0">
                <a:latin typeface="標楷體" panose="03000509000000000000" pitchFamily="65" charset="-120"/>
                <a:ea typeface="標楷體" panose="03000509000000000000" pitchFamily="65" charset="-120"/>
              </a:rPr>
              <a:t>    心理治療師是指應用心理學的理論及心理分析方法，治療病人心理疾病的過程。其中往往牽涉到找出童年、成長、環境、經歷對抑鬱的影響，或者找出認知上的謬誤，從而加以改善。治療師會採用不同的方法，視乎患者的教育程度及對心理問題的洞悉力等等而定，手法因人而異。若患者抗拒心理治療、帶有幻覺或妄想，或過分沉迷酒精毒品，這類人士未必適合做心理治療。</a:t>
            </a:r>
            <a:endParaRPr lang="en-US" sz="1600" dirty="0" smtClean="0">
              <a:latin typeface="標楷體" panose="03000509000000000000" pitchFamily="65" charset="-120"/>
              <a:ea typeface="標楷體" panose="03000509000000000000" pitchFamily="65" charset="-120"/>
            </a:endParaRPr>
          </a:p>
          <a:p>
            <a:pPr algn="r"/>
            <a:r>
              <a:rPr lang="zh-TW" altLang="en-US" sz="1600" dirty="0">
                <a:latin typeface="標楷體" panose="03000509000000000000" pitchFamily="65" charset="-120"/>
                <a:ea typeface="標楷體" panose="03000509000000000000" pitchFamily="65" charset="-120"/>
              </a:rPr>
              <a:t> </a:t>
            </a:r>
            <a:r>
              <a:rPr lang="en-US" altLang="zh-TW" sz="1600" dirty="0">
                <a:latin typeface="標楷體" panose="03000509000000000000" pitchFamily="65" charset="-120"/>
                <a:ea typeface="標楷體" panose="03000509000000000000" pitchFamily="65" charset="-120"/>
              </a:rPr>
              <a:t>(</a:t>
            </a:r>
            <a:r>
              <a:rPr lang="zh-TW" altLang="en-US" sz="1600" dirty="0">
                <a:latin typeface="標楷體" panose="03000509000000000000" pitchFamily="65" charset="-120"/>
                <a:ea typeface="標楷體" panose="03000509000000000000" pitchFamily="65" charset="-120"/>
              </a:rPr>
              <a:t>資料參考：飛過抑鬱的森林</a:t>
            </a:r>
            <a:r>
              <a:rPr lang="en-US" altLang="zh-TW" sz="1600" dirty="0">
                <a:latin typeface="標楷體" panose="03000509000000000000" pitchFamily="65" charset="-120"/>
                <a:ea typeface="標楷體" panose="03000509000000000000" pitchFamily="65" charset="-120"/>
              </a:rPr>
              <a:t>·</a:t>
            </a:r>
            <a:r>
              <a:rPr lang="zh-TW" altLang="en-US" sz="1600" dirty="0">
                <a:latin typeface="標楷體" panose="03000509000000000000" pitchFamily="65" charset="-120"/>
                <a:ea typeface="標楷體" panose="03000509000000000000" pitchFamily="65" charset="-120"/>
              </a:rPr>
              <a:t>葉子菁著</a:t>
            </a:r>
            <a:r>
              <a:rPr lang="en-US" altLang="zh-TW" sz="1600" dirty="0">
                <a:latin typeface="標楷體" panose="03000509000000000000" pitchFamily="65" charset="-120"/>
                <a:ea typeface="標楷體" panose="03000509000000000000" pitchFamily="65" charset="-120"/>
              </a:rPr>
              <a:t>)</a:t>
            </a:r>
            <a:endParaRPr lang="en-US" sz="1600" dirty="0">
              <a:latin typeface="標楷體" panose="03000509000000000000" pitchFamily="65" charset="-120"/>
              <a:ea typeface="標楷體" panose="03000509000000000000" pitchFamily="65" charset="-120"/>
            </a:endParaRPr>
          </a:p>
        </p:txBody>
      </p:sp>
      <p:sp>
        <p:nvSpPr>
          <p:cNvPr id="22" name="矩形 21"/>
          <p:cNvSpPr/>
          <p:nvPr/>
        </p:nvSpPr>
        <p:spPr>
          <a:xfrm>
            <a:off x="5034150" y="2971656"/>
            <a:ext cx="4825840" cy="3539430"/>
          </a:xfrm>
          <a:prstGeom prst="rect">
            <a:avLst/>
          </a:prstGeom>
        </p:spPr>
        <p:txBody>
          <a:bodyPr wrap="square">
            <a:spAutoFit/>
          </a:bodyPr>
          <a:lstStyle/>
          <a:p>
            <a:r>
              <a:rPr lang="zh-TW" altLang="en-US" sz="1600" b="1" dirty="0">
                <a:latin typeface="標楷體" panose="03000509000000000000" pitchFamily="65" charset="-120"/>
                <a:ea typeface="標楷體" panose="03000509000000000000" pitchFamily="65" charset="-120"/>
              </a:rPr>
              <a:t>「我最愛笑」長者笑容片段</a:t>
            </a:r>
          </a:p>
          <a:p>
            <a:r>
              <a:rPr lang="en-US" altLang="zh-TW" sz="1600" dirty="0" smtClean="0">
                <a:latin typeface="標楷體" panose="03000509000000000000" pitchFamily="65" charset="-120"/>
                <a:ea typeface="標楷體" panose="03000509000000000000" pitchFamily="65" charset="-120"/>
              </a:rPr>
              <a:t>	</a:t>
            </a:r>
            <a:r>
              <a:rPr lang="zh-TW" altLang="en-US" sz="1600" dirty="0" smtClean="0">
                <a:latin typeface="標楷體" panose="03000509000000000000" pitchFamily="65" charset="-120"/>
                <a:ea typeface="標楷體" panose="03000509000000000000" pitchFamily="65" charset="-120"/>
              </a:rPr>
              <a:t>笑</a:t>
            </a:r>
            <a:r>
              <a:rPr lang="zh-TW" altLang="en-US" sz="1600" dirty="0">
                <a:latin typeface="標楷體" panose="03000509000000000000" pitchFamily="65" charset="-120"/>
                <a:ea typeface="標楷體" panose="03000509000000000000" pitchFamily="65" charset="-120"/>
              </a:rPr>
              <a:t>有很多不同的好處，笑能刺激大腦多個區域，加強神經連結，幫助控制神經遞質血清素的大腦水平，透過歡樂的情緒神經，可以改善自身情緒，並在面對壓力的時候舒緩身心。</a:t>
            </a:r>
          </a:p>
          <a:p>
            <a:r>
              <a:rPr lang="en-US" altLang="zh-TW" sz="1600" dirty="0" smtClean="0">
                <a:latin typeface="標楷體" panose="03000509000000000000" pitchFamily="65" charset="-120"/>
                <a:ea typeface="標楷體" panose="03000509000000000000" pitchFamily="65" charset="-120"/>
              </a:rPr>
              <a:t>	</a:t>
            </a:r>
            <a:r>
              <a:rPr lang="zh-TW" altLang="en-US" sz="1600" dirty="0" smtClean="0">
                <a:latin typeface="標楷體" panose="03000509000000000000" pitchFamily="65" charset="-120"/>
                <a:ea typeface="標楷體" panose="03000509000000000000" pitchFamily="65" charset="-120"/>
              </a:rPr>
              <a:t>笑</a:t>
            </a:r>
            <a:r>
              <a:rPr lang="zh-TW" altLang="en-US" sz="1600" dirty="0">
                <a:latin typeface="標楷體" panose="03000509000000000000" pitchFamily="65" charset="-120"/>
                <a:ea typeface="標楷體" panose="03000509000000000000" pitchFamily="65" charset="-120"/>
              </a:rPr>
              <a:t>亦讓人感到幸福喜悅，能強化心靈，有研究人員發現，老年人透過幽默和笑聲體驗到的正面情緒，與是否能欣賞生活的一切有關，且更能持善意的態度去面對人生的難關。</a:t>
            </a:r>
          </a:p>
          <a:p>
            <a:r>
              <a:rPr lang="en-US" altLang="zh-TW" sz="1600" dirty="0" smtClean="0">
                <a:latin typeface="標楷體" panose="03000509000000000000" pitchFamily="65" charset="-120"/>
                <a:ea typeface="標楷體" panose="03000509000000000000" pitchFamily="65" charset="-120"/>
              </a:rPr>
              <a:t>	</a:t>
            </a:r>
            <a:r>
              <a:rPr lang="zh-TW" altLang="en-US" sz="1600" dirty="0" smtClean="0">
                <a:latin typeface="標楷體" panose="03000509000000000000" pitchFamily="65" charset="-120"/>
                <a:ea typeface="標楷體" panose="03000509000000000000" pitchFamily="65" charset="-120"/>
              </a:rPr>
              <a:t>現在</a:t>
            </a:r>
            <a:r>
              <a:rPr lang="zh-TW" altLang="en-US" sz="1600" dirty="0">
                <a:latin typeface="標楷體" panose="03000509000000000000" pitchFamily="65" charset="-120"/>
                <a:ea typeface="標楷體" panose="03000509000000000000" pitchFamily="65" charset="-120"/>
              </a:rPr>
              <a:t>中心收集了各位長者開心笑的相片，透過合影片，將片段分享給各位，增加更多開心正能量。</a:t>
            </a:r>
            <a:r>
              <a:rPr lang="zh-TW" altLang="en-US" sz="1600" dirty="0" smtClean="0">
                <a:latin typeface="標楷體" panose="03000509000000000000" pitchFamily="65" charset="-120"/>
                <a:ea typeface="標楷體" panose="03000509000000000000" pitchFamily="65" charset="-120"/>
              </a:rPr>
              <a:t>請於</a:t>
            </a:r>
            <a:r>
              <a:rPr lang="en-US" altLang="zh-TW" sz="1600" dirty="0" smtClean="0">
                <a:latin typeface="標楷體" panose="03000509000000000000" pitchFamily="65" charset="-120"/>
                <a:ea typeface="標楷體" panose="03000509000000000000" pitchFamily="65" charset="-120"/>
              </a:rPr>
              <a:t>3</a:t>
            </a:r>
            <a:r>
              <a:rPr lang="zh-TW" altLang="en-US" sz="1600" dirty="0" smtClean="0">
                <a:latin typeface="標楷體" panose="03000509000000000000" pitchFamily="65" charset="-120"/>
                <a:ea typeface="標楷體" panose="03000509000000000000" pitchFamily="65" charset="-120"/>
              </a:rPr>
              <a:t>月</a:t>
            </a:r>
            <a:r>
              <a:rPr lang="en-US" altLang="zh-TW" sz="1600" dirty="0" smtClean="0">
                <a:latin typeface="標楷體" panose="03000509000000000000" pitchFamily="65" charset="-120"/>
                <a:ea typeface="標楷體" panose="03000509000000000000" pitchFamily="65" charset="-120"/>
              </a:rPr>
              <a:t>21</a:t>
            </a:r>
            <a:r>
              <a:rPr lang="zh-TW" altLang="en-US" sz="1600" dirty="0" smtClean="0">
                <a:latin typeface="標楷體" panose="03000509000000000000" pitchFamily="65" charset="-120"/>
                <a:ea typeface="標楷體" panose="03000509000000000000" pitchFamily="65" charset="-120"/>
              </a:rPr>
              <a:t>日起按</a:t>
            </a:r>
            <a:r>
              <a:rPr lang="zh-TW" altLang="en-US" sz="1600" dirty="0">
                <a:latin typeface="標楷體" panose="03000509000000000000" pitchFamily="65" charset="-120"/>
                <a:ea typeface="標楷體" panose="03000509000000000000" pitchFamily="65" charset="-120"/>
              </a:rPr>
              <a:t>入網頁</a:t>
            </a:r>
            <a:r>
              <a:rPr lang="zh-TW" altLang="en-US" sz="1600" dirty="0" smtClean="0">
                <a:latin typeface="標楷體" panose="03000509000000000000" pitchFamily="65" charset="-120"/>
                <a:ea typeface="標楷體" panose="03000509000000000000" pitchFamily="65" charset="-120"/>
              </a:rPr>
              <a:t>收看</a:t>
            </a:r>
            <a:endParaRPr lang="en-US" altLang="zh-TW" sz="1600" dirty="0" smtClean="0">
              <a:latin typeface="標楷體" panose="03000509000000000000" pitchFamily="65" charset="-120"/>
              <a:ea typeface="標楷體" panose="03000509000000000000" pitchFamily="65" charset="-120"/>
            </a:endParaRPr>
          </a:p>
          <a:p>
            <a:r>
              <a:rPr lang="zh-TW" altLang="en-US" sz="1600" dirty="0" smtClean="0">
                <a:latin typeface="標楷體" panose="03000509000000000000" pitchFamily="65" charset="-120"/>
                <a:ea typeface="標楷體" panose="03000509000000000000" pitchFamily="65" charset="-120"/>
              </a:rPr>
              <a:t>「</a:t>
            </a:r>
            <a:r>
              <a:rPr lang="zh-TW" altLang="en-US" sz="1600" dirty="0">
                <a:latin typeface="標楷體" panose="03000509000000000000" pitchFamily="65" charset="-120"/>
                <a:ea typeface="標楷體" panose="03000509000000000000" pitchFamily="65" charset="-120"/>
              </a:rPr>
              <a:t>我最愛笑」長者笑容片段</a:t>
            </a:r>
            <a:r>
              <a:rPr lang="zh-TW" altLang="en-US" sz="1600" dirty="0" smtClean="0">
                <a:latin typeface="標楷體" panose="03000509000000000000" pitchFamily="65" charset="-120"/>
                <a:ea typeface="標楷體" panose="03000509000000000000" pitchFamily="65" charset="-120"/>
              </a:rPr>
              <a:t>，</a:t>
            </a:r>
            <a:endParaRPr lang="en-US" altLang="zh-TW" sz="1600" dirty="0" smtClean="0">
              <a:latin typeface="標楷體" panose="03000509000000000000" pitchFamily="65" charset="-120"/>
              <a:ea typeface="標楷體" panose="03000509000000000000" pitchFamily="65" charset="-120"/>
            </a:endParaRPr>
          </a:p>
          <a:p>
            <a:r>
              <a:rPr lang="zh-TW" altLang="en-US" sz="1600" dirty="0" smtClean="0">
                <a:latin typeface="標楷體" panose="03000509000000000000" pitchFamily="65" charset="-120"/>
                <a:ea typeface="標楷體" panose="03000509000000000000" pitchFamily="65" charset="-120"/>
              </a:rPr>
              <a:t>或</a:t>
            </a:r>
            <a:r>
              <a:rPr lang="zh-TW" altLang="en-US" sz="1600" dirty="0">
                <a:latin typeface="標楷體" panose="03000509000000000000" pitchFamily="65" charset="-120"/>
                <a:ea typeface="標楷體" panose="03000509000000000000" pitchFamily="65" charset="-120"/>
              </a:rPr>
              <a:t>掃瞄以下二維碼登入</a:t>
            </a:r>
            <a:r>
              <a:rPr lang="zh-TW" altLang="en-US" sz="1600" dirty="0" smtClean="0">
                <a:latin typeface="標楷體" panose="03000509000000000000" pitchFamily="65" charset="-120"/>
                <a:ea typeface="標楷體" panose="03000509000000000000" pitchFamily="65" charset="-120"/>
              </a:rPr>
              <a:t>收看</a:t>
            </a:r>
            <a:endParaRPr lang="zh-TW" altLang="en-US" sz="1600" dirty="0">
              <a:latin typeface="標楷體" panose="03000509000000000000" pitchFamily="65" charset="-120"/>
              <a:ea typeface="標楷體" panose="03000509000000000000" pitchFamily="65" charset="-120"/>
            </a:endParaRPr>
          </a:p>
        </p:txBody>
      </p:sp>
      <p:pic>
        <p:nvPicPr>
          <p:cNvPr id="2" name="圖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3278" y="5728203"/>
            <a:ext cx="984614" cy="984614"/>
          </a:xfrm>
          <a:prstGeom prst="rect">
            <a:avLst/>
          </a:prstGeom>
        </p:spPr>
      </p:pic>
    </p:spTree>
    <p:extLst>
      <p:ext uri="{BB962C8B-B14F-4D97-AF65-F5344CB8AC3E}">
        <p14:creationId xmlns:p14="http://schemas.microsoft.com/office/powerpoint/2010/main" val="22884951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11369</TotalTime>
  <Words>3175</Words>
  <Application>Microsoft Office PowerPoint</Application>
  <PresentationFormat>A4 紙張 (210x297 公釐)</PresentationFormat>
  <Paragraphs>380</Paragraphs>
  <Slides>6</Slides>
  <Notes>3</Notes>
  <HiddenSlides>0</HiddenSlides>
  <MMClips>0</MMClips>
  <ScaleCrop>false</ScaleCrop>
  <HeadingPairs>
    <vt:vector size="6" baseType="variant">
      <vt:variant>
        <vt:lpstr>使用字型</vt:lpstr>
      </vt:variant>
      <vt:variant>
        <vt:i4>11</vt:i4>
      </vt:variant>
      <vt:variant>
        <vt:lpstr>佈景主題</vt:lpstr>
      </vt:variant>
      <vt:variant>
        <vt:i4>1</vt:i4>
      </vt:variant>
      <vt:variant>
        <vt:lpstr>投影片標題</vt:lpstr>
      </vt:variant>
      <vt:variant>
        <vt:i4>6</vt:i4>
      </vt:variant>
    </vt:vector>
  </HeadingPairs>
  <TitlesOfParts>
    <vt:vector size="18" baseType="lpstr">
      <vt:lpstr>SimSun</vt:lpstr>
      <vt:lpstr>華康墨字體(P)</vt:lpstr>
      <vt:lpstr>華康談楷體W5</vt:lpstr>
      <vt:lpstr>華康談楷體W5(P)</vt:lpstr>
      <vt:lpstr>新細明體</vt:lpstr>
      <vt:lpstr>標楷體</vt:lpstr>
      <vt:lpstr>Arial</vt:lpstr>
      <vt:lpstr>Calibri</vt:lpstr>
      <vt:lpstr>Calibri Light</vt:lpstr>
      <vt:lpstr>Times New Roman</vt:lpstr>
      <vt:lpstr>Wingdings</vt:lpstr>
      <vt:lpstr>Office 佈景主題</vt:lpstr>
      <vt:lpstr>PowerPoint 簡報</vt:lpstr>
      <vt:lpstr>PowerPoint 簡報</vt:lpstr>
      <vt:lpstr>PowerPoint 簡報</vt:lpstr>
      <vt:lpstr>PowerPoint 簡報</vt:lpstr>
      <vt:lpstr>PowerPoint 簡報</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1453</cp:revision>
  <cp:lastPrinted>2022-02-26T05:10:16Z</cp:lastPrinted>
  <dcterms:created xsi:type="dcterms:W3CDTF">2020-09-03T00:26:07Z</dcterms:created>
  <dcterms:modified xsi:type="dcterms:W3CDTF">2022-02-28T01:25:38Z</dcterms:modified>
</cp:coreProperties>
</file>