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78" r:id="rId2"/>
    <p:sldId id="283" r:id="rId3"/>
    <p:sldId id="263" r:id="rId4"/>
    <p:sldId id="267" r:id="rId5"/>
    <p:sldId id="273" r:id="rId6"/>
    <p:sldId id="280" r:id="rId7"/>
    <p:sldId id="287" r:id="rId8"/>
    <p:sldId id="270" r:id="rId9"/>
    <p:sldId id="274" r:id="rId10"/>
    <p:sldId id="275" r:id="rId11"/>
    <p:sldId id="291" r:id="rId12"/>
    <p:sldId id="259" r:id="rId13"/>
    <p:sldId id="292" r:id="rId14"/>
    <p:sldId id="293" r:id="rId15"/>
  </p:sldIdLst>
  <p:sldSz cx="9906000" cy="6858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33" autoAdjust="0"/>
    <p:restoredTop sz="95942" autoAdjust="0"/>
  </p:normalViewPr>
  <p:slideViewPr>
    <p:cSldViewPr snapToGrid="0">
      <p:cViewPr varScale="1">
        <p:scale>
          <a:sx n="111" d="100"/>
          <a:sy n="111" d="100"/>
        </p:scale>
        <p:origin x="1146" y="11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976" cy="496886"/>
          </a:xfrm>
          <a:prstGeom prst="rect">
            <a:avLst/>
          </a:prstGeom>
        </p:spPr>
        <p:txBody>
          <a:bodyPr vert="horz" lIns="88177" tIns="44089" rIns="88177" bIns="44089" rtlCol="0"/>
          <a:lstStyle>
            <a:lvl1pPr algn="l">
              <a:defRPr sz="1200"/>
            </a:lvl1pPr>
          </a:lstStyle>
          <a:p>
            <a:endParaRPr lang="en-US"/>
          </a:p>
        </p:txBody>
      </p:sp>
      <p:sp>
        <p:nvSpPr>
          <p:cNvPr id="3" name="日期版面配置區 2"/>
          <p:cNvSpPr>
            <a:spLocks noGrp="1"/>
          </p:cNvSpPr>
          <p:nvPr>
            <p:ph type="dt" sz="quarter" idx="1"/>
          </p:nvPr>
        </p:nvSpPr>
        <p:spPr>
          <a:xfrm>
            <a:off x="3850645" y="0"/>
            <a:ext cx="2945976" cy="496886"/>
          </a:xfrm>
          <a:prstGeom prst="rect">
            <a:avLst/>
          </a:prstGeom>
        </p:spPr>
        <p:txBody>
          <a:bodyPr vert="horz" lIns="88177" tIns="44089" rIns="88177" bIns="44089" rtlCol="0"/>
          <a:lstStyle>
            <a:lvl1pPr algn="r">
              <a:defRPr sz="1200"/>
            </a:lvl1pPr>
          </a:lstStyle>
          <a:p>
            <a:fld id="{7122E8EE-B7A6-420A-9475-850509136D20}" type="datetimeFigureOut">
              <a:rPr lang="en-US" smtClean="0"/>
              <a:t>2/25/2022</a:t>
            </a:fld>
            <a:endParaRPr lang="en-US"/>
          </a:p>
        </p:txBody>
      </p:sp>
      <p:sp>
        <p:nvSpPr>
          <p:cNvPr id="4" name="頁尾版面配置區 3"/>
          <p:cNvSpPr>
            <a:spLocks noGrp="1"/>
          </p:cNvSpPr>
          <p:nvPr>
            <p:ph type="ftr" sz="quarter" idx="2"/>
          </p:nvPr>
        </p:nvSpPr>
        <p:spPr>
          <a:xfrm>
            <a:off x="0" y="9429752"/>
            <a:ext cx="2945976" cy="496886"/>
          </a:xfrm>
          <a:prstGeom prst="rect">
            <a:avLst/>
          </a:prstGeom>
        </p:spPr>
        <p:txBody>
          <a:bodyPr vert="horz" lIns="88177" tIns="44089" rIns="88177" bIns="44089" rtlCol="0" anchor="b"/>
          <a:lstStyle>
            <a:lvl1pPr algn="l">
              <a:defRPr sz="1200"/>
            </a:lvl1pPr>
          </a:lstStyle>
          <a:p>
            <a:endParaRPr lang="en-US"/>
          </a:p>
        </p:txBody>
      </p:sp>
      <p:sp>
        <p:nvSpPr>
          <p:cNvPr id="5" name="投影片編號版面配置區 4"/>
          <p:cNvSpPr>
            <a:spLocks noGrp="1"/>
          </p:cNvSpPr>
          <p:nvPr>
            <p:ph type="sldNum" sz="quarter" idx="3"/>
          </p:nvPr>
        </p:nvSpPr>
        <p:spPr>
          <a:xfrm>
            <a:off x="3850645" y="9429752"/>
            <a:ext cx="2945976" cy="496886"/>
          </a:xfrm>
          <a:prstGeom prst="rect">
            <a:avLst/>
          </a:prstGeom>
        </p:spPr>
        <p:txBody>
          <a:bodyPr vert="horz" lIns="88177" tIns="44089" rIns="88177" bIns="44089" rtlCol="0" anchor="b"/>
          <a:lstStyle>
            <a:lvl1pPr algn="r">
              <a:defRPr sz="1200"/>
            </a:lvl1pPr>
          </a:lstStyle>
          <a:p>
            <a:fld id="{AA85B528-029F-45CB-8A46-5D06093E5295}" type="slidenum">
              <a:rPr lang="en-US" smtClean="0"/>
              <a:t>‹#›</a:t>
            </a:fld>
            <a:endParaRPr lang="en-US"/>
          </a:p>
        </p:txBody>
      </p:sp>
    </p:spTree>
    <p:extLst>
      <p:ext uri="{BB962C8B-B14F-4D97-AF65-F5344CB8AC3E}">
        <p14:creationId xmlns:p14="http://schemas.microsoft.com/office/powerpoint/2010/main" val="37962184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2" y="6"/>
            <a:ext cx="2945976" cy="496885"/>
          </a:xfrm>
          <a:prstGeom prst="rect">
            <a:avLst/>
          </a:prstGeom>
        </p:spPr>
        <p:txBody>
          <a:bodyPr vert="horz" lIns="88168" tIns="44083" rIns="88168" bIns="44083" rtlCol="0"/>
          <a:lstStyle>
            <a:lvl1pPr algn="l">
              <a:defRPr sz="1200"/>
            </a:lvl1pPr>
          </a:lstStyle>
          <a:p>
            <a:endParaRPr lang="en-US"/>
          </a:p>
        </p:txBody>
      </p:sp>
      <p:sp>
        <p:nvSpPr>
          <p:cNvPr id="3" name="日期版面配置區 2"/>
          <p:cNvSpPr>
            <a:spLocks noGrp="1"/>
          </p:cNvSpPr>
          <p:nvPr>
            <p:ph type="dt" idx="1"/>
          </p:nvPr>
        </p:nvSpPr>
        <p:spPr>
          <a:xfrm>
            <a:off x="3850647" y="6"/>
            <a:ext cx="2945976" cy="496885"/>
          </a:xfrm>
          <a:prstGeom prst="rect">
            <a:avLst/>
          </a:prstGeom>
        </p:spPr>
        <p:txBody>
          <a:bodyPr vert="horz" lIns="88168" tIns="44083" rIns="88168" bIns="44083" rtlCol="0"/>
          <a:lstStyle>
            <a:lvl1pPr algn="r">
              <a:defRPr sz="1200"/>
            </a:lvl1pPr>
          </a:lstStyle>
          <a:p>
            <a:fld id="{8539D0E2-ED5C-482A-9488-E1EBBF0A25F0}" type="datetimeFigureOut">
              <a:rPr lang="en-US" smtClean="0"/>
              <a:t>2/25/2022</a:t>
            </a:fld>
            <a:endParaRPr lang="en-US"/>
          </a:p>
        </p:txBody>
      </p:sp>
      <p:sp>
        <p:nvSpPr>
          <p:cNvPr id="4" name="投影片圖像版面配置區 3"/>
          <p:cNvSpPr>
            <a:spLocks noGrp="1" noRot="1" noChangeAspect="1"/>
          </p:cNvSpPr>
          <p:nvPr>
            <p:ph type="sldImg" idx="2"/>
          </p:nvPr>
        </p:nvSpPr>
        <p:spPr>
          <a:xfrm>
            <a:off x="979488" y="1239838"/>
            <a:ext cx="4838700" cy="3351212"/>
          </a:xfrm>
          <a:prstGeom prst="rect">
            <a:avLst/>
          </a:prstGeom>
          <a:noFill/>
          <a:ln w="12700">
            <a:solidFill>
              <a:prstClr val="black"/>
            </a:solidFill>
          </a:ln>
        </p:spPr>
        <p:txBody>
          <a:bodyPr vert="horz" lIns="88168" tIns="44083" rIns="88168" bIns="44083" rtlCol="0" anchor="ctr"/>
          <a:lstStyle/>
          <a:p>
            <a:endParaRPr lang="en-US"/>
          </a:p>
        </p:txBody>
      </p:sp>
      <p:sp>
        <p:nvSpPr>
          <p:cNvPr id="5" name="備忘稿版面配置區 4"/>
          <p:cNvSpPr>
            <a:spLocks noGrp="1"/>
          </p:cNvSpPr>
          <p:nvPr>
            <p:ph type="body" sz="quarter" idx="3"/>
          </p:nvPr>
        </p:nvSpPr>
        <p:spPr>
          <a:xfrm>
            <a:off x="680086" y="4778099"/>
            <a:ext cx="5437507" cy="3908544"/>
          </a:xfrm>
          <a:prstGeom prst="rect">
            <a:avLst/>
          </a:prstGeom>
        </p:spPr>
        <p:txBody>
          <a:bodyPr vert="horz" lIns="88168" tIns="44083" rIns="88168" bIns="44083" rtlCol="0"/>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a:p>
        </p:txBody>
      </p:sp>
      <p:sp>
        <p:nvSpPr>
          <p:cNvPr id="6" name="頁尾版面配置區 5"/>
          <p:cNvSpPr>
            <a:spLocks noGrp="1"/>
          </p:cNvSpPr>
          <p:nvPr>
            <p:ph type="ftr" sz="quarter" idx="4"/>
          </p:nvPr>
        </p:nvSpPr>
        <p:spPr>
          <a:xfrm>
            <a:off x="2" y="9429757"/>
            <a:ext cx="2945976" cy="496885"/>
          </a:xfrm>
          <a:prstGeom prst="rect">
            <a:avLst/>
          </a:prstGeom>
        </p:spPr>
        <p:txBody>
          <a:bodyPr vert="horz" lIns="88168" tIns="44083" rIns="88168" bIns="44083" rtlCol="0" anchor="b"/>
          <a:lstStyle>
            <a:lvl1pPr algn="l">
              <a:defRPr sz="1200"/>
            </a:lvl1pPr>
          </a:lstStyle>
          <a:p>
            <a:endParaRPr lang="en-US"/>
          </a:p>
        </p:txBody>
      </p:sp>
      <p:sp>
        <p:nvSpPr>
          <p:cNvPr id="7" name="投影片編號版面配置區 6"/>
          <p:cNvSpPr>
            <a:spLocks noGrp="1"/>
          </p:cNvSpPr>
          <p:nvPr>
            <p:ph type="sldNum" sz="quarter" idx="5"/>
          </p:nvPr>
        </p:nvSpPr>
        <p:spPr>
          <a:xfrm>
            <a:off x="3850647" y="9429757"/>
            <a:ext cx="2945976" cy="496885"/>
          </a:xfrm>
          <a:prstGeom prst="rect">
            <a:avLst/>
          </a:prstGeom>
        </p:spPr>
        <p:txBody>
          <a:bodyPr vert="horz" lIns="88168" tIns="44083" rIns="88168" bIns="44083" rtlCol="0" anchor="b"/>
          <a:lstStyle>
            <a:lvl1pPr algn="r">
              <a:defRPr sz="1200"/>
            </a:lvl1pPr>
          </a:lstStyle>
          <a:p>
            <a:fld id="{14C89114-98FE-4DA9-A54E-E3CC86E9338B}" type="slidenum">
              <a:rPr lang="en-US" smtClean="0"/>
              <a:t>‹#›</a:t>
            </a:fld>
            <a:endParaRPr lang="en-US"/>
          </a:p>
        </p:txBody>
      </p:sp>
    </p:spTree>
    <p:extLst>
      <p:ext uri="{BB962C8B-B14F-4D97-AF65-F5344CB8AC3E}">
        <p14:creationId xmlns:p14="http://schemas.microsoft.com/office/powerpoint/2010/main" val="3905467077"/>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81636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30714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43823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61339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32750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84911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70344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465396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smtClean="0"/>
              <a:t>按一下以編輯母片副標題樣式</a:t>
            </a:r>
            <a:endParaRPr lang="en-US" dirty="0"/>
          </a:p>
        </p:txBody>
      </p:sp>
      <p:sp>
        <p:nvSpPr>
          <p:cNvPr id="4" name="Date Placeholder 3"/>
          <p:cNvSpPr>
            <a:spLocks noGrp="1"/>
          </p:cNvSpPr>
          <p:nvPr>
            <p:ph type="dt" sz="half" idx="10"/>
          </p:nvPr>
        </p:nvSpPr>
        <p:spPr/>
        <p:txBody>
          <a:bodyPr/>
          <a:lstStyle/>
          <a:p>
            <a:fld id="{5DF1A837-08CA-4531-8F3C-33F94B5A4781}" type="datetime1">
              <a:rPr lang="en-US" smtClean="0"/>
              <a:t>2/25/2022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1319774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EDD80153-A465-4D08-8BEF-148ECE85EBFF}" type="datetime1">
              <a:rPr lang="en-US" smtClean="0"/>
              <a:t>2/25/2022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1105506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14F1A7F0-AFD4-4C12-A70E-64104A5E1066}" type="datetime1">
              <a:rPr lang="en-US" smtClean="0"/>
              <a:t>2/25/2022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124173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C7F9DD3F-FBF1-4D90-9D62-7F9CC20D0F33}" type="datetime1">
              <a:rPr lang="en-US" smtClean="0"/>
              <a:t>2/25/2022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351973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編輯母片文字樣式</a:t>
            </a:r>
          </a:p>
        </p:txBody>
      </p:sp>
      <p:sp>
        <p:nvSpPr>
          <p:cNvPr id="4" name="Date Placeholder 3"/>
          <p:cNvSpPr>
            <a:spLocks noGrp="1"/>
          </p:cNvSpPr>
          <p:nvPr>
            <p:ph type="dt" sz="half" idx="10"/>
          </p:nvPr>
        </p:nvSpPr>
        <p:spPr/>
        <p:txBody>
          <a:bodyPr/>
          <a:lstStyle/>
          <a:p>
            <a:fld id="{6A536FB2-6BD1-4E2E-9AE5-E018370DDB11}" type="datetime1">
              <a:rPr lang="en-US" smtClean="0"/>
              <a:t>2/25/2022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3433466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B9A80D3A-B096-499A-8E5D-893C6D07E407}" type="datetime1">
              <a:rPr lang="en-US" smtClean="0"/>
              <a:t>2/25/2022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3127606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4" name="Content Placeholder 3"/>
          <p:cNvSpPr>
            <a:spLocks noGrp="1"/>
          </p:cNvSpPr>
          <p:nvPr>
            <p:ph sz="half" idx="2"/>
          </p:nvPr>
        </p:nvSpPr>
        <p:spPr>
          <a:xfrm>
            <a:off x="682329" y="2505075"/>
            <a:ext cx="4190702"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編輯母片文字樣式</a:t>
            </a:r>
          </a:p>
        </p:txBody>
      </p:sp>
      <p:sp>
        <p:nvSpPr>
          <p:cNvPr id="6" name="Content Placeholder 5"/>
          <p:cNvSpPr>
            <a:spLocks noGrp="1"/>
          </p:cNvSpPr>
          <p:nvPr>
            <p:ph sz="quarter" idx="4"/>
          </p:nvPr>
        </p:nvSpPr>
        <p:spPr>
          <a:xfrm>
            <a:off x="5014913" y="2505075"/>
            <a:ext cx="4211340"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BEFEAB22-FDE9-44A5-8B2A-E0610EF0C013}" type="datetime1">
              <a:rPr lang="en-US" smtClean="0"/>
              <a:t>2/25/2022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740689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Date Placeholder 2"/>
          <p:cNvSpPr>
            <a:spLocks noGrp="1"/>
          </p:cNvSpPr>
          <p:nvPr>
            <p:ph type="dt" sz="half" idx="10"/>
          </p:nvPr>
        </p:nvSpPr>
        <p:spPr/>
        <p:txBody>
          <a:bodyPr/>
          <a:lstStyle/>
          <a:p>
            <a:fld id="{3D5214E9-A121-4643-B575-5667535A09CC}" type="datetime1">
              <a:rPr lang="en-US" smtClean="0"/>
              <a:t>2/25/2022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3602685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63B9D3-4603-4C33-B717-C813EBDC4FB8}" type="datetime1">
              <a:rPr lang="en-US" smtClean="0"/>
              <a:t>2/25/2022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225026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Date Placeholder 4"/>
          <p:cNvSpPr>
            <a:spLocks noGrp="1"/>
          </p:cNvSpPr>
          <p:nvPr>
            <p:ph type="dt" sz="half" idx="10"/>
          </p:nvPr>
        </p:nvSpPr>
        <p:spPr/>
        <p:txBody>
          <a:bodyPr/>
          <a:lstStyle/>
          <a:p>
            <a:fld id="{86618D44-DC19-433F-ACC1-612303E2421E}" type="datetime1">
              <a:rPr lang="en-US" smtClean="0"/>
              <a:t>2/25/2022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4193600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編輯母片文字樣式</a:t>
            </a:r>
          </a:p>
        </p:txBody>
      </p:sp>
      <p:sp>
        <p:nvSpPr>
          <p:cNvPr id="5" name="Date Placeholder 4"/>
          <p:cNvSpPr>
            <a:spLocks noGrp="1"/>
          </p:cNvSpPr>
          <p:nvPr>
            <p:ph type="dt" sz="half" idx="10"/>
          </p:nvPr>
        </p:nvSpPr>
        <p:spPr/>
        <p:txBody>
          <a:bodyPr/>
          <a:lstStyle/>
          <a:p>
            <a:fld id="{7D95F2E1-40A4-4902-A899-37BFE2AC630B}" type="datetime1">
              <a:rPr lang="en-US" smtClean="0"/>
              <a:t>2/25/2022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25BFB1-955F-457C-B966-D6253A5A8463}" type="slidenum">
              <a:rPr lang="en-US" smtClean="0"/>
              <a:t>‹#›</a:t>
            </a:fld>
            <a:endParaRPr lang="en-US"/>
          </a:p>
        </p:txBody>
      </p:sp>
    </p:spTree>
    <p:extLst>
      <p:ext uri="{BB962C8B-B14F-4D97-AF65-F5344CB8AC3E}">
        <p14:creationId xmlns:p14="http://schemas.microsoft.com/office/powerpoint/2010/main" val="1257354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8AD9C4-8F41-490D-976C-8EE15C29FE9C}" type="datetime1">
              <a:rPr lang="en-US" smtClean="0"/>
              <a:t>2/25/2022</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5BFB1-955F-457C-B966-D6253A5A8463}" type="slidenum">
              <a:rPr lang="en-US" smtClean="0"/>
              <a:t>‹#›</a:t>
            </a:fld>
            <a:endParaRPr lang="en-US"/>
          </a:p>
        </p:txBody>
      </p:sp>
    </p:spTree>
    <p:extLst>
      <p:ext uri="{BB962C8B-B14F-4D97-AF65-F5344CB8AC3E}">
        <p14:creationId xmlns:p14="http://schemas.microsoft.com/office/powerpoint/2010/main" val="1216392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elderly.gov.hk/cindex.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99053" y="70789"/>
            <a:ext cx="4019909" cy="523220"/>
          </a:xfrm>
          <a:prstGeom prst="rect">
            <a:avLst/>
          </a:prstGeom>
        </p:spPr>
        <p:txBody>
          <a:bodyPr wrap="square">
            <a:spAutoFit/>
          </a:bodyPr>
          <a:lstStyle/>
          <a:p>
            <a:r>
              <a:rPr lang="zh-TW" altLang="en-US" sz="2800" dirty="0">
                <a:ea typeface="標楷體" panose="03000509000000000000" pitchFamily="65" charset="-120"/>
                <a:cs typeface="Times New Roman" panose="02020603050405020304" pitchFamily="18" charset="0"/>
              </a:rPr>
              <a:t>港澳信義會耆福</a:t>
            </a:r>
            <a:r>
              <a:rPr lang="zh-TW" altLang="en-US" sz="2800" dirty="0" smtClean="0">
                <a:ea typeface="標楷體" panose="03000509000000000000" pitchFamily="65" charset="-120"/>
                <a:cs typeface="Times New Roman" panose="02020603050405020304" pitchFamily="18" charset="0"/>
              </a:rPr>
              <a:t>中心</a:t>
            </a:r>
            <a:endParaRPr lang="en-US" altLang="zh-TW" sz="2800" dirty="0" smtClean="0">
              <a:ea typeface="標楷體" panose="03000509000000000000" pitchFamily="65" charset="-120"/>
              <a:cs typeface="Times New Roman" panose="02020603050405020304" pitchFamily="18" charset="0"/>
            </a:endParaRPr>
          </a:p>
        </p:txBody>
      </p:sp>
      <p:sp>
        <p:nvSpPr>
          <p:cNvPr id="6" name="矩形 5"/>
          <p:cNvSpPr/>
          <p:nvPr/>
        </p:nvSpPr>
        <p:spPr>
          <a:xfrm>
            <a:off x="5096885" y="112889"/>
            <a:ext cx="2755883" cy="400110"/>
          </a:xfrm>
          <a:prstGeom prst="rect">
            <a:avLst/>
          </a:prstGeom>
        </p:spPr>
        <p:txBody>
          <a:bodyPr wrap="none">
            <a:spAutoFit/>
          </a:bodyPr>
          <a:lstStyle/>
          <a:p>
            <a:r>
              <a:rPr lang="en-US" altLang="zh-TW" sz="2000" dirty="0" smtClean="0"/>
              <a:t>2022</a:t>
            </a:r>
            <a:r>
              <a:rPr lang="zh-TW" altLang="en-US" sz="2000" dirty="0" smtClean="0"/>
              <a:t>年二月至三月</a:t>
            </a:r>
            <a:r>
              <a:rPr lang="zh-TW" altLang="en-US" sz="2000" dirty="0"/>
              <a:t>通訊</a:t>
            </a:r>
            <a:endParaRPr lang="en-US" sz="2000" dirty="0"/>
          </a:p>
        </p:txBody>
      </p:sp>
      <p:sp>
        <p:nvSpPr>
          <p:cNvPr id="7" name="矩形 6"/>
          <p:cNvSpPr/>
          <p:nvPr/>
        </p:nvSpPr>
        <p:spPr>
          <a:xfrm>
            <a:off x="2467500" y="443130"/>
            <a:ext cx="1569660" cy="276999"/>
          </a:xfrm>
          <a:prstGeom prst="rect">
            <a:avLst/>
          </a:prstGeom>
        </p:spPr>
        <p:txBody>
          <a:bodyPr wrap="none">
            <a:spAutoFit/>
          </a:bodyPr>
          <a:lstStyle/>
          <a:p>
            <a:r>
              <a:rPr lang="en-US" altLang="zh-TW" sz="1200" dirty="0">
                <a:latin typeface="標楷體" panose="03000509000000000000" pitchFamily="65" charset="-120"/>
                <a:ea typeface="標楷體" panose="03000509000000000000" pitchFamily="65" charset="-120"/>
              </a:rPr>
              <a:t>(</a:t>
            </a:r>
            <a:r>
              <a:rPr lang="zh-TW" altLang="en-US" sz="1200" dirty="0">
                <a:latin typeface="標楷體" panose="03000509000000000000" pitchFamily="65" charset="-120"/>
                <a:ea typeface="標楷體" panose="03000509000000000000" pitchFamily="65" charset="-120"/>
              </a:rPr>
              <a:t>由社會福利署資助</a:t>
            </a:r>
            <a:r>
              <a:rPr lang="en-US" altLang="zh-TW" sz="1200" dirty="0">
                <a:latin typeface="標楷體" panose="03000509000000000000" pitchFamily="65" charset="-120"/>
                <a:ea typeface="標楷體" panose="03000509000000000000" pitchFamily="65" charset="-120"/>
              </a:rPr>
              <a:t>)</a:t>
            </a:r>
          </a:p>
        </p:txBody>
      </p:sp>
      <p:sp>
        <p:nvSpPr>
          <p:cNvPr id="10" name="矩形 9"/>
          <p:cNvSpPr/>
          <p:nvPr/>
        </p:nvSpPr>
        <p:spPr>
          <a:xfrm>
            <a:off x="113935" y="6067381"/>
            <a:ext cx="5622851" cy="630942"/>
          </a:xfrm>
          <a:prstGeom prst="rect">
            <a:avLst/>
          </a:prstGeom>
        </p:spPr>
        <p:txBody>
          <a:bodyPr wrap="square">
            <a:spAutoFit/>
          </a:bodyPr>
          <a:lstStyle/>
          <a:p>
            <a:pPr>
              <a:lnSpc>
                <a:spcPts val="1400"/>
              </a:lnSpc>
            </a:pPr>
            <a:r>
              <a:rPr lang="zh-TW" altLang="en-US" sz="1300" dirty="0" smtClean="0">
                <a:latin typeface="標楷體" panose="03000509000000000000" pitchFamily="65" charset="-120"/>
                <a:ea typeface="標楷體" panose="03000509000000000000" pitchFamily="65" charset="-120"/>
              </a:rPr>
              <a:t>地址    ：</a:t>
            </a:r>
            <a:r>
              <a:rPr lang="zh-TW" altLang="en-US" sz="1300" dirty="0">
                <a:latin typeface="標楷體" panose="03000509000000000000" pitchFamily="65" charset="-120"/>
                <a:ea typeface="標楷體" panose="03000509000000000000" pitchFamily="65" charset="-120"/>
              </a:rPr>
              <a:t>九龍灣宏開道</a:t>
            </a:r>
            <a:r>
              <a:rPr lang="en-US" altLang="zh-TW" sz="1300" dirty="0">
                <a:latin typeface="標楷體" panose="03000509000000000000" pitchFamily="65" charset="-120"/>
                <a:ea typeface="標楷體" panose="03000509000000000000" pitchFamily="65" charset="-120"/>
              </a:rPr>
              <a:t>16</a:t>
            </a:r>
            <a:r>
              <a:rPr lang="zh-TW" altLang="en-US" sz="1300" dirty="0" smtClean="0">
                <a:latin typeface="標楷體" panose="03000509000000000000" pitchFamily="65" charset="-120"/>
                <a:ea typeface="標楷體" panose="03000509000000000000" pitchFamily="65" charset="-120"/>
              </a:rPr>
              <a:t>號德</a:t>
            </a:r>
            <a:r>
              <a:rPr lang="zh-TW" altLang="en-US" sz="1300" dirty="0">
                <a:latin typeface="標楷體" panose="03000509000000000000" pitchFamily="65" charset="-120"/>
                <a:ea typeface="標楷體" panose="03000509000000000000" pitchFamily="65" charset="-120"/>
              </a:rPr>
              <a:t>福大廈</a:t>
            </a:r>
            <a:r>
              <a:rPr lang="en-US" altLang="zh-TW" sz="1300" dirty="0">
                <a:latin typeface="標楷體" panose="03000509000000000000" pitchFamily="65" charset="-120"/>
                <a:ea typeface="標楷體" panose="03000509000000000000" pitchFamily="65" charset="-120"/>
              </a:rPr>
              <a:t>6</a:t>
            </a:r>
            <a:r>
              <a:rPr lang="zh-TW" altLang="en-US" sz="1300" dirty="0">
                <a:latin typeface="標楷體" panose="03000509000000000000" pitchFamily="65" charset="-120"/>
                <a:ea typeface="標楷體" panose="03000509000000000000" pitchFamily="65" charset="-120"/>
              </a:rPr>
              <a:t>樓</a:t>
            </a:r>
            <a:r>
              <a:rPr lang="en-US" altLang="zh-TW" sz="1300" dirty="0">
                <a:latin typeface="標楷體" panose="03000509000000000000" pitchFamily="65" charset="-120"/>
                <a:ea typeface="標楷體" panose="03000509000000000000" pitchFamily="65" charset="-120"/>
              </a:rPr>
              <a:t>604</a:t>
            </a:r>
            <a:r>
              <a:rPr lang="zh-TW" altLang="en-US" sz="1300" dirty="0" smtClean="0">
                <a:latin typeface="標楷體" panose="03000509000000000000" pitchFamily="65" charset="-120"/>
                <a:ea typeface="標楷體" panose="03000509000000000000" pitchFamily="65" charset="-120"/>
              </a:rPr>
              <a:t>室</a:t>
            </a:r>
            <a:endParaRPr lang="en-US" altLang="zh-TW" sz="1300" dirty="0" smtClean="0">
              <a:latin typeface="標楷體" panose="03000509000000000000" pitchFamily="65" charset="-120"/>
              <a:ea typeface="標楷體" panose="03000509000000000000" pitchFamily="65" charset="-120"/>
            </a:endParaRPr>
          </a:p>
          <a:p>
            <a:pPr>
              <a:lnSpc>
                <a:spcPts val="1400"/>
              </a:lnSpc>
            </a:pPr>
            <a:r>
              <a:rPr lang="zh-TW" altLang="en-US" sz="1300" dirty="0" smtClean="0">
                <a:latin typeface="標楷體" panose="03000509000000000000" pitchFamily="65" charset="-120"/>
                <a:ea typeface="標楷體" panose="03000509000000000000" pitchFamily="65" charset="-120"/>
              </a:rPr>
              <a:t>中心電話：</a:t>
            </a:r>
            <a:r>
              <a:rPr lang="en-US" sz="1300" dirty="0">
                <a:latin typeface="標楷體" panose="03000509000000000000" pitchFamily="65" charset="-120"/>
                <a:ea typeface="標楷體" panose="03000509000000000000" pitchFamily="65" charset="-120"/>
              </a:rPr>
              <a:t>2318 </a:t>
            </a:r>
            <a:r>
              <a:rPr lang="en-US" sz="1300" dirty="0" smtClean="0">
                <a:latin typeface="標楷體" panose="03000509000000000000" pitchFamily="65" charset="-120"/>
                <a:ea typeface="標楷體" panose="03000509000000000000" pitchFamily="65" charset="-120"/>
              </a:rPr>
              <a:t>1939 </a:t>
            </a:r>
            <a:r>
              <a:rPr lang="zh-TW" altLang="en-US" sz="1300" dirty="0" smtClean="0">
                <a:latin typeface="標楷體" panose="03000509000000000000" pitchFamily="65" charset="-120"/>
                <a:ea typeface="標楷體" panose="03000509000000000000" pitchFamily="65" charset="-120"/>
              </a:rPr>
              <a:t>網址</a:t>
            </a:r>
            <a:r>
              <a:rPr lang="zh-TW" altLang="en-US" sz="1300" dirty="0">
                <a:latin typeface="標楷體" panose="03000509000000000000" pitchFamily="65" charset="-120"/>
                <a:ea typeface="標楷體" panose="03000509000000000000" pitchFamily="65" charset="-120"/>
              </a:rPr>
              <a:t>：</a:t>
            </a:r>
            <a:r>
              <a:rPr lang="en-US" sz="1300" dirty="0">
                <a:latin typeface="Times New Roman" panose="02020603050405020304" pitchFamily="18" charset="0"/>
                <a:ea typeface="標楷體" panose="03000509000000000000" pitchFamily="65" charset="-120"/>
                <a:cs typeface="Times New Roman" panose="02020603050405020304" pitchFamily="18" charset="0"/>
              </a:rPr>
              <a:t>http://</a:t>
            </a:r>
            <a:r>
              <a:rPr lang="en-US" sz="1300" dirty="0" smtClean="0">
                <a:latin typeface="Times New Roman" panose="02020603050405020304" pitchFamily="18" charset="0"/>
                <a:ea typeface="標楷體" panose="03000509000000000000" pitchFamily="65" charset="-120"/>
                <a:cs typeface="Times New Roman" panose="02020603050405020304" pitchFamily="18" charset="0"/>
              </a:rPr>
              <a:t>hkmlckfc.org.hk</a:t>
            </a:r>
            <a:r>
              <a:rPr lang="en-US" sz="1300" dirty="0" smtClean="0">
                <a:latin typeface="標楷體" panose="03000509000000000000" pitchFamily="65" charset="-120"/>
                <a:ea typeface="標楷體" panose="03000509000000000000" pitchFamily="65" charset="-120"/>
              </a:rPr>
              <a:t> </a:t>
            </a:r>
          </a:p>
          <a:p>
            <a:pPr>
              <a:lnSpc>
                <a:spcPts val="1400"/>
              </a:lnSpc>
            </a:pPr>
            <a:r>
              <a:rPr lang="en-US" altLang="zh-TW" sz="1300" dirty="0" err="1" smtClean="0">
                <a:latin typeface="Times New Roman" panose="02020603050405020304" pitchFamily="18" charset="0"/>
                <a:ea typeface="標楷體" panose="03000509000000000000" pitchFamily="65" charset="-120"/>
                <a:cs typeface="Times New Roman" panose="02020603050405020304" pitchFamily="18" charset="0"/>
              </a:rPr>
              <a:t>Whatsapp</a:t>
            </a:r>
            <a:r>
              <a:rPr lang="zh-TW" altLang="en-US" sz="1300" dirty="0" smtClean="0">
                <a:latin typeface="標楷體" panose="03000509000000000000" pitchFamily="65" charset="-120"/>
                <a:ea typeface="標楷體" panose="03000509000000000000" pitchFamily="65" charset="-120"/>
              </a:rPr>
              <a:t>：</a:t>
            </a:r>
            <a:r>
              <a:rPr lang="en-US" sz="1300" dirty="0" smtClean="0">
                <a:latin typeface="標楷體" panose="03000509000000000000" pitchFamily="65" charset="-120"/>
                <a:ea typeface="標楷體" panose="03000509000000000000" pitchFamily="65" charset="-120"/>
              </a:rPr>
              <a:t>5543 7500 </a:t>
            </a:r>
            <a:r>
              <a:rPr lang="zh-TW" altLang="en-US" sz="1300" dirty="0" smtClean="0">
                <a:latin typeface="標楷體" panose="03000509000000000000" pitchFamily="65" charset="-120"/>
                <a:ea typeface="標楷體" panose="03000509000000000000" pitchFamily="65" charset="-120"/>
              </a:rPr>
              <a:t>電</a:t>
            </a:r>
            <a:r>
              <a:rPr lang="zh-TW" altLang="en-US" sz="1300" dirty="0">
                <a:latin typeface="標楷體" panose="03000509000000000000" pitchFamily="65" charset="-120"/>
                <a:ea typeface="標楷體" panose="03000509000000000000" pitchFamily="65" charset="-120"/>
              </a:rPr>
              <a:t>郵：</a:t>
            </a:r>
            <a:r>
              <a:rPr lang="en-US" sz="1300" dirty="0" smtClean="0">
                <a:latin typeface="Times New Roman" panose="02020603050405020304" pitchFamily="18" charset="0"/>
                <a:ea typeface="標楷體" panose="03000509000000000000" pitchFamily="65" charset="-120"/>
                <a:cs typeface="Times New Roman" panose="02020603050405020304" pitchFamily="18" charset="0"/>
              </a:rPr>
              <a:t>hkmlckfc@netvigator.com</a:t>
            </a:r>
            <a:endParaRPr lang="en-US" sz="1300" dirty="0">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3" name="矩形 12"/>
          <p:cNvSpPr/>
          <p:nvPr/>
        </p:nvSpPr>
        <p:spPr>
          <a:xfrm>
            <a:off x="7227397" y="471047"/>
            <a:ext cx="3059855" cy="307777"/>
          </a:xfrm>
          <a:prstGeom prst="rect">
            <a:avLst/>
          </a:prstGeom>
        </p:spPr>
        <p:txBody>
          <a:bodyPr wrap="square">
            <a:spAutoFit/>
          </a:bodyPr>
          <a:lstStyle/>
          <a:p>
            <a:r>
              <a:rPr lang="zh-TW" altLang="en-US" sz="1400" dirty="0" smtClean="0">
                <a:cs typeface="Times New Roman" panose="02020603050405020304" pitchFamily="18" charset="0"/>
              </a:rPr>
              <a:t>         </a:t>
            </a:r>
            <a:r>
              <a:rPr lang="zh-TW" altLang="en-US" sz="1200" dirty="0" smtClean="0">
                <a:cs typeface="Times New Roman" panose="02020603050405020304" pitchFamily="18" charset="0"/>
              </a:rPr>
              <a:t>網頁       </a:t>
            </a:r>
            <a:r>
              <a:rPr lang="en-US" altLang="zh-TW" sz="1200" dirty="0" smtClean="0">
                <a:cs typeface="Times New Roman" panose="02020603050405020304" pitchFamily="18" charset="0"/>
              </a:rPr>
              <a:t>Facebook   </a:t>
            </a:r>
            <a:r>
              <a:rPr lang="en-US" altLang="zh-TW" sz="1200" dirty="0" err="1" smtClean="0">
                <a:cs typeface="Times New Roman" panose="02020603050405020304" pitchFamily="18" charset="0"/>
              </a:rPr>
              <a:t>Youtube</a:t>
            </a:r>
            <a:r>
              <a:rPr lang="zh-TW" altLang="en-US" sz="1200" dirty="0" smtClean="0">
                <a:cs typeface="Times New Roman" panose="02020603050405020304" pitchFamily="18" charset="0"/>
              </a:rPr>
              <a:t>頻道</a:t>
            </a:r>
            <a:endParaRPr lang="en-US" sz="1200" dirty="0"/>
          </a:p>
        </p:txBody>
      </p:sp>
      <p:pic>
        <p:nvPicPr>
          <p:cNvPr id="16" name="圖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56157" y="770247"/>
            <a:ext cx="540000" cy="540000"/>
          </a:xfrm>
          <a:prstGeom prst="rect">
            <a:avLst/>
          </a:prstGeom>
        </p:spPr>
      </p:pic>
      <p:pic>
        <p:nvPicPr>
          <p:cNvPr id="17" name="圖片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17339" y="770247"/>
            <a:ext cx="540000" cy="540000"/>
          </a:xfrm>
          <a:prstGeom prst="rect">
            <a:avLst/>
          </a:prstGeom>
        </p:spPr>
      </p:pic>
      <p:sp>
        <p:nvSpPr>
          <p:cNvPr id="19" name="矩形 18"/>
          <p:cNvSpPr/>
          <p:nvPr/>
        </p:nvSpPr>
        <p:spPr>
          <a:xfrm>
            <a:off x="5096885" y="471047"/>
            <a:ext cx="2600715" cy="954107"/>
          </a:xfrm>
          <a:prstGeom prst="rect">
            <a:avLst/>
          </a:prstGeom>
        </p:spPr>
        <p:txBody>
          <a:bodyPr wrap="square">
            <a:spAutoFit/>
          </a:bodyPr>
          <a:lstStyle/>
          <a:p>
            <a:r>
              <a:rPr lang="zh-TW" altLang="en-US" sz="1400" b="1" u="sng" dirty="0" smtClean="0">
                <a:latin typeface="標楷體" panose="03000509000000000000" pitchFamily="65" charset="-120"/>
                <a:ea typeface="標楷體" panose="03000509000000000000" pitchFamily="65" charset="-120"/>
              </a:rPr>
              <a:t>中心開放時間</a:t>
            </a:r>
            <a:r>
              <a:rPr lang="en-US" altLang="zh-TW" sz="1400" b="1" u="sng" dirty="0" smtClean="0">
                <a:latin typeface="標楷體" panose="03000509000000000000" pitchFamily="65" charset="-120"/>
                <a:ea typeface="標楷體" panose="03000509000000000000" pitchFamily="65" charset="-120"/>
              </a:rPr>
              <a:t> </a:t>
            </a:r>
          </a:p>
          <a:p>
            <a:r>
              <a:rPr lang="zh-TW" altLang="en-US" sz="1400" dirty="0" smtClean="0">
                <a:latin typeface="標楷體" panose="03000509000000000000" pitchFamily="65" charset="-120"/>
                <a:ea typeface="標楷體" panose="03000509000000000000" pitchFamily="65" charset="-120"/>
              </a:rPr>
              <a:t>星期一</a:t>
            </a:r>
            <a:r>
              <a:rPr lang="zh-TW" altLang="en-US" sz="1400" dirty="0">
                <a:latin typeface="標楷體" panose="03000509000000000000" pitchFamily="65" charset="-120"/>
                <a:ea typeface="標楷體" panose="03000509000000000000" pitchFamily="65" charset="-120"/>
              </a:rPr>
              <a:t>至五</a:t>
            </a:r>
            <a:r>
              <a:rPr lang="zh-TW" altLang="en-US" sz="1400" dirty="0" smtClean="0">
                <a:latin typeface="標楷體" panose="03000509000000000000" pitchFamily="65" charset="-120"/>
                <a:ea typeface="標楷體" panose="03000509000000000000" pitchFamily="65" charset="-120"/>
              </a:rPr>
              <a:t>：上午</a:t>
            </a:r>
            <a:r>
              <a:rPr lang="en-US" altLang="zh-TW" sz="1400" dirty="0">
                <a:latin typeface="標楷體" panose="03000509000000000000" pitchFamily="65" charset="-120"/>
                <a:ea typeface="標楷體" panose="03000509000000000000" pitchFamily="65" charset="-120"/>
              </a:rPr>
              <a:t>8:15</a:t>
            </a:r>
            <a:r>
              <a:rPr lang="zh-TW" altLang="en-US" sz="1400" dirty="0">
                <a:latin typeface="標楷體" panose="03000509000000000000" pitchFamily="65" charset="-120"/>
                <a:ea typeface="標楷體" panose="03000509000000000000" pitchFamily="65" charset="-120"/>
              </a:rPr>
              <a:t>至 </a:t>
            </a:r>
            <a:r>
              <a:rPr lang="en-US" altLang="zh-TW" sz="1400" dirty="0">
                <a:latin typeface="標楷體" panose="03000509000000000000" pitchFamily="65" charset="-120"/>
                <a:ea typeface="標楷體" panose="03000509000000000000" pitchFamily="65" charset="-120"/>
              </a:rPr>
              <a:t>5:00</a:t>
            </a:r>
          </a:p>
          <a:p>
            <a:r>
              <a:rPr lang="zh-TW" altLang="en-US" sz="1400" dirty="0" smtClean="0">
                <a:latin typeface="標楷體" panose="03000509000000000000" pitchFamily="65" charset="-120"/>
                <a:ea typeface="標楷體" panose="03000509000000000000" pitchFamily="65" charset="-120"/>
              </a:rPr>
              <a:t>星期六    ：上午</a:t>
            </a:r>
            <a:r>
              <a:rPr lang="en-US" altLang="zh-TW" sz="1400" dirty="0" smtClean="0">
                <a:latin typeface="標楷體" panose="03000509000000000000" pitchFamily="65" charset="-120"/>
                <a:ea typeface="標楷體" panose="03000509000000000000" pitchFamily="65" charset="-120"/>
              </a:rPr>
              <a:t>8:15</a:t>
            </a:r>
            <a:r>
              <a:rPr lang="zh-TW" altLang="en-US" sz="1400" dirty="0" smtClean="0">
                <a:latin typeface="標楷體" panose="03000509000000000000" pitchFamily="65" charset="-120"/>
                <a:ea typeface="標楷體" panose="03000509000000000000" pitchFamily="65" charset="-120"/>
              </a:rPr>
              <a:t>至</a:t>
            </a:r>
            <a:r>
              <a:rPr lang="en-US" altLang="zh-TW" sz="1400" dirty="0" smtClean="0">
                <a:latin typeface="標楷體" panose="03000509000000000000" pitchFamily="65" charset="-120"/>
                <a:ea typeface="標楷體" panose="03000509000000000000" pitchFamily="65" charset="-120"/>
              </a:rPr>
              <a:t>12:30</a:t>
            </a:r>
            <a:endParaRPr lang="en-US" altLang="zh-TW" sz="1400" dirty="0">
              <a:latin typeface="標楷體" panose="03000509000000000000" pitchFamily="65" charset="-120"/>
              <a:ea typeface="標楷體" panose="03000509000000000000" pitchFamily="65" charset="-120"/>
            </a:endParaRPr>
          </a:p>
          <a:p>
            <a:r>
              <a:rPr lang="zh-TW" altLang="en-US" sz="1400" dirty="0" smtClean="0">
                <a:latin typeface="標楷體" panose="03000509000000000000" pitchFamily="65" charset="-120"/>
                <a:ea typeface="標楷體" panose="03000509000000000000" pitchFamily="65" charset="-120"/>
              </a:rPr>
              <a:t>星期日</a:t>
            </a:r>
            <a:r>
              <a:rPr lang="zh-TW" altLang="en-US" sz="1400" dirty="0">
                <a:latin typeface="標楷體" panose="03000509000000000000" pitchFamily="65" charset="-120"/>
                <a:ea typeface="標楷體" panose="03000509000000000000" pitchFamily="65" charset="-120"/>
              </a:rPr>
              <a:t>及公眾假期休息 </a:t>
            </a:r>
            <a:endParaRPr lang="en-US" sz="1400" dirty="0">
              <a:latin typeface="標楷體" panose="03000509000000000000" pitchFamily="65" charset="-120"/>
              <a:ea typeface="標楷體" panose="03000509000000000000" pitchFamily="65" charset="-120"/>
            </a:endParaRPr>
          </a:p>
        </p:txBody>
      </p:sp>
      <p:sp>
        <p:nvSpPr>
          <p:cNvPr id="2" name="書卷 (垂直) 1"/>
          <p:cNvSpPr/>
          <p:nvPr/>
        </p:nvSpPr>
        <p:spPr>
          <a:xfrm flipH="1">
            <a:off x="5062967" y="1481955"/>
            <a:ext cx="4765393" cy="5281154"/>
          </a:xfrm>
          <a:prstGeom prst="verticalScroll">
            <a:avLst>
              <a:gd name="adj" fmla="val 2819"/>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8" name="矩形 7"/>
          <p:cNvSpPr/>
          <p:nvPr/>
        </p:nvSpPr>
        <p:spPr>
          <a:xfrm>
            <a:off x="5200115" y="1636859"/>
            <a:ext cx="4470661" cy="5232202"/>
          </a:xfrm>
          <a:prstGeom prst="rect">
            <a:avLst/>
          </a:prstGeom>
        </p:spPr>
        <p:txBody>
          <a:bodyPr wrap="square">
            <a:spAutoFit/>
          </a:bodyPr>
          <a:lstStyle/>
          <a:p>
            <a:r>
              <a:rPr lang="en-US" altLang="zh-TW" sz="1400" dirty="0" smtClean="0">
                <a:latin typeface="標楷體" panose="03000509000000000000" pitchFamily="65" charset="-120"/>
                <a:ea typeface="標楷體" panose="03000509000000000000" pitchFamily="65" charset="-120"/>
              </a:rPr>
              <a:t>           </a:t>
            </a:r>
            <a:r>
              <a:rPr lang="en-US" altLang="zh-TW" sz="1600" b="1" dirty="0" smtClean="0">
                <a:latin typeface="標楷體" panose="03000509000000000000" pitchFamily="65" charset="-120"/>
                <a:ea typeface="標楷體" panose="03000509000000000000" pitchFamily="65" charset="-120"/>
              </a:rPr>
              <a:t>【</a:t>
            </a:r>
            <a:r>
              <a:rPr lang="zh-TW" altLang="en-US" sz="1600" b="1" dirty="0">
                <a:latin typeface="標楷體" panose="03000509000000000000" pitchFamily="65" charset="-120"/>
                <a:ea typeface="標楷體" panose="03000509000000000000" pitchFamily="65" charset="-120"/>
              </a:rPr>
              <a:t>生命記</a:t>
            </a:r>
            <a:r>
              <a:rPr lang="en-US" altLang="zh-TW" sz="1600" b="1" dirty="0" smtClean="0">
                <a:latin typeface="標楷體" panose="03000509000000000000" pitchFamily="65" charset="-120"/>
                <a:ea typeface="標楷體" panose="03000509000000000000" pitchFamily="65" charset="-120"/>
              </a:rPr>
              <a:t>】</a:t>
            </a:r>
            <a:r>
              <a:rPr lang="zh-TW" altLang="en-US" b="1" dirty="0">
                <a:latin typeface="標楷體" panose="03000509000000000000" pitchFamily="65" charset="-120"/>
                <a:ea typeface="標楷體" panose="03000509000000000000" pitchFamily="65" charset="-120"/>
              </a:rPr>
              <a:t>心的復原力</a:t>
            </a:r>
            <a:endParaRPr lang="en-US" b="1" dirty="0">
              <a:latin typeface="標楷體" panose="03000509000000000000" pitchFamily="65" charset="-120"/>
              <a:ea typeface="標楷體" panose="03000509000000000000" pitchFamily="65" charset="-120"/>
            </a:endParaRPr>
          </a:p>
          <a:p>
            <a:r>
              <a:rPr lang="zh-TW" altLang="en-US" sz="1200" dirty="0" smtClean="0">
                <a:latin typeface="標楷體" panose="03000509000000000000" pitchFamily="65" charset="-120"/>
                <a:ea typeface="標楷體" panose="03000509000000000000" pitchFamily="65" charset="-120"/>
              </a:rPr>
              <a:t>    疫</a:t>
            </a:r>
            <a:r>
              <a:rPr lang="zh-TW" altLang="en-US" sz="1200" dirty="0">
                <a:latin typeface="標楷體" panose="03000509000000000000" pitchFamily="65" charset="-120"/>
                <a:ea typeface="標楷體" panose="03000509000000000000" pitchFamily="65" charset="-120"/>
              </a:rPr>
              <a:t>情影響，多數人內心產生極大的焦慮、煩躁和不安，引發了新冠壓力症候群。回顧上年年初時，網絡票選年度關鍵字首二名，是「盼」和「安」，但內心的平安和盼望，並非單單因着環境，而是來自個人的「復原力」。所謂「復原力」是指在面對逆境、創傷及高度壓力下，心靈擁有足夠的彈性，能夠自我調適並恢復穩定的能力</a:t>
            </a:r>
            <a:r>
              <a:rPr lang="zh-TW" altLang="en-US" sz="1200" dirty="0" smtClean="0">
                <a:latin typeface="標楷體" panose="03000509000000000000" pitchFamily="65" charset="-120"/>
                <a:ea typeface="標楷體" panose="03000509000000000000" pitchFamily="65" charset="-120"/>
              </a:rPr>
              <a:t>。</a:t>
            </a:r>
            <a:endParaRPr lang="en-US" altLang="zh-TW" sz="1200" dirty="0" smtClean="0">
              <a:latin typeface="標楷體" panose="03000509000000000000" pitchFamily="65" charset="-120"/>
              <a:ea typeface="標楷體" panose="03000509000000000000" pitchFamily="65" charset="-120"/>
            </a:endParaRPr>
          </a:p>
          <a:p>
            <a:endParaRPr lang="en-US" sz="1200" dirty="0">
              <a:latin typeface="標楷體" panose="03000509000000000000" pitchFamily="65" charset="-120"/>
              <a:ea typeface="標楷體" panose="03000509000000000000" pitchFamily="65" charset="-120"/>
            </a:endParaRPr>
          </a:p>
          <a:p>
            <a:r>
              <a:rPr lang="zh-TW" altLang="en-US" sz="1200" dirty="0" smtClean="0">
                <a:latin typeface="標楷體" panose="03000509000000000000" pitchFamily="65" charset="-120"/>
                <a:ea typeface="標楷體" panose="03000509000000000000" pitchFamily="65" charset="-120"/>
              </a:rPr>
              <a:t>    有</a:t>
            </a:r>
            <a:r>
              <a:rPr lang="zh-TW" altLang="en-US" sz="1200" dirty="0">
                <a:latin typeface="標楷體" panose="03000509000000000000" pitchFamily="65" charset="-120"/>
                <a:ea typeface="標楷體" panose="03000509000000000000" pitchFamily="65" charset="-120"/>
              </a:rPr>
              <a:t>部影片描述一個盲人，坐在街上乞討，在他身旁有一塊木板寫着</a:t>
            </a:r>
            <a:r>
              <a:rPr lang="en-US" altLang="zh-TW" sz="1200" dirty="0">
                <a:latin typeface="標楷體" panose="03000509000000000000" pitchFamily="65" charset="-120"/>
                <a:ea typeface="標楷體" panose="03000509000000000000" pitchFamily="65" charset="-120"/>
              </a:rPr>
              <a:t>︰</a:t>
            </a:r>
            <a:r>
              <a:rPr lang="zh-TW" altLang="en-US" sz="1200" dirty="0">
                <a:latin typeface="標楷體" panose="03000509000000000000" pitchFamily="65" charset="-120"/>
                <a:ea typeface="標楷體" panose="03000509000000000000" pitchFamily="65" charset="-120"/>
              </a:rPr>
              <a:t>「我是盲人，請幫助我。」但經過投下錢幣的人卻少之又少。此時，有一位女士停下腳步，更改了木板上的文字後便離去。不久，經過的人們熱情地給予善意，令盲人驚訝不已。當那位女士再度經過，盲人忍不住詢問</a:t>
            </a:r>
            <a:r>
              <a:rPr lang="en-US" altLang="zh-TW" sz="1200" dirty="0">
                <a:latin typeface="標楷體" panose="03000509000000000000" pitchFamily="65" charset="-120"/>
                <a:ea typeface="標楷體" panose="03000509000000000000" pitchFamily="65" charset="-120"/>
              </a:rPr>
              <a:t>︰</a:t>
            </a:r>
            <a:r>
              <a:rPr lang="zh-TW" altLang="en-US" sz="1200" dirty="0">
                <a:latin typeface="標楷體" panose="03000509000000000000" pitchFamily="65" charset="-120"/>
                <a:ea typeface="標楷體" panose="03000509000000000000" pitchFamily="65" charset="-120"/>
              </a:rPr>
              <a:t>「請問妳剛才在標語上寫了些甚麼呢？」女士微笑道出，她只是用不同的方式，寫了同樣意思的話</a:t>
            </a:r>
            <a:r>
              <a:rPr lang="en-US" sz="1200" dirty="0">
                <a:latin typeface="標楷體" panose="03000509000000000000" pitchFamily="65" charset="-120"/>
                <a:ea typeface="標楷體" panose="03000509000000000000" pitchFamily="65" charset="-120"/>
              </a:rPr>
              <a:t>---</a:t>
            </a:r>
            <a:r>
              <a:rPr lang="en-US" altLang="zh-TW" sz="1200" dirty="0">
                <a:latin typeface="標楷體" panose="03000509000000000000" pitchFamily="65" charset="-120"/>
                <a:ea typeface="標楷體" panose="03000509000000000000" pitchFamily="65" charset="-120"/>
              </a:rPr>
              <a:t>『</a:t>
            </a:r>
            <a:r>
              <a:rPr lang="zh-TW" altLang="en-US" sz="1200" dirty="0">
                <a:latin typeface="標楷體" panose="03000509000000000000" pitchFamily="65" charset="-120"/>
                <a:ea typeface="標楷體" panose="03000509000000000000" pitchFamily="65" charset="-120"/>
              </a:rPr>
              <a:t>這真是美好的一天，我卻看不見</a:t>
            </a:r>
            <a:r>
              <a:rPr lang="en-US" altLang="zh-TW" sz="1200" dirty="0">
                <a:latin typeface="標楷體" panose="03000509000000000000" pitchFamily="65" charset="-120"/>
                <a:ea typeface="標楷體" panose="03000509000000000000" pitchFamily="65" charset="-120"/>
              </a:rPr>
              <a:t>』</a:t>
            </a:r>
            <a:r>
              <a:rPr lang="zh-TW" altLang="en-US" sz="1200" dirty="0" smtClean="0">
                <a:latin typeface="標楷體" panose="03000509000000000000" pitchFamily="65" charset="-120"/>
                <a:ea typeface="標楷體" panose="03000509000000000000" pitchFamily="65" charset="-120"/>
              </a:rPr>
              <a:t>。</a:t>
            </a:r>
            <a:endParaRPr lang="en-US" altLang="zh-TW" sz="1200" dirty="0" smtClean="0">
              <a:latin typeface="標楷體" panose="03000509000000000000" pitchFamily="65" charset="-120"/>
              <a:ea typeface="標楷體" panose="03000509000000000000" pitchFamily="65" charset="-120"/>
            </a:endParaRPr>
          </a:p>
          <a:p>
            <a:endParaRPr lang="en-US" sz="1200" dirty="0">
              <a:latin typeface="標楷體" panose="03000509000000000000" pitchFamily="65" charset="-120"/>
              <a:ea typeface="標楷體" panose="03000509000000000000" pitchFamily="65" charset="-120"/>
            </a:endParaRPr>
          </a:p>
          <a:p>
            <a:r>
              <a:rPr lang="zh-TW" altLang="en-US" sz="1200" dirty="0" smtClean="0">
                <a:latin typeface="標楷體" panose="03000509000000000000" pitchFamily="65" charset="-120"/>
                <a:ea typeface="標楷體" panose="03000509000000000000" pitchFamily="65" charset="-120"/>
              </a:rPr>
              <a:t>    復原</a:t>
            </a:r>
            <a:r>
              <a:rPr lang="zh-TW" altLang="en-US" sz="1200" dirty="0">
                <a:latin typeface="標楷體" panose="03000509000000000000" pitchFamily="65" charset="-120"/>
                <a:ea typeface="標楷體" panose="03000509000000000000" pitchFamily="65" charset="-120"/>
              </a:rPr>
              <a:t>力就在一顆感恩的心，和一雙看見人生充滿美好的眼睛。仔細回想，你上一次開懷大笑是在甚麼時候呢？温暖的陽光、親朋的關懷，是否讓你的心温暖起來呢？為此獻上感謝吧！這些都是你面對人生風浪的重要力量呀！今天，疫情問題讓人類的前景看起來黯淡無光。但我們心中有基督，就可以得享祂所應許不變的平安，得以面對不測的風雲。</a:t>
            </a:r>
            <a:endParaRPr lang="en-US" sz="1200" dirty="0">
              <a:latin typeface="標楷體" panose="03000509000000000000" pitchFamily="65" charset="-120"/>
              <a:ea typeface="標楷體" panose="03000509000000000000" pitchFamily="65" charset="-120"/>
            </a:endParaRPr>
          </a:p>
          <a:p>
            <a:endParaRPr lang="en-US" altLang="zh-TW" sz="1300" b="1" dirty="0" smtClean="0">
              <a:latin typeface="標楷體" panose="03000509000000000000" pitchFamily="65" charset="-120"/>
              <a:ea typeface="標楷體" panose="03000509000000000000" pitchFamily="65" charset="-120"/>
            </a:endParaRPr>
          </a:p>
          <a:p>
            <a:r>
              <a:rPr lang="zh-TW" altLang="en-US" sz="1200" b="1" dirty="0" smtClean="0">
                <a:latin typeface="標楷體" panose="03000509000000000000" pitchFamily="65" charset="-120"/>
                <a:ea typeface="標楷體" panose="03000509000000000000" pitchFamily="65" charset="-120"/>
              </a:rPr>
              <a:t>「</a:t>
            </a:r>
            <a:r>
              <a:rPr lang="zh-TW" altLang="en-US" sz="1200" b="1" dirty="0">
                <a:latin typeface="標楷體" panose="03000509000000000000" pitchFamily="65" charset="-120"/>
                <a:ea typeface="標楷體" panose="03000509000000000000" pitchFamily="65" charset="-120"/>
              </a:rPr>
              <a:t>但願使人有盼望的神，因信將諸般的喜樂、平安充滿你們的心，使你們藉着聖靈的能力大有盼望。」</a:t>
            </a:r>
            <a:endParaRPr lang="en-US" sz="1200" dirty="0">
              <a:latin typeface="標楷體" panose="03000509000000000000" pitchFamily="65" charset="-120"/>
              <a:ea typeface="標楷體" panose="03000509000000000000" pitchFamily="65" charset="-120"/>
            </a:endParaRPr>
          </a:p>
          <a:p>
            <a:r>
              <a:rPr lang="en-US" sz="1200" dirty="0">
                <a:latin typeface="標楷體" panose="03000509000000000000" pitchFamily="65" charset="-120"/>
                <a:ea typeface="標楷體" panose="03000509000000000000" pitchFamily="65" charset="-120"/>
              </a:rPr>
              <a:t>                          </a:t>
            </a:r>
            <a:r>
              <a:rPr lang="en-US" sz="1200" dirty="0" smtClean="0">
                <a:latin typeface="標楷體" panose="03000509000000000000" pitchFamily="65" charset="-120"/>
                <a:ea typeface="標楷體" panose="03000509000000000000" pitchFamily="65" charset="-120"/>
              </a:rPr>
              <a:t>      --</a:t>
            </a:r>
            <a:r>
              <a:rPr lang="en-US" altLang="zh-TW" sz="1200" b="1" dirty="0" smtClean="0">
                <a:latin typeface="標楷體" panose="03000509000000000000" pitchFamily="65" charset="-120"/>
                <a:ea typeface="標楷體" panose="03000509000000000000" pitchFamily="65" charset="-120"/>
              </a:rPr>
              <a:t>《</a:t>
            </a:r>
            <a:r>
              <a:rPr lang="zh-TW" altLang="en-US" sz="1200" b="1" dirty="0">
                <a:latin typeface="標楷體" panose="03000509000000000000" pitchFamily="65" charset="-120"/>
                <a:ea typeface="標楷體" panose="03000509000000000000" pitchFamily="65" charset="-120"/>
              </a:rPr>
              <a:t>聖經</a:t>
            </a:r>
            <a:r>
              <a:rPr lang="en-US" altLang="zh-TW" sz="1200" b="1" dirty="0">
                <a:latin typeface="標楷體" panose="03000509000000000000" pitchFamily="65" charset="-120"/>
                <a:ea typeface="標楷體" panose="03000509000000000000" pitchFamily="65" charset="-120"/>
              </a:rPr>
              <a:t>》</a:t>
            </a:r>
            <a:r>
              <a:rPr lang="zh-TW" altLang="en-US" sz="1200" b="1" dirty="0">
                <a:latin typeface="標楷體" panose="03000509000000000000" pitchFamily="65" charset="-120"/>
                <a:ea typeface="標楷體" panose="03000509000000000000" pitchFamily="65" charset="-120"/>
              </a:rPr>
              <a:t>羅馬書</a:t>
            </a:r>
            <a:r>
              <a:rPr lang="en-US" sz="1200" b="1" dirty="0">
                <a:latin typeface="標楷體" panose="03000509000000000000" pitchFamily="65" charset="-120"/>
                <a:ea typeface="標楷體" panose="03000509000000000000" pitchFamily="65" charset="-120"/>
              </a:rPr>
              <a:t>15</a:t>
            </a:r>
            <a:r>
              <a:rPr lang="zh-TW" altLang="en-US" sz="1200" b="1" dirty="0">
                <a:latin typeface="標楷體" panose="03000509000000000000" pitchFamily="65" charset="-120"/>
                <a:ea typeface="標楷體" panose="03000509000000000000" pitchFamily="65" charset="-120"/>
              </a:rPr>
              <a:t>章</a:t>
            </a:r>
            <a:r>
              <a:rPr lang="en-US" sz="1200" b="1" dirty="0">
                <a:latin typeface="標楷體" panose="03000509000000000000" pitchFamily="65" charset="-120"/>
                <a:ea typeface="標楷體" panose="03000509000000000000" pitchFamily="65" charset="-120"/>
              </a:rPr>
              <a:t>13</a:t>
            </a:r>
            <a:r>
              <a:rPr lang="zh-TW" altLang="en-US" sz="1200" b="1" dirty="0">
                <a:latin typeface="標楷體" panose="03000509000000000000" pitchFamily="65" charset="-120"/>
                <a:ea typeface="標楷體" panose="03000509000000000000" pitchFamily="65" charset="-120"/>
              </a:rPr>
              <a:t>節</a:t>
            </a:r>
            <a:r>
              <a:rPr lang="zh-TW" altLang="en-US" sz="1200" dirty="0">
                <a:latin typeface="標楷體" panose="03000509000000000000" pitchFamily="65" charset="-120"/>
                <a:ea typeface="標楷體" panose="03000509000000000000" pitchFamily="65" charset="-120"/>
              </a:rPr>
              <a:t> </a:t>
            </a:r>
            <a:endParaRPr lang="en-US" sz="1200" dirty="0">
              <a:latin typeface="標楷體" panose="03000509000000000000" pitchFamily="65" charset="-120"/>
              <a:ea typeface="標楷體" panose="03000509000000000000" pitchFamily="65" charset="-120"/>
            </a:endParaRPr>
          </a:p>
          <a:p>
            <a:pPr>
              <a:lnSpc>
                <a:spcPts val="1800"/>
              </a:lnSpc>
            </a:pPr>
            <a:r>
              <a:rPr lang="en-US" altLang="zh-TW" sz="1200" dirty="0" smtClean="0">
                <a:latin typeface="標楷體" panose="03000509000000000000" pitchFamily="65" charset="-120"/>
                <a:ea typeface="標楷體" panose="03000509000000000000" pitchFamily="65" charset="-120"/>
              </a:rPr>
              <a:t>	</a:t>
            </a:r>
            <a:r>
              <a:rPr lang="en-US" altLang="zh-TW" sz="1200" dirty="0">
                <a:latin typeface="標楷體" panose="03000509000000000000" pitchFamily="65" charset="-120"/>
                <a:ea typeface="標楷體" panose="03000509000000000000" pitchFamily="65" charset="-120"/>
              </a:rPr>
              <a:t>	</a:t>
            </a:r>
            <a:r>
              <a:rPr lang="en-US" altLang="zh-TW" sz="1200" dirty="0" smtClean="0">
                <a:latin typeface="標楷體" panose="03000509000000000000" pitchFamily="65" charset="-120"/>
                <a:ea typeface="標楷體" panose="03000509000000000000" pitchFamily="65" charset="-120"/>
              </a:rPr>
              <a:t>			            </a:t>
            </a:r>
            <a:r>
              <a:rPr lang="zh-TW" altLang="en-US" sz="1200" dirty="0" smtClean="0">
                <a:latin typeface="標楷體" panose="03000509000000000000" pitchFamily="65" charset="-120"/>
                <a:ea typeface="標楷體" panose="03000509000000000000" pitchFamily="65" charset="-120"/>
              </a:rPr>
              <a:t>摘自「蒲公英」</a:t>
            </a:r>
            <a:endParaRPr lang="zh-TW" altLang="en-US" sz="1200" dirty="0">
              <a:latin typeface="標楷體" panose="03000509000000000000" pitchFamily="65" charset="-120"/>
              <a:ea typeface="標楷體" panose="03000509000000000000" pitchFamily="65" charset="-120"/>
            </a:endParaRPr>
          </a:p>
        </p:txBody>
      </p:sp>
      <p:pic>
        <p:nvPicPr>
          <p:cNvPr id="9" name="圖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9982" y="74422"/>
            <a:ext cx="488419" cy="521532"/>
          </a:xfrm>
          <a:prstGeom prst="rect">
            <a:avLst/>
          </a:prstGeom>
        </p:spPr>
      </p:pic>
      <p:pic>
        <p:nvPicPr>
          <p:cNvPr id="15" name="圖片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88121" y="720129"/>
            <a:ext cx="601179" cy="601179"/>
          </a:xfrm>
          <a:prstGeom prst="rect">
            <a:avLst/>
          </a:prstGeom>
        </p:spPr>
      </p:pic>
      <p:sp>
        <p:nvSpPr>
          <p:cNvPr id="25" name="Rectangle 8"/>
          <p:cNvSpPr>
            <a:spLocks noChangeArrowheads="1"/>
          </p:cNvSpPr>
          <p:nvPr/>
        </p:nvSpPr>
        <p:spPr bwMode="auto">
          <a:xfrm>
            <a:off x="3975071" y="5458953"/>
            <a:ext cx="95160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638425" algn="ctr"/>
              </a:tabLst>
              <a:defRPr>
                <a:solidFill>
                  <a:schemeClr val="tx1"/>
                </a:solidFill>
                <a:latin typeface="Arial" panose="020B0604020202020204" pitchFamily="34" charset="0"/>
              </a:defRPr>
            </a:lvl1pPr>
            <a:lvl2pPr eaLnBrk="0" fontAlgn="base" hangingPunct="0">
              <a:spcBef>
                <a:spcPct val="0"/>
              </a:spcBef>
              <a:spcAft>
                <a:spcPct val="0"/>
              </a:spcAft>
              <a:tabLst>
                <a:tab pos="2638425" algn="ctr"/>
              </a:tabLst>
              <a:defRPr>
                <a:solidFill>
                  <a:schemeClr val="tx1"/>
                </a:solidFill>
                <a:latin typeface="Arial" panose="020B0604020202020204" pitchFamily="34" charset="0"/>
              </a:defRPr>
            </a:lvl2pPr>
            <a:lvl3pPr eaLnBrk="0" fontAlgn="base" hangingPunct="0">
              <a:spcBef>
                <a:spcPct val="0"/>
              </a:spcBef>
              <a:spcAft>
                <a:spcPct val="0"/>
              </a:spcAft>
              <a:tabLst>
                <a:tab pos="2638425" algn="ctr"/>
              </a:tabLst>
              <a:defRPr>
                <a:solidFill>
                  <a:schemeClr val="tx1"/>
                </a:solidFill>
                <a:latin typeface="Arial" panose="020B0604020202020204" pitchFamily="34" charset="0"/>
              </a:defRPr>
            </a:lvl3pPr>
            <a:lvl4pPr eaLnBrk="0" fontAlgn="base" hangingPunct="0">
              <a:spcBef>
                <a:spcPct val="0"/>
              </a:spcBef>
              <a:spcAft>
                <a:spcPct val="0"/>
              </a:spcAft>
              <a:tabLst>
                <a:tab pos="2638425" algn="ctr"/>
              </a:tabLst>
              <a:defRPr>
                <a:solidFill>
                  <a:schemeClr val="tx1"/>
                </a:solidFill>
                <a:latin typeface="Arial" panose="020B0604020202020204" pitchFamily="34" charset="0"/>
              </a:defRPr>
            </a:lvl4pPr>
            <a:lvl5pPr eaLnBrk="0" fontAlgn="base" hangingPunct="0">
              <a:spcBef>
                <a:spcPct val="0"/>
              </a:spcBef>
              <a:spcAft>
                <a:spcPct val="0"/>
              </a:spcAft>
              <a:tabLst>
                <a:tab pos="2638425" algn="ctr"/>
              </a:tabLst>
              <a:defRPr>
                <a:solidFill>
                  <a:schemeClr val="tx1"/>
                </a:solidFill>
                <a:latin typeface="Arial" panose="020B0604020202020204" pitchFamily="34" charset="0"/>
              </a:defRPr>
            </a:lvl5pPr>
            <a:lvl6pPr eaLnBrk="0" fontAlgn="base" hangingPunct="0">
              <a:spcBef>
                <a:spcPct val="0"/>
              </a:spcBef>
              <a:spcAft>
                <a:spcPct val="0"/>
              </a:spcAft>
              <a:tabLst>
                <a:tab pos="2638425" algn="ctr"/>
              </a:tabLst>
              <a:defRPr>
                <a:solidFill>
                  <a:schemeClr val="tx1"/>
                </a:solidFill>
                <a:latin typeface="Arial" panose="020B0604020202020204" pitchFamily="34" charset="0"/>
              </a:defRPr>
            </a:lvl6pPr>
            <a:lvl7pPr eaLnBrk="0" fontAlgn="base" hangingPunct="0">
              <a:spcBef>
                <a:spcPct val="0"/>
              </a:spcBef>
              <a:spcAft>
                <a:spcPct val="0"/>
              </a:spcAft>
              <a:tabLst>
                <a:tab pos="2638425" algn="ctr"/>
              </a:tabLst>
              <a:defRPr>
                <a:solidFill>
                  <a:schemeClr val="tx1"/>
                </a:solidFill>
                <a:latin typeface="Arial" panose="020B0604020202020204" pitchFamily="34" charset="0"/>
              </a:defRPr>
            </a:lvl7pPr>
            <a:lvl8pPr eaLnBrk="0" fontAlgn="base" hangingPunct="0">
              <a:spcBef>
                <a:spcPct val="0"/>
              </a:spcBef>
              <a:spcAft>
                <a:spcPct val="0"/>
              </a:spcAft>
              <a:tabLst>
                <a:tab pos="2638425" algn="ctr"/>
              </a:tabLst>
              <a:defRPr>
                <a:solidFill>
                  <a:schemeClr val="tx1"/>
                </a:solidFill>
                <a:latin typeface="Arial" panose="020B0604020202020204" pitchFamily="34" charset="0"/>
              </a:defRPr>
            </a:lvl8pPr>
            <a:lvl9pPr eaLnBrk="0" fontAlgn="base" hangingPunct="0">
              <a:spcBef>
                <a:spcPct val="0"/>
              </a:spcBef>
              <a:spcAft>
                <a:spcPct val="0"/>
              </a:spcAft>
              <a:tabLst>
                <a:tab pos="2638425"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638425" algn="ctr"/>
              </a:tabLst>
            </a:pPr>
            <a:r>
              <a:rPr kumimoji="0" lang="en-US"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SimSun" panose="02010600030101010101" pitchFamily="2" charset="-122"/>
              </a:rPr>
              <a:t>                                              </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SimSun" panose="02010600030101010101" pitchFamily="2" charset="-122"/>
              </a:rPr>
              <a:t>主任的話</a:t>
            </a:r>
            <a:endParaRPr kumimoji="0" lang="zh-TW"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 name="Rectangle 2"/>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049" name="內容版面配置區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6200000">
            <a:off x="3476536" y="1156931"/>
            <a:ext cx="1217723" cy="1867768"/>
          </a:xfrm>
          <a:prstGeom prst="rect">
            <a:avLst/>
          </a:prstGeom>
          <a:extLst>
            <a:ext uri="{909E8E84-426E-40DD-AFC4-6F175D3DCCD1}">
              <a14:hiddenFill xmlns:a14="http://schemas.microsoft.com/office/drawing/2010/main">
                <a:solidFill>
                  <a:srgbClr val="FFFFFF"/>
                </a:solidFill>
              </a14:hiddenFill>
            </a:ext>
          </a:extLst>
        </p:spPr>
      </p:pic>
      <p:sp>
        <p:nvSpPr>
          <p:cNvPr id="11" name="Rectangle 5"/>
          <p:cNvSpPr>
            <a:spLocks noChangeArrowheads="1"/>
          </p:cNvSpPr>
          <p:nvPr/>
        </p:nvSpPr>
        <p:spPr bwMode="auto">
          <a:xfrm>
            <a:off x="152400" y="1524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 name="文字方塊 21"/>
          <p:cNvSpPr txBox="1"/>
          <p:nvPr/>
        </p:nvSpPr>
        <p:spPr>
          <a:xfrm>
            <a:off x="93497" y="3711332"/>
            <a:ext cx="4949034" cy="1815882"/>
          </a:xfrm>
          <a:prstGeom prst="rect">
            <a:avLst/>
          </a:prstGeom>
          <a:noFill/>
        </p:spPr>
        <p:txBody>
          <a:bodyPr wrap="square" rtlCol="0">
            <a:spAutoFit/>
          </a:bodyPr>
          <a:lstStyle/>
          <a:p>
            <a:r>
              <a:rPr lang="zh-TW" altLang="en-US" sz="1400" dirty="0" smtClean="0">
                <a:latin typeface="標楷體" panose="03000509000000000000" pitchFamily="65" charset="-120"/>
                <a:ea typeface="標楷體" panose="03000509000000000000" pitchFamily="65" charset="-120"/>
              </a:rPr>
              <a:t>    農曆新年</a:t>
            </a:r>
            <a:r>
              <a:rPr lang="zh-TW" altLang="en-US" sz="1400" dirty="0">
                <a:latin typeface="標楷體" panose="03000509000000000000" pitchFamily="65" charset="-120"/>
                <a:ea typeface="標楷體" panose="03000509000000000000" pitchFamily="65" charset="-120"/>
              </a:rPr>
              <a:t>即將來臨，耆福中心祝賀各位長者新年進步，身體健康，心中</a:t>
            </a:r>
            <a:r>
              <a:rPr lang="zh-TW" altLang="en-US" sz="1400" dirty="0" smtClean="0">
                <a:latin typeface="標楷體" panose="03000509000000000000" pitchFamily="65" charset="-120"/>
                <a:ea typeface="標楷體" panose="03000509000000000000" pitchFamily="65" charset="-120"/>
              </a:rPr>
              <a:t>滿有</a:t>
            </a:r>
            <a:r>
              <a:rPr lang="zh-TW" altLang="en-US" sz="1400" dirty="0">
                <a:latin typeface="標楷體" panose="03000509000000000000" pitchFamily="65" charset="-120"/>
                <a:ea typeface="標楷體" panose="03000509000000000000" pitchFamily="65" charset="-120"/>
              </a:rPr>
              <a:t>平安、滿足、福樂！耆福中心在</a:t>
            </a:r>
            <a:r>
              <a:rPr lang="en-US" sz="1400" dirty="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至</a:t>
            </a:r>
            <a:r>
              <a:rPr lang="en-US" sz="1400" dirty="0">
                <a:latin typeface="標楷體" panose="03000509000000000000" pitchFamily="65" charset="-120"/>
                <a:ea typeface="標楷體" panose="03000509000000000000" pitchFamily="65" charset="-120"/>
              </a:rPr>
              <a:t>3</a:t>
            </a:r>
            <a:r>
              <a:rPr lang="zh-TW" altLang="en-US" sz="1400" dirty="0">
                <a:latin typeface="標楷體" panose="03000509000000000000" pitchFamily="65" charset="-120"/>
                <a:ea typeface="標楷體" panose="03000509000000000000" pitchFamily="65" charset="-120"/>
              </a:rPr>
              <a:t>月指定期間有兩份禮物送給中心會員</a:t>
            </a:r>
            <a:r>
              <a:rPr lang="en-US" sz="1400" dirty="0">
                <a:latin typeface="標楷體" panose="03000509000000000000" pitchFamily="65" charset="-120"/>
                <a:ea typeface="標楷體" panose="03000509000000000000" pitchFamily="65" charset="-120"/>
              </a:rPr>
              <a:t>(</a:t>
            </a:r>
            <a:r>
              <a:rPr lang="en-US" sz="1400" dirty="0" smtClean="0">
                <a:latin typeface="標楷體" panose="03000509000000000000" pitchFamily="65" charset="-120"/>
                <a:ea typeface="標楷體" panose="03000509000000000000" pitchFamily="65" charset="-120"/>
              </a:rPr>
              <a:t>16/1/2022</a:t>
            </a:r>
            <a:r>
              <a:rPr lang="zh-TW" altLang="en-US" sz="1400" dirty="0" smtClean="0">
                <a:latin typeface="標楷體" panose="03000509000000000000" pitchFamily="65" charset="-120"/>
                <a:ea typeface="標楷體" panose="03000509000000000000" pitchFamily="65" charset="-120"/>
              </a:rPr>
              <a:t>前</a:t>
            </a:r>
            <a:r>
              <a:rPr lang="zh-TW" altLang="en-US" sz="1400" dirty="0">
                <a:latin typeface="標楷體" panose="03000509000000000000" pitchFamily="65" charset="-120"/>
                <a:ea typeface="標楷體" panose="03000509000000000000" pitchFamily="65" charset="-120"/>
              </a:rPr>
              <a:t>入會或續會的中心會員</a:t>
            </a:r>
            <a:r>
              <a:rPr lang="en-US"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，期間請會員協助填寫一份服務</a:t>
            </a:r>
            <a:r>
              <a:rPr lang="zh-TW" altLang="en-US" sz="1400" dirty="0" smtClean="0">
                <a:latin typeface="標楷體" panose="03000509000000000000" pitchFamily="65" charset="-120"/>
                <a:ea typeface="標楷體" panose="03000509000000000000" pitchFamily="65" charset="-120"/>
              </a:rPr>
              <a:t>問卷，</a:t>
            </a:r>
            <a:r>
              <a:rPr lang="zh-TW" altLang="en-US" sz="1400" dirty="0">
                <a:latin typeface="標楷體" panose="03000509000000000000" pitchFamily="65" charset="-120"/>
                <a:ea typeface="標楷體" panose="03000509000000000000" pitchFamily="65" charset="-120"/>
              </a:rPr>
              <a:t>以讓中心知悉服務的提供狀況，以及接收各位的意見。而</a:t>
            </a:r>
            <a:r>
              <a:rPr lang="en-US" sz="1400" dirty="0">
                <a:latin typeface="標楷體" panose="03000509000000000000" pitchFamily="65" charset="-120"/>
                <a:ea typeface="標楷體" panose="03000509000000000000" pitchFamily="65" charset="-120"/>
              </a:rPr>
              <a:t>4</a:t>
            </a:r>
            <a:r>
              <a:rPr lang="zh-TW" altLang="en-US" sz="1400" dirty="0">
                <a:latin typeface="標楷體" panose="03000509000000000000" pitchFamily="65" charset="-120"/>
                <a:ea typeface="標楷體" panose="03000509000000000000" pitchFamily="65" charset="-120"/>
              </a:rPr>
              <a:t>月份起亦會安排續會，為減少各位的輪候時間及減低聚集的風險，中心會</a:t>
            </a:r>
            <a:r>
              <a:rPr lang="zh-TW" altLang="en-US" sz="1400" dirty="0" smtClean="0">
                <a:latin typeface="標楷體" panose="03000509000000000000" pitchFamily="65" charset="-120"/>
                <a:ea typeface="標楷體" panose="03000509000000000000" pitchFamily="65" charset="-120"/>
              </a:rPr>
              <a:t>安排通知各位在指定</a:t>
            </a:r>
            <a:r>
              <a:rPr lang="zh-TW" altLang="en-US" sz="1400" dirty="0">
                <a:latin typeface="標楷體" panose="03000509000000000000" pitchFamily="65" charset="-120"/>
                <a:ea typeface="標楷體" panose="03000509000000000000" pitchFamily="65" charset="-120"/>
              </a:rPr>
              <a:t>時間到中心辦理手續，有關續會的詳情，</a:t>
            </a:r>
            <a:r>
              <a:rPr lang="en-US" sz="1400" dirty="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月底將有新一期通訊寄給大家，將最新的消息通知各位</a:t>
            </a:r>
            <a:r>
              <a:rPr lang="zh-TW" altLang="en-US" sz="1400" dirty="0" smtClean="0">
                <a:latin typeface="標楷體" panose="03000509000000000000" pitchFamily="65" charset="-120"/>
                <a:ea typeface="標楷體" panose="03000509000000000000" pitchFamily="65" charset="-120"/>
              </a:rPr>
              <a:t>。</a:t>
            </a:r>
            <a:endParaRPr lang="en-US" altLang="zh-TW"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p:txBody>
      </p:sp>
      <p:sp>
        <p:nvSpPr>
          <p:cNvPr id="21" name="Rectangle 6"/>
          <p:cNvSpPr>
            <a:spLocks noChangeArrowheads="1"/>
          </p:cNvSpPr>
          <p:nvPr/>
        </p:nvSpPr>
        <p:spPr bwMode="auto">
          <a:xfrm rot="10800000" flipV="1">
            <a:off x="103948" y="822170"/>
            <a:ext cx="3164725" cy="2462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638425" algn="ctr"/>
              </a:tabLst>
              <a:defRPr>
                <a:solidFill>
                  <a:schemeClr val="tx1"/>
                </a:solidFill>
                <a:latin typeface="Arial" panose="020B0604020202020204" pitchFamily="34" charset="0"/>
              </a:defRPr>
            </a:lvl1pPr>
            <a:lvl2pPr eaLnBrk="0" fontAlgn="base" hangingPunct="0">
              <a:spcBef>
                <a:spcPct val="0"/>
              </a:spcBef>
              <a:spcAft>
                <a:spcPct val="0"/>
              </a:spcAft>
              <a:tabLst>
                <a:tab pos="2638425" algn="ctr"/>
              </a:tabLst>
              <a:defRPr>
                <a:solidFill>
                  <a:schemeClr val="tx1"/>
                </a:solidFill>
                <a:latin typeface="Arial" panose="020B0604020202020204" pitchFamily="34" charset="0"/>
              </a:defRPr>
            </a:lvl2pPr>
            <a:lvl3pPr eaLnBrk="0" fontAlgn="base" hangingPunct="0">
              <a:spcBef>
                <a:spcPct val="0"/>
              </a:spcBef>
              <a:spcAft>
                <a:spcPct val="0"/>
              </a:spcAft>
              <a:tabLst>
                <a:tab pos="2638425" algn="ctr"/>
              </a:tabLst>
              <a:defRPr>
                <a:solidFill>
                  <a:schemeClr val="tx1"/>
                </a:solidFill>
                <a:latin typeface="Arial" panose="020B0604020202020204" pitchFamily="34" charset="0"/>
              </a:defRPr>
            </a:lvl3pPr>
            <a:lvl4pPr eaLnBrk="0" fontAlgn="base" hangingPunct="0">
              <a:spcBef>
                <a:spcPct val="0"/>
              </a:spcBef>
              <a:spcAft>
                <a:spcPct val="0"/>
              </a:spcAft>
              <a:tabLst>
                <a:tab pos="2638425" algn="ctr"/>
              </a:tabLst>
              <a:defRPr>
                <a:solidFill>
                  <a:schemeClr val="tx1"/>
                </a:solidFill>
                <a:latin typeface="Arial" panose="020B0604020202020204" pitchFamily="34" charset="0"/>
              </a:defRPr>
            </a:lvl4pPr>
            <a:lvl5pPr eaLnBrk="0" fontAlgn="base" hangingPunct="0">
              <a:spcBef>
                <a:spcPct val="0"/>
              </a:spcBef>
              <a:spcAft>
                <a:spcPct val="0"/>
              </a:spcAft>
              <a:tabLst>
                <a:tab pos="2638425" algn="ctr"/>
              </a:tabLst>
              <a:defRPr>
                <a:solidFill>
                  <a:schemeClr val="tx1"/>
                </a:solidFill>
                <a:latin typeface="Arial" panose="020B0604020202020204" pitchFamily="34" charset="0"/>
              </a:defRPr>
            </a:lvl5pPr>
            <a:lvl6pPr eaLnBrk="0" fontAlgn="base" hangingPunct="0">
              <a:spcBef>
                <a:spcPct val="0"/>
              </a:spcBef>
              <a:spcAft>
                <a:spcPct val="0"/>
              </a:spcAft>
              <a:tabLst>
                <a:tab pos="2638425" algn="ctr"/>
              </a:tabLst>
              <a:defRPr>
                <a:solidFill>
                  <a:schemeClr val="tx1"/>
                </a:solidFill>
                <a:latin typeface="Arial" panose="020B0604020202020204" pitchFamily="34" charset="0"/>
              </a:defRPr>
            </a:lvl6pPr>
            <a:lvl7pPr eaLnBrk="0" fontAlgn="base" hangingPunct="0">
              <a:spcBef>
                <a:spcPct val="0"/>
              </a:spcBef>
              <a:spcAft>
                <a:spcPct val="0"/>
              </a:spcAft>
              <a:tabLst>
                <a:tab pos="2638425" algn="ctr"/>
              </a:tabLst>
              <a:defRPr>
                <a:solidFill>
                  <a:schemeClr val="tx1"/>
                </a:solidFill>
                <a:latin typeface="Arial" panose="020B0604020202020204" pitchFamily="34" charset="0"/>
              </a:defRPr>
            </a:lvl7pPr>
            <a:lvl8pPr eaLnBrk="0" fontAlgn="base" hangingPunct="0">
              <a:spcBef>
                <a:spcPct val="0"/>
              </a:spcBef>
              <a:spcAft>
                <a:spcPct val="0"/>
              </a:spcAft>
              <a:tabLst>
                <a:tab pos="2638425" algn="ctr"/>
              </a:tabLst>
              <a:defRPr>
                <a:solidFill>
                  <a:schemeClr val="tx1"/>
                </a:solidFill>
                <a:latin typeface="Arial" panose="020B0604020202020204" pitchFamily="34" charset="0"/>
              </a:defRPr>
            </a:lvl8pPr>
            <a:lvl9pPr eaLnBrk="0" fontAlgn="base" hangingPunct="0">
              <a:spcBef>
                <a:spcPct val="0"/>
              </a:spcBef>
              <a:spcAft>
                <a:spcPct val="0"/>
              </a:spcAft>
              <a:tabLst>
                <a:tab pos="2638425" algn="ctr"/>
              </a:tabLst>
              <a:defRPr>
                <a:solidFill>
                  <a:schemeClr val="tx1"/>
                </a:solidFill>
                <a:latin typeface="Arial" panose="020B0604020202020204" pitchFamily="34" charset="0"/>
              </a:defRPr>
            </a:lvl9pPr>
          </a:lstStyle>
          <a:p>
            <a:pPr defTabSz="914400"/>
            <a:r>
              <a:rPr lang="zh-TW" altLang="en-US" sz="1400" dirty="0">
                <a:solidFill>
                  <a:srgbClr val="000000"/>
                </a:solidFill>
                <a:latin typeface="標楷體" panose="03000509000000000000" pitchFamily="65" charset="-120"/>
                <a:ea typeface="標楷體" panose="03000509000000000000" pitchFamily="65" charset="-120"/>
                <a:cs typeface="SimSun" panose="02010600030101010101" pitchFamily="2" charset="-122"/>
              </a:rPr>
              <a:t>各位朋友</a:t>
            </a:r>
            <a:r>
              <a:rPr lang="zh-TW" altLang="en-US" sz="1400" dirty="0" smtClean="0">
                <a:solidFill>
                  <a:srgbClr val="000000"/>
                </a:solidFill>
                <a:latin typeface="標楷體" panose="03000509000000000000" pitchFamily="65" charset="-120"/>
                <a:ea typeface="標楷體" panose="03000509000000000000" pitchFamily="65" charset="-120"/>
                <a:cs typeface="SimSun" panose="02010600030101010101" pitchFamily="2" charset="-122"/>
              </a:rPr>
              <a:t>：</a:t>
            </a:r>
            <a:endParaRPr lang="en-US" altLang="zh-TW" sz="1400" dirty="0" smtClean="0">
              <a:solidFill>
                <a:srgbClr val="000000"/>
              </a:solidFill>
              <a:latin typeface="標楷體" panose="03000509000000000000" pitchFamily="65" charset="-120"/>
              <a:ea typeface="標楷體" panose="03000509000000000000" pitchFamily="65" charset="-120"/>
              <a:cs typeface="SimSun" panose="02010600030101010101" pitchFamily="2" charset="-122"/>
            </a:endParaRPr>
          </a:p>
          <a:p>
            <a:pPr defTabSz="914400"/>
            <a:endParaRPr lang="en-US" altLang="zh-TW" sz="1400"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a:p>
            <a:pPr defTabSz="914400"/>
            <a:r>
              <a:rPr lang="zh-TW" altLang="en-US" sz="1400" dirty="0" smtClean="0">
                <a:latin typeface="標楷體" panose="03000509000000000000" pitchFamily="65" charset="-120"/>
                <a:ea typeface="標楷體" panose="03000509000000000000" pitchFamily="65" charset="-120"/>
              </a:rPr>
              <a:t>    第五</a:t>
            </a:r>
            <a:r>
              <a:rPr lang="zh-TW" altLang="en-US" sz="1400" dirty="0">
                <a:latin typeface="標楷體" panose="03000509000000000000" pitchFamily="65" charset="-120"/>
                <a:ea typeface="標楷體" panose="03000509000000000000" pitchFamily="65" charset="-120"/>
              </a:rPr>
              <a:t>波</a:t>
            </a:r>
            <a:r>
              <a:rPr lang="zh-TW" altLang="en-US" sz="1400" dirty="0" smtClean="0">
                <a:latin typeface="標楷體" panose="03000509000000000000" pitchFamily="65" charset="-120"/>
                <a:ea typeface="標楷體" panose="03000509000000000000" pitchFamily="65" charset="-120"/>
              </a:rPr>
              <a:t>疫</a:t>
            </a:r>
            <a:r>
              <a:rPr lang="zh-TW" altLang="en-US" sz="1400" dirty="0">
                <a:latin typeface="標楷體" panose="03000509000000000000" pitchFamily="65" charset="-120"/>
                <a:ea typeface="標楷體" panose="03000509000000000000" pitchFamily="65" charset="-120"/>
              </a:rPr>
              <a:t>情的衝擊下，本中心服務按社署指引有所變動，詳情請見內頁，現時似乎許多活動都受到限制，中心亦將</a:t>
            </a:r>
            <a:r>
              <a:rPr lang="zh-TW" altLang="en-US" sz="1400" dirty="0" smtClean="0">
                <a:latin typeface="標楷體" panose="03000509000000000000" pitchFamily="65" charset="-120"/>
                <a:ea typeface="標楷體" panose="03000509000000000000" pitchFamily="65" charset="-120"/>
              </a:rPr>
              <a:t>原來活動</a:t>
            </a:r>
            <a:r>
              <a:rPr lang="en-US" altLang="zh-TW" sz="1400" dirty="0" smtClean="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小組的</a:t>
            </a:r>
            <a:r>
              <a:rPr lang="zh-TW" altLang="en-US" sz="1400" dirty="0">
                <a:latin typeface="標楷體" panose="03000509000000000000" pitchFamily="65" charset="-120"/>
                <a:ea typeface="標楷體" panose="03000509000000000000" pitchFamily="65" charset="-120"/>
              </a:rPr>
              <a:t>形式轉為網上直播或</a:t>
            </a:r>
            <a:r>
              <a:rPr lang="en-US"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，雖然不能外出多走走，然而中心希望各位仍可留在家中繼續學習，繼續認識不同的新知，充實自己，讓</a:t>
            </a:r>
            <a:r>
              <a:rPr lang="zh-TW" altLang="en-US" sz="1400" dirty="0" smtClean="0">
                <a:latin typeface="標楷體" panose="03000509000000000000" pitchFamily="65" charset="-120"/>
                <a:ea typeface="標楷體" panose="03000509000000000000" pitchFamily="65" charset="-120"/>
              </a:rPr>
              <a:t>自己</a:t>
            </a:r>
            <a:r>
              <a:rPr lang="zh-TW" altLang="en-US" sz="1400" dirty="0">
                <a:latin typeface="標楷體" panose="03000509000000000000" pitchFamily="65" charset="-120"/>
                <a:ea typeface="標楷體" panose="03000509000000000000" pitchFamily="65" charset="-120"/>
              </a:rPr>
              <a:t>即使在不同的環境，</a:t>
            </a:r>
            <a:r>
              <a:rPr lang="zh-TW" altLang="en-US" sz="1400" dirty="0" smtClean="0">
                <a:latin typeface="標楷體" panose="03000509000000000000" pitchFamily="65" charset="-120"/>
                <a:ea typeface="標楷體" panose="03000509000000000000" pitchFamily="65" charset="-120"/>
              </a:rPr>
              <a:t>狀因此</a:t>
            </a:r>
            <a:r>
              <a:rPr lang="zh-TW" altLang="en-US" sz="1400" dirty="0">
                <a:latin typeface="標楷體" panose="03000509000000000000" pitchFamily="65" charset="-120"/>
                <a:ea typeface="標楷體" panose="03000509000000000000" pitchFamily="65" charset="-120"/>
              </a:rPr>
              <a:t>受困惱</a:t>
            </a:r>
            <a:r>
              <a:rPr lang="zh-TW" altLang="en-US" sz="1400" dirty="0" smtClean="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我們的</a:t>
            </a:r>
            <a:r>
              <a:rPr lang="zh-TW" altLang="en-US" sz="1400" dirty="0" smtClean="0">
                <a:latin typeface="標楷體" panose="03000509000000000000" pitchFamily="65" charset="-120"/>
                <a:ea typeface="標楷體" panose="03000509000000000000" pitchFamily="65" charset="-120"/>
              </a:rPr>
              <a:t>心靈是自由的，</a:t>
            </a:r>
            <a:endParaRPr lang="en-US" altLang="zh-TW" sz="1400"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p:txBody>
      </p:sp>
      <p:sp>
        <p:nvSpPr>
          <p:cNvPr id="24" name="文字方塊 23"/>
          <p:cNvSpPr txBox="1"/>
          <p:nvPr/>
        </p:nvSpPr>
        <p:spPr>
          <a:xfrm>
            <a:off x="2974549" y="2764463"/>
            <a:ext cx="2001045" cy="738664"/>
          </a:xfrm>
          <a:prstGeom prst="rect">
            <a:avLst/>
          </a:prstGeom>
          <a:noFill/>
        </p:spPr>
        <p:txBody>
          <a:bodyPr wrap="square" rtlCol="0">
            <a:spAutoFit/>
          </a:bodyPr>
          <a:lstStyle/>
          <a:p>
            <a:pPr defTabSz="914400"/>
            <a:r>
              <a:rPr lang="zh-TW" altLang="en-US" sz="1400" dirty="0">
                <a:latin typeface="標楷體" panose="03000509000000000000" pitchFamily="65" charset="-120"/>
                <a:ea typeface="標楷體" panose="03000509000000000000" pitchFamily="65" charset="-120"/>
              </a:rPr>
              <a:t>況的改變下，心情</a:t>
            </a:r>
            <a:r>
              <a:rPr lang="zh-TW" altLang="en-US" sz="1400" dirty="0" smtClean="0">
                <a:latin typeface="標楷體" panose="03000509000000000000" pitchFamily="65" charset="-120"/>
                <a:ea typeface="標楷體" panose="03000509000000000000" pitchFamily="65" charset="-120"/>
              </a:rPr>
              <a:t>不要猶如上圖</a:t>
            </a:r>
            <a:r>
              <a:rPr lang="zh-TW" altLang="en-US" sz="1400" dirty="0">
                <a:latin typeface="標楷體" panose="03000509000000000000" pitchFamily="65" charset="-120"/>
                <a:ea typeface="標楷體" panose="03000509000000000000" pitchFamily="65" charset="-120"/>
              </a:rPr>
              <a:t>的</a:t>
            </a:r>
            <a:r>
              <a:rPr lang="zh-TW" altLang="en-US" sz="1400" dirty="0" smtClean="0">
                <a:latin typeface="標楷體" panose="03000509000000000000" pitchFamily="65" charset="-120"/>
                <a:ea typeface="標楷體" panose="03000509000000000000" pitchFamily="65" charset="-120"/>
              </a:rPr>
              <a:t>植</a:t>
            </a:r>
            <a:r>
              <a:rPr lang="zh-TW" altLang="en-US" sz="1400" dirty="0">
                <a:latin typeface="標楷體" panose="03000509000000000000" pitchFamily="65" charset="-120"/>
                <a:ea typeface="標楷體" panose="03000509000000000000" pitchFamily="65" charset="-120"/>
              </a:rPr>
              <a:t>物一樣，</a:t>
            </a:r>
            <a:endParaRPr lang="en-US" altLang="zh-TW" sz="1400"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a:p>
            <a:pPr defTabSz="914400"/>
            <a:endParaRPr lang="en-US" altLang="zh-TW" sz="1400"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p:txBody>
      </p:sp>
      <p:sp>
        <p:nvSpPr>
          <p:cNvPr id="26" name="文字方塊 25"/>
          <p:cNvSpPr txBox="1"/>
          <p:nvPr/>
        </p:nvSpPr>
        <p:spPr>
          <a:xfrm>
            <a:off x="103947" y="3191411"/>
            <a:ext cx="4899099" cy="523220"/>
          </a:xfrm>
          <a:prstGeom prst="rect">
            <a:avLst/>
          </a:prstGeom>
          <a:noFill/>
        </p:spPr>
        <p:txBody>
          <a:bodyPr wrap="square" rtlCol="0">
            <a:spAutoFit/>
          </a:bodyPr>
          <a:lstStyle/>
          <a:p>
            <a:pPr defTabSz="914400"/>
            <a:r>
              <a:rPr lang="zh-TW" altLang="en-US" sz="1400" dirty="0" smtClean="0">
                <a:latin typeface="標楷體" panose="03000509000000000000" pitchFamily="65" charset="-120"/>
                <a:ea typeface="標楷體" panose="03000509000000000000" pitchFamily="65" charset="-120"/>
              </a:rPr>
              <a:t>生命力</a:t>
            </a:r>
            <a:r>
              <a:rPr lang="zh-TW" altLang="en-US" sz="1400" dirty="0">
                <a:latin typeface="標楷體" panose="03000509000000000000" pitchFamily="65" charset="-120"/>
                <a:ea typeface="標楷體" panose="03000509000000000000" pitchFamily="65" charset="-120"/>
              </a:rPr>
              <a:t>不受石壁限制而繼續成長。在疫情期間，各位如遇上任何情況，欲與社工傾談，歡迎致電中心。</a:t>
            </a:r>
            <a:endParaRPr lang="en-US" altLang="zh-TW" sz="1400" dirty="0">
              <a:solidFill>
                <a:srgbClr val="000000"/>
              </a:solidFill>
              <a:latin typeface="標楷體" panose="03000509000000000000" pitchFamily="65" charset="-120"/>
              <a:ea typeface="標楷體" panose="03000509000000000000" pitchFamily="65" charset="-120"/>
              <a:cs typeface="SimSun" panose="02010600030101010101" pitchFamily="2" charset="-122"/>
            </a:endParaRPr>
          </a:p>
        </p:txBody>
      </p:sp>
    </p:spTree>
    <p:extLst>
      <p:ext uri="{BB962C8B-B14F-4D97-AF65-F5344CB8AC3E}">
        <p14:creationId xmlns:p14="http://schemas.microsoft.com/office/powerpoint/2010/main" val="33840285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圓角矩形 12"/>
          <p:cNvSpPr/>
          <p:nvPr/>
        </p:nvSpPr>
        <p:spPr>
          <a:xfrm>
            <a:off x="97228" y="68147"/>
            <a:ext cx="4702832" cy="6713418"/>
          </a:xfrm>
          <a:prstGeom prst="roundRect">
            <a:avLst>
              <a:gd name="adj" fmla="val 5787"/>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15" name="圓角矩形 14"/>
          <p:cNvSpPr/>
          <p:nvPr/>
        </p:nvSpPr>
        <p:spPr>
          <a:xfrm>
            <a:off x="4860447" y="44153"/>
            <a:ext cx="4965039" cy="4488143"/>
          </a:xfrm>
          <a:prstGeom prst="roundRect">
            <a:avLst>
              <a:gd name="adj" fmla="val 5787"/>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8" name="矩形 7"/>
          <p:cNvSpPr/>
          <p:nvPr/>
        </p:nvSpPr>
        <p:spPr>
          <a:xfrm>
            <a:off x="5469771" y="68147"/>
            <a:ext cx="3672801" cy="584775"/>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3200" b="1" dirty="0">
                <a:latin typeface="標楷體" panose="03000509000000000000" pitchFamily="65" charset="-120"/>
                <a:ea typeface="標楷體" panose="03000509000000000000" pitchFamily="65" charset="-120"/>
              </a:rPr>
              <a:t>認知小組活動</a:t>
            </a:r>
            <a:r>
              <a:rPr lang="en-US" altLang="zh-TW" sz="3200" b="1" dirty="0">
                <a:latin typeface="標楷體" panose="03000509000000000000" pitchFamily="65" charset="-120"/>
                <a:ea typeface="標楷體" panose="03000509000000000000" pitchFamily="65" charset="-120"/>
              </a:rPr>
              <a:t>/</a:t>
            </a:r>
            <a:r>
              <a:rPr lang="zh-TW" altLang="en-US" sz="3200" b="1" dirty="0">
                <a:latin typeface="標楷體" panose="03000509000000000000" pitchFamily="65" charset="-120"/>
                <a:ea typeface="標楷體" panose="03000509000000000000" pitchFamily="65" charset="-120"/>
              </a:rPr>
              <a:t>支援</a:t>
            </a:r>
          </a:p>
        </p:txBody>
      </p:sp>
      <p:sp>
        <p:nvSpPr>
          <p:cNvPr id="3" name="矩形 2"/>
          <p:cNvSpPr/>
          <p:nvPr/>
        </p:nvSpPr>
        <p:spPr>
          <a:xfrm>
            <a:off x="4860448" y="746644"/>
            <a:ext cx="4965040" cy="3785652"/>
          </a:xfrm>
          <a:prstGeom prst="rect">
            <a:avLst/>
          </a:prstGeom>
        </p:spPr>
        <p:txBody>
          <a:bodyPr wrap="square">
            <a:spAutoFit/>
          </a:bodyPr>
          <a:lstStyle/>
          <a:p>
            <a:pPr marL="630238" indent="-630238"/>
            <a:r>
              <a:rPr lang="zh-TW" altLang="en-US" sz="1500" b="1" u="sng" kern="100" dirty="0" smtClean="0">
                <a:latin typeface="標楷體" panose="03000509000000000000" pitchFamily="65" charset="-120"/>
                <a:ea typeface="標楷體" panose="03000509000000000000" pitchFamily="65" charset="-120"/>
              </a:rPr>
              <a:t>蒙</a:t>
            </a:r>
            <a:r>
              <a:rPr lang="zh-TW" altLang="en-US" sz="1500" b="1" u="sng" kern="100" dirty="0">
                <a:latin typeface="標楷體" panose="03000509000000000000" pitchFamily="65" charset="-120"/>
                <a:ea typeface="標楷體" panose="03000509000000000000" pitchFamily="65" charset="-120"/>
              </a:rPr>
              <a:t>特利爾認知</a:t>
            </a:r>
            <a:r>
              <a:rPr lang="zh-TW" altLang="en-US" sz="1500" b="1" u="sng" kern="100" dirty="0" smtClean="0">
                <a:latin typeface="標楷體" panose="03000509000000000000" pitchFamily="65" charset="-120"/>
                <a:ea typeface="標楷體" panose="03000509000000000000" pitchFamily="65" charset="-120"/>
              </a:rPr>
              <a:t>評估 </a:t>
            </a:r>
            <a:r>
              <a:rPr lang="en-US" sz="1500" b="1" u="sng" kern="100" dirty="0" smtClean="0">
                <a:latin typeface="標楷體" panose="03000509000000000000" pitchFamily="65" charset="-120"/>
                <a:ea typeface="標楷體" panose="03000509000000000000" pitchFamily="65" charset="-120"/>
              </a:rPr>
              <a:t>(</a:t>
            </a:r>
            <a:r>
              <a:rPr lang="en-US" sz="1500" b="1" u="sng" kern="100" dirty="0">
                <a:latin typeface="標楷體" panose="03000509000000000000" pitchFamily="65" charset="-120"/>
                <a:ea typeface="標楷體" panose="03000509000000000000" pitchFamily="65" charset="-120"/>
              </a:rPr>
              <a:t>5</a:t>
            </a:r>
            <a:r>
              <a:rPr lang="zh-TW" altLang="en-US" sz="1500" b="1" u="sng" kern="100" dirty="0">
                <a:latin typeface="標楷體" panose="03000509000000000000" pitchFamily="65" charset="-120"/>
                <a:ea typeface="標楷體" panose="03000509000000000000" pitchFamily="65" charset="-120"/>
              </a:rPr>
              <a:t>分鐘電話版</a:t>
            </a:r>
            <a:r>
              <a:rPr lang="en-US" sz="1500" b="1" u="sng" kern="100" dirty="0">
                <a:latin typeface="標楷體" panose="03000509000000000000" pitchFamily="65" charset="-120"/>
                <a:ea typeface="標楷體" panose="03000509000000000000" pitchFamily="65" charset="-120"/>
              </a:rPr>
              <a:t>)</a:t>
            </a:r>
          </a:p>
          <a:p>
            <a:pPr marL="630238" indent="-630238">
              <a:lnSpc>
                <a:spcPts val="1800"/>
              </a:lnSpc>
            </a:pPr>
            <a:r>
              <a:rPr lang="zh-TW" altLang="en-US" sz="1500" kern="100" dirty="0" smtClean="0">
                <a:latin typeface="標楷體" panose="03000509000000000000" pitchFamily="65" charset="-120"/>
                <a:ea typeface="標楷體" panose="03000509000000000000" pitchFamily="65" charset="-120"/>
              </a:rPr>
              <a:t>日期</a:t>
            </a:r>
            <a:r>
              <a:rPr lang="zh-TW" altLang="en-US" sz="1500" kern="100" dirty="0">
                <a:latin typeface="標楷體" panose="03000509000000000000" pitchFamily="65" charset="-120"/>
                <a:ea typeface="標楷體" panose="03000509000000000000" pitchFamily="65" charset="-120"/>
              </a:rPr>
              <a:t>：</a:t>
            </a:r>
            <a:r>
              <a:rPr lang="en-US" altLang="zh-TW" sz="1500" kern="100" dirty="0">
                <a:latin typeface="標楷體" panose="03000509000000000000" pitchFamily="65" charset="-120"/>
                <a:ea typeface="標楷體" panose="03000509000000000000" pitchFamily="65" charset="-120"/>
              </a:rPr>
              <a:t>2022</a:t>
            </a:r>
            <a:r>
              <a:rPr lang="zh-TW" altLang="en-US" sz="1500" kern="100" dirty="0" smtClean="0">
                <a:latin typeface="標楷體" panose="03000509000000000000" pitchFamily="65" charset="-120"/>
                <a:ea typeface="標楷體" panose="03000509000000000000" pitchFamily="65" charset="-120"/>
              </a:rPr>
              <a:t>年</a:t>
            </a:r>
            <a:r>
              <a:rPr lang="en-US" altLang="zh-TW" sz="1500" kern="100" dirty="0" smtClean="0">
                <a:latin typeface="標楷體" panose="03000509000000000000" pitchFamily="65" charset="-120"/>
                <a:ea typeface="標楷體" panose="03000509000000000000" pitchFamily="65" charset="-120"/>
              </a:rPr>
              <a:t>3</a:t>
            </a:r>
            <a:r>
              <a:rPr lang="zh-TW" altLang="en-US" sz="1500" kern="100" dirty="0" smtClean="0">
                <a:latin typeface="標楷體" panose="03000509000000000000" pitchFamily="65" charset="-120"/>
                <a:ea typeface="標楷體" panose="03000509000000000000" pitchFamily="65" charset="-120"/>
              </a:rPr>
              <a:t>月</a:t>
            </a:r>
            <a:r>
              <a:rPr lang="en-US" altLang="zh-TW" sz="1500" kern="100" dirty="0" smtClean="0">
                <a:latin typeface="標楷體" panose="03000509000000000000" pitchFamily="65" charset="-120"/>
                <a:ea typeface="標楷體" panose="03000509000000000000" pitchFamily="65" charset="-120"/>
              </a:rPr>
              <a:t>4</a:t>
            </a:r>
            <a:r>
              <a:rPr lang="zh-TW" altLang="en-US" sz="1500" kern="100" dirty="0" smtClean="0">
                <a:latin typeface="標楷體" panose="03000509000000000000" pitchFamily="65" charset="-120"/>
                <a:ea typeface="標楷體" panose="03000509000000000000" pitchFamily="65" charset="-120"/>
              </a:rPr>
              <a:t>日</a:t>
            </a:r>
            <a:r>
              <a:rPr lang="en-US" altLang="zh-TW" sz="1500" kern="100" dirty="0">
                <a:latin typeface="標楷體" panose="03000509000000000000" pitchFamily="65" charset="-120"/>
                <a:ea typeface="標楷體" panose="03000509000000000000" pitchFamily="65" charset="-120"/>
              </a:rPr>
              <a:t>(</a:t>
            </a:r>
            <a:r>
              <a:rPr lang="zh-TW" altLang="en-US" sz="1500" kern="100" dirty="0" smtClean="0">
                <a:latin typeface="標楷體" panose="03000509000000000000" pitchFamily="65" charset="-120"/>
                <a:ea typeface="標楷體" panose="03000509000000000000" pitchFamily="65" charset="-120"/>
              </a:rPr>
              <a:t>星期五</a:t>
            </a:r>
            <a:r>
              <a:rPr lang="en-US" altLang="zh-TW" sz="1500" kern="100" dirty="0" smtClean="0">
                <a:latin typeface="標楷體" panose="03000509000000000000" pitchFamily="65" charset="-120"/>
                <a:ea typeface="標楷體" panose="03000509000000000000" pitchFamily="65" charset="-120"/>
              </a:rPr>
              <a:t>)</a:t>
            </a:r>
            <a:r>
              <a:rPr lang="zh-TW" altLang="en-US" sz="1500" kern="100" dirty="0" smtClean="0">
                <a:latin typeface="標楷體" panose="03000509000000000000" pitchFamily="65" charset="-120"/>
                <a:ea typeface="標楷體" panose="03000509000000000000" pitchFamily="65" charset="-120"/>
              </a:rPr>
              <a:t>及</a:t>
            </a:r>
            <a:r>
              <a:rPr lang="en-US" altLang="zh-TW" sz="1500" kern="100" dirty="0" smtClean="0">
                <a:latin typeface="標楷體" panose="03000509000000000000" pitchFamily="65" charset="-120"/>
                <a:ea typeface="標楷體" panose="03000509000000000000" pitchFamily="65" charset="-120"/>
              </a:rPr>
              <a:t>3</a:t>
            </a:r>
            <a:r>
              <a:rPr lang="zh-TW" altLang="en-US" sz="1500" kern="100" dirty="0" smtClean="0">
                <a:latin typeface="標楷體" panose="03000509000000000000" pitchFamily="65" charset="-120"/>
                <a:ea typeface="標楷體" panose="03000509000000000000" pitchFamily="65" charset="-120"/>
              </a:rPr>
              <a:t>月</a:t>
            </a:r>
            <a:r>
              <a:rPr lang="en-US" altLang="zh-TW" sz="1500" kern="100" dirty="0" smtClean="0">
                <a:latin typeface="標楷體" panose="03000509000000000000" pitchFamily="65" charset="-120"/>
                <a:ea typeface="標楷體" panose="03000509000000000000" pitchFamily="65" charset="-120"/>
              </a:rPr>
              <a:t>7</a:t>
            </a:r>
            <a:r>
              <a:rPr lang="zh-TW" altLang="en-US" sz="1500" kern="100" dirty="0">
                <a:latin typeface="標楷體" panose="03000509000000000000" pitchFamily="65" charset="-120"/>
                <a:ea typeface="標楷體" panose="03000509000000000000" pitchFamily="65" charset="-120"/>
              </a:rPr>
              <a:t>日</a:t>
            </a:r>
            <a:r>
              <a:rPr lang="en-US" altLang="zh-TW" sz="1500" kern="100" dirty="0" smtClean="0">
                <a:latin typeface="標楷體" panose="03000509000000000000" pitchFamily="65" charset="-120"/>
                <a:ea typeface="標楷體" panose="03000509000000000000" pitchFamily="65" charset="-120"/>
              </a:rPr>
              <a:t>(</a:t>
            </a:r>
            <a:r>
              <a:rPr lang="zh-TW" altLang="en-US" sz="1500" kern="100" dirty="0" smtClean="0">
                <a:latin typeface="標楷體" panose="03000509000000000000" pitchFamily="65" charset="-120"/>
                <a:ea typeface="標楷體" panose="03000509000000000000" pitchFamily="65" charset="-120"/>
              </a:rPr>
              <a:t>星期一</a:t>
            </a:r>
            <a:r>
              <a:rPr lang="en-US" altLang="zh-TW" sz="1500" kern="100" dirty="0" smtClean="0">
                <a:latin typeface="標楷體" panose="03000509000000000000" pitchFamily="65" charset="-120"/>
                <a:ea typeface="標楷體" panose="03000509000000000000" pitchFamily="65" charset="-120"/>
              </a:rPr>
              <a:t>)</a:t>
            </a:r>
            <a:endParaRPr lang="en-US" altLang="zh-TW" sz="1500" kern="100" dirty="0">
              <a:latin typeface="標楷體" panose="03000509000000000000" pitchFamily="65" charset="-120"/>
              <a:ea typeface="標楷體" panose="03000509000000000000" pitchFamily="65" charset="-120"/>
            </a:endParaRPr>
          </a:p>
          <a:p>
            <a:pPr marL="630238" indent="-630238">
              <a:lnSpc>
                <a:spcPts val="1800"/>
              </a:lnSpc>
            </a:pPr>
            <a:r>
              <a:rPr lang="zh-TW" altLang="en-US" sz="1500" kern="100" dirty="0">
                <a:latin typeface="標楷體" panose="03000509000000000000" pitchFamily="65" charset="-120"/>
                <a:ea typeface="標楷體" panose="03000509000000000000" pitchFamily="65" charset="-120"/>
              </a:rPr>
              <a:t>時間</a:t>
            </a:r>
            <a:r>
              <a:rPr lang="zh-TW" altLang="en-US" sz="1500" kern="100" dirty="0" smtClean="0">
                <a:latin typeface="標楷體" panose="03000509000000000000" pitchFamily="65" charset="-120"/>
                <a:ea typeface="標楷體" panose="03000509000000000000" pitchFamily="65" charset="-120"/>
              </a:rPr>
              <a:t>：上午</a:t>
            </a:r>
            <a:r>
              <a:rPr lang="en-US" altLang="zh-TW" sz="1500" kern="100" dirty="0" smtClean="0">
                <a:latin typeface="標楷體" panose="03000509000000000000" pitchFamily="65" charset="-120"/>
                <a:ea typeface="標楷體" panose="03000509000000000000" pitchFamily="65" charset="-120"/>
              </a:rPr>
              <a:t>10:00-12:00 </a:t>
            </a:r>
            <a:r>
              <a:rPr lang="en-US" sz="1500" kern="100" dirty="0">
                <a:latin typeface="標楷體" panose="03000509000000000000" pitchFamily="65" charset="-120"/>
                <a:ea typeface="標楷體" panose="03000509000000000000" pitchFamily="65" charset="-120"/>
              </a:rPr>
              <a:t>(</a:t>
            </a:r>
            <a:r>
              <a:rPr lang="zh-TW" altLang="en-US" sz="1500" kern="100" dirty="0">
                <a:latin typeface="標楷體" panose="03000509000000000000" pitchFamily="65" charset="-120"/>
                <a:ea typeface="標楷體" panose="03000509000000000000" pitchFamily="65" charset="-120"/>
              </a:rPr>
              <a:t>工作員稍後確定時間</a:t>
            </a:r>
            <a:r>
              <a:rPr lang="en-US" sz="1500" dirty="0"/>
              <a:t>)</a:t>
            </a:r>
          </a:p>
          <a:p>
            <a:pPr marL="630238" indent="-630238"/>
            <a:r>
              <a:rPr lang="zh-TW" altLang="en-US" sz="1500" kern="100" dirty="0" smtClean="0">
                <a:latin typeface="標楷體" panose="03000509000000000000" pitchFamily="65" charset="-120"/>
                <a:ea typeface="標楷體" panose="03000509000000000000" pitchFamily="65" charset="-120"/>
              </a:rPr>
              <a:t>對象：</a:t>
            </a:r>
            <a:r>
              <a:rPr lang="zh-TW" altLang="en-US" sz="1500" kern="100" dirty="0">
                <a:latin typeface="標楷體" panose="03000509000000000000" pitchFamily="65" charset="-120"/>
                <a:ea typeface="標楷體" panose="03000509000000000000" pitchFamily="65" charset="-120"/>
              </a:rPr>
              <a:t>記憶力衰退的會員</a:t>
            </a:r>
            <a:r>
              <a:rPr lang="en-US" sz="1500" kern="100" dirty="0">
                <a:latin typeface="標楷體" panose="03000509000000000000" pitchFamily="65" charset="-120"/>
                <a:ea typeface="標楷體" panose="03000509000000000000" pitchFamily="65" charset="-120"/>
              </a:rPr>
              <a:t>(</a:t>
            </a:r>
            <a:r>
              <a:rPr lang="zh-TW" altLang="en-US" sz="1500" kern="100" dirty="0">
                <a:latin typeface="標楷體" panose="03000509000000000000" pitchFamily="65" charset="-120"/>
                <a:ea typeface="標楷體" panose="03000509000000000000" pitchFamily="65" charset="-120"/>
              </a:rPr>
              <a:t>沒有確診認知障礙症</a:t>
            </a:r>
            <a:r>
              <a:rPr lang="en-US" sz="1500" kern="100" dirty="0">
                <a:latin typeface="標楷體" panose="03000509000000000000" pitchFamily="65" charset="-120"/>
                <a:ea typeface="標楷體" panose="03000509000000000000" pitchFamily="65" charset="-120"/>
              </a:rPr>
              <a:t>)</a:t>
            </a:r>
          </a:p>
          <a:p>
            <a:pPr marL="630238" indent="-630238"/>
            <a:r>
              <a:rPr lang="zh-TW" altLang="en-US" sz="1500" kern="100" dirty="0" smtClean="0">
                <a:latin typeface="標楷體" panose="03000509000000000000" pitchFamily="65" charset="-120"/>
                <a:ea typeface="標楷體" panose="03000509000000000000" pitchFamily="65" charset="-120"/>
              </a:rPr>
              <a:t>內容：</a:t>
            </a:r>
            <a:r>
              <a:rPr lang="zh-TW" altLang="en-US" sz="1500" kern="100" dirty="0">
                <a:latin typeface="標楷體" panose="03000509000000000000" pitchFamily="65" charset="-120"/>
                <a:ea typeface="標楷體" panose="03000509000000000000" pitchFamily="65" charset="-120"/>
              </a:rPr>
              <a:t>透過蒙特利爾認知評估去了解自己的認知情況，有需要時作出適當跟進</a:t>
            </a:r>
            <a:r>
              <a:rPr lang="zh-TW" altLang="en-US" sz="1500" kern="100" dirty="0" smtClean="0">
                <a:latin typeface="標楷體" panose="03000509000000000000" pitchFamily="65" charset="-120"/>
                <a:ea typeface="標楷體" panose="03000509000000000000" pitchFamily="65" charset="-120"/>
              </a:rPr>
              <a:t>及活動</a:t>
            </a:r>
            <a:r>
              <a:rPr lang="zh-TW" altLang="en-US" sz="1500" kern="100" dirty="0">
                <a:latin typeface="標楷體" panose="03000509000000000000" pitchFamily="65" charset="-120"/>
                <a:ea typeface="標楷體" panose="03000509000000000000" pitchFamily="65" charset="-120"/>
              </a:rPr>
              <a:t>安排，參加者有機會被獲邀參加下年度的認知訓練活動或小組</a:t>
            </a:r>
            <a:r>
              <a:rPr lang="zh-TW" altLang="en-US" sz="1500" kern="100" dirty="0" smtClean="0">
                <a:latin typeface="標楷體" panose="03000509000000000000" pitchFamily="65" charset="-120"/>
                <a:ea typeface="標楷體" panose="03000509000000000000" pitchFamily="65" charset="-120"/>
              </a:rPr>
              <a:t>。</a:t>
            </a:r>
            <a:endParaRPr lang="en-US" sz="1500" kern="100" dirty="0">
              <a:latin typeface="標楷體" panose="03000509000000000000" pitchFamily="65" charset="-120"/>
              <a:ea typeface="標楷體" panose="03000509000000000000" pitchFamily="65" charset="-120"/>
            </a:endParaRPr>
          </a:p>
          <a:p>
            <a:pPr marL="630238" indent="-630238">
              <a:lnSpc>
                <a:spcPts val="1800"/>
              </a:lnSpc>
              <a:spcAft>
                <a:spcPts val="0"/>
              </a:spcAft>
            </a:pPr>
            <a:r>
              <a:rPr lang="zh-TW" altLang="en-US" sz="1500" b="1" u="sng" kern="100" dirty="0" smtClean="0">
                <a:latin typeface="標楷體" panose="03000509000000000000" pitchFamily="65" charset="-120"/>
                <a:ea typeface="標楷體" panose="03000509000000000000" pitchFamily="65" charset="-120"/>
              </a:rPr>
              <a:t>「</a:t>
            </a:r>
            <a:r>
              <a:rPr lang="zh-TW" altLang="en-US" sz="1500" b="1" u="sng" kern="100" dirty="0">
                <a:latin typeface="標楷體" panose="03000509000000000000" pitchFamily="65" charset="-120"/>
                <a:ea typeface="標楷體" panose="03000509000000000000" pitchFamily="65" charset="-120"/>
              </a:rPr>
              <a:t>心」呼吸</a:t>
            </a:r>
            <a:r>
              <a:rPr lang="zh-TW" altLang="en-US" sz="1500" b="1" u="sng" kern="100" dirty="0" smtClean="0">
                <a:latin typeface="標楷體" panose="03000509000000000000" pitchFamily="65" charset="-120"/>
                <a:ea typeface="標楷體" panose="03000509000000000000" pitchFamily="65" charset="-120"/>
              </a:rPr>
              <a:t>聚會 </a:t>
            </a:r>
            <a:r>
              <a:rPr lang="en-US" sz="1500" b="1" u="sng" kern="100" dirty="0">
                <a:latin typeface="標楷體" panose="03000509000000000000" pitchFamily="65" charset="-120"/>
                <a:ea typeface="標楷體" panose="03000509000000000000" pitchFamily="65" charset="-120"/>
              </a:rPr>
              <a:t>(</a:t>
            </a:r>
            <a:r>
              <a:rPr lang="zh-TW" altLang="en-US" sz="1500" b="1" u="sng" kern="100" dirty="0">
                <a:latin typeface="標楷體" panose="03000509000000000000" pitchFamily="65" charset="-120"/>
                <a:ea typeface="標楷體" panose="03000509000000000000" pitchFamily="65" charset="-120"/>
              </a:rPr>
              <a:t>分組電話視像</a:t>
            </a:r>
            <a:r>
              <a:rPr lang="en-US" sz="1500" b="1" u="sng" kern="100" dirty="0">
                <a:latin typeface="標楷體" panose="03000509000000000000" pitchFamily="65" charset="-120"/>
                <a:ea typeface="標楷體" panose="03000509000000000000" pitchFamily="65" charset="-120"/>
              </a:rPr>
              <a:t>)</a:t>
            </a:r>
            <a:endParaRPr lang="zh-TW" altLang="en-US" sz="1500" b="1" u="sng" kern="100" dirty="0">
              <a:latin typeface="標楷體" panose="03000509000000000000" pitchFamily="65" charset="-120"/>
              <a:ea typeface="標楷體" panose="03000509000000000000" pitchFamily="65" charset="-120"/>
            </a:endParaRPr>
          </a:p>
          <a:p>
            <a:pPr marL="630238" indent="-630238">
              <a:lnSpc>
                <a:spcPts val="1800"/>
              </a:lnSpc>
              <a:spcAft>
                <a:spcPts val="0"/>
              </a:spcAft>
            </a:pPr>
            <a:r>
              <a:rPr lang="zh-TW" altLang="en-US" sz="1500" kern="100" dirty="0">
                <a:latin typeface="標楷體" panose="03000509000000000000" pitchFamily="65" charset="-120"/>
                <a:ea typeface="標楷體" panose="03000509000000000000" pitchFamily="65" charset="-120"/>
              </a:rPr>
              <a:t>日期：</a:t>
            </a:r>
            <a:r>
              <a:rPr lang="en-US" altLang="zh-TW" sz="1500" kern="100" dirty="0">
                <a:latin typeface="標楷體" panose="03000509000000000000" pitchFamily="65" charset="-120"/>
                <a:ea typeface="標楷體" panose="03000509000000000000" pitchFamily="65" charset="-120"/>
              </a:rPr>
              <a:t>2022</a:t>
            </a:r>
            <a:r>
              <a:rPr lang="zh-TW" altLang="en-US" sz="1500" kern="100" dirty="0" smtClean="0">
                <a:latin typeface="標楷體" panose="03000509000000000000" pitchFamily="65" charset="-120"/>
                <a:ea typeface="標楷體" panose="03000509000000000000" pitchFamily="65" charset="-120"/>
              </a:rPr>
              <a:t>年</a:t>
            </a:r>
            <a:r>
              <a:rPr lang="en-US" altLang="zh-TW" sz="1500" kern="100" dirty="0" smtClean="0">
                <a:latin typeface="標楷體" panose="03000509000000000000" pitchFamily="65" charset="-120"/>
                <a:ea typeface="標楷體" panose="03000509000000000000" pitchFamily="65" charset="-120"/>
              </a:rPr>
              <a:t>3</a:t>
            </a:r>
            <a:r>
              <a:rPr lang="zh-TW" altLang="en-US" sz="1500" kern="100" dirty="0" smtClean="0">
                <a:latin typeface="標楷體" panose="03000509000000000000" pitchFamily="65" charset="-120"/>
                <a:ea typeface="標楷體" panose="03000509000000000000" pitchFamily="65" charset="-120"/>
              </a:rPr>
              <a:t>月</a:t>
            </a:r>
            <a:r>
              <a:rPr lang="en-US" altLang="zh-TW" sz="1500" kern="100" dirty="0" smtClean="0">
                <a:latin typeface="標楷體" panose="03000509000000000000" pitchFamily="65" charset="-120"/>
                <a:ea typeface="標楷體" panose="03000509000000000000" pitchFamily="65" charset="-120"/>
              </a:rPr>
              <a:t>17</a:t>
            </a:r>
            <a:r>
              <a:rPr lang="zh-TW" altLang="en-US" sz="1500" kern="100" dirty="0" smtClean="0">
                <a:latin typeface="標楷體" panose="03000509000000000000" pitchFamily="65" charset="-120"/>
                <a:ea typeface="標楷體" panose="03000509000000000000" pitchFamily="65" charset="-120"/>
              </a:rPr>
              <a:t>日</a:t>
            </a:r>
            <a:r>
              <a:rPr lang="en-US" altLang="zh-TW" sz="1500" kern="100" dirty="0">
                <a:latin typeface="標楷體" panose="03000509000000000000" pitchFamily="65" charset="-120"/>
                <a:ea typeface="標楷體" panose="03000509000000000000" pitchFamily="65" charset="-120"/>
              </a:rPr>
              <a:t>(</a:t>
            </a:r>
            <a:r>
              <a:rPr lang="zh-TW" altLang="en-US" sz="1500" kern="100" dirty="0" smtClean="0">
                <a:latin typeface="標楷體" panose="03000509000000000000" pitchFamily="65" charset="-120"/>
                <a:ea typeface="標楷體" panose="03000509000000000000" pitchFamily="65" charset="-120"/>
              </a:rPr>
              <a:t>星期四</a:t>
            </a:r>
            <a:r>
              <a:rPr lang="en-US" altLang="zh-TW" sz="1500" kern="100" dirty="0" smtClean="0">
                <a:latin typeface="標楷體" panose="03000509000000000000" pitchFamily="65" charset="-120"/>
                <a:ea typeface="標楷體" panose="03000509000000000000" pitchFamily="65" charset="-120"/>
              </a:rPr>
              <a:t>)</a:t>
            </a:r>
            <a:endParaRPr lang="en-US" altLang="zh-TW" sz="1500" kern="100" dirty="0">
              <a:latin typeface="標楷體" panose="03000509000000000000" pitchFamily="65" charset="-120"/>
              <a:ea typeface="標楷體" panose="03000509000000000000" pitchFamily="65" charset="-120"/>
            </a:endParaRPr>
          </a:p>
          <a:p>
            <a:pPr marL="630238" indent="-630238">
              <a:lnSpc>
                <a:spcPts val="1800"/>
              </a:lnSpc>
            </a:pPr>
            <a:r>
              <a:rPr lang="zh-TW" altLang="en-US" sz="1500" kern="100" dirty="0">
                <a:latin typeface="標楷體" panose="03000509000000000000" pitchFamily="65" charset="-120"/>
                <a:ea typeface="標楷體" panose="03000509000000000000" pitchFamily="65" charset="-120"/>
              </a:rPr>
              <a:t>時間：上午</a:t>
            </a:r>
            <a:r>
              <a:rPr lang="en-US" altLang="zh-TW" sz="1500" kern="100" dirty="0" smtClean="0">
                <a:latin typeface="標楷體" panose="03000509000000000000" pitchFamily="65" charset="-120"/>
                <a:ea typeface="標楷體" panose="03000509000000000000" pitchFamily="65" charset="-120"/>
              </a:rPr>
              <a:t>10:00-11:30 </a:t>
            </a:r>
            <a:r>
              <a:rPr lang="en-US" sz="1500" kern="100" dirty="0">
                <a:latin typeface="標楷體" panose="03000509000000000000" pitchFamily="65" charset="-120"/>
                <a:ea typeface="標楷體" panose="03000509000000000000" pitchFamily="65" charset="-120"/>
              </a:rPr>
              <a:t>(</a:t>
            </a:r>
            <a:r>
              <a:rPr lang="zh-TW" altLang="en-US" sz="1500" kern="100" dirty="0">
                <a:latin typeface="標楷體" panose="03000509000000000000" pitchFamily="65" charset="-120"/>
                <a:ea typeface="標楷體" panose="03000509000000000000" pitchFamily="65" charset="-120"/>
              </a:rPr>
              <a:t>每組大約</a:t>
            </a:r>
            <a:r>
              <a:rPr lang="en-US" sz="1500" kern="100" dirty="0">
                <a:latin typeface="標楷體" panose="03000509000000000000" pitchFamily="65" charset="-120"/>
                <a:ea typeface="標楷體" panose="03000509000000000000" pitchFamily="65" charset="-120"/>
              </a:rPr>
              <a:t>20</a:t>
            </a:r>
            <a:r>
              <a:rPr lang="zh-TW" altLang="en-US" sz="1500" kern="100" dirty="0">
                <a:latin typeface="標楷體" panose="03000509000000000000" pitchFamily="65" charset="-120"/>
                <a:ea typeface="標楷體" panose="03000509000000000000" pitchFamily="65" charset="-120"/>
              </a:rPr>
              <a:t>分鐘</a:t>
            </a:r>
            <a:r>
              <a:rPr lang="en-US" sz="1500" kern="100" dirty="0">
                <a:latin typeface="標楷體" panose="03000509000000000000" pitchFamily="65" charset="-120"/>
                <a:ea typeface="標楷體" panose="03000509000000000000" pitchFamily="65" charset="-120"/>
              </a:rPr>
              <a:t>-30</a:t>
            </a:r>
            <a:r>
              <a:rPr lang="zh-TW" altLang="en-US" sz="1500" kern="100" dirty="0">
                <a:latin typeface="標楷體" panose="03000509000000000000" pitchFamily="65" charset="-120"/>
                <a:ea typeface="標楷體" panose="03000509000000000000" pitchFamily="65" charset="-120"/>
              </a:rPr>
              <a:t>分鐘，稍後安排時間</a:t>
            </a:r>
            <a:r>
              <a:rPr lang="en-US" sz="1500" kern="100" dirty="0" smtClean="0">
                <a:latin typeface="標楷體" panose="03000509000000000000" pitchFamily="65" charset="-120"/>
                <a:ea typeface="標楷體" panose="03000509000000000000" pitchFamily="65" charset="-120"/>
              </a:rPr>
              <a:t>)</a:t>
            </a:r>
            <a:endParaRPr lang="en-US" altLang="zh-TW" sz="1500" kern="100" dirty="0">
              <a:latin typeface="標楷體" panose="03000509000000000000" pitchFamily="65" charset="-120"/>
              <a:ea typeface="標楷體" panose="03000509000000000000" pitchFamily="65" charset="-120"/>
            </a:endParaRPr>
          </a:p>
          <a:p>
            <a:pPr marL="630238" indent="-630238">
              <a:lnSpc>
                <a:spcPts val="1800"/>
              </a:lnSpc>
              <a:spcAft>
                <a:spcPts val="0"/>
              </a:spcAft>
            </a:pPr>
            <a:r>
              <a:rPr lang="zh-TW" altLang="en-US" sz="1500" kern="100" dirty="0" smtClean="0">
                <a:latin typeface="標楷體" panose="03000509000000000000" pitchFamily="65" charset="-120"/>
                <a:ea typeface="標楷體" panose="03000509000000000000" pitchFamily="65" charset="-120"/>
              </a:rPr>
              <a:t>對象</a:t>
            </a:r>
            <a:r>
              <a:rPr lang="zh-TW" altLang="en-US" sz="1500" kern="100" dirty="0">
                <a:latin typeface="標楷體" panose="03000509000000000000" pitchFamily="65" charset="-120"/>
                <a:ea typeface="標楷體" panose="03000509000000000000" pitchFamily="65" charset="-120"/>
              </a:rPr>
              <a:t>：認知障礙症照顧者</a:t>
            </a:r>
          </a:p>
          <a:p>
            <a:pPr marL="630238" indent="-630238">
              <a:lnSpc>
                <a:spcPts val="1800"/>
              </a:lnSpc>
            </a:pPr>
            <a:r>
              <a:rPr lang="zh-TW" altLang="en-US" sz="1500" kern="100" dirty="0">
                <a:latin typeface="標楷體" panose="03000509000000000000" pitchFamily="65" charset="-120"/>
                <a:ea typeface="標楷體" panose="03000509000000000000" pitchFamily="65" charset="-120"/>
              </a:rPr>
              <a:t>內容</a:t>
            </a:r>
            <a:r>
              <a:rPr lang="zh-TW" altLang="en-US" sz="1500" kern="100" dirty="0" smtClean="0">
                <a:latin typeface="標楷體" panose="03000509000000000000" pitchFamily="65" charset="-120"/>
                <a:ea typeface="標楷體" panose="03000509000000000000" pitchFamily="65" charset="-120"/>
              </a:rPr>
              <a:t>：</a:t>
            </a:r>
            <a:r>
              <a:rPr lang="zh-TW" altLang="en-US" sz="1500" kern="100" dirty="0">
                <a:latin typeface="標楷體" panose="03000509000000000000" pitchFamily="65" charset="-120"/>
                <a:ea typeface="標楷體" panose="03000509000000000000" pitchFamily="65" charset="-120"/>
              </a:rPr>
              <a:t>透過電話視象</a:t>
            </a:r>
            <a:r>
              <a:rPr lang="zh-HK" altLang="en-US" sz="1500" kern="100" dirty="0">
                <a:latin typeface="標楷體" panose="03000509000000000000" pitchFamily="65" charset="-120"/>
                <a:ea typeface="標楷體" panose="03000509000000000000" pitchFamily="65" charset="-120"/>
              </a:rPr>
              <a:t>聚會</a:t>
            </a:r>
            <a:r>
              <a:rPr lang="zh-TW" altLang="en-US" sz="1500" kern="100" dirty="0">
                <a:latin typeface="標楷體" panose="03000509000000000000" pitchFamily="65" charset="-120"/>
                <a:ea typeface="標楷體" panose="03000509000000000000" pitchFamily="65" charset="-120"/>
              </a:rPr>
              <a:t>與一班照顧認知障礙症長者的同路人一起分享及傾談</a:t>
            </a:r>
            <a:r>
              <a:rPr lang="zh-TW" altLang="en-US" sz="1500" kern="100" dirty="0" smtClean="0">
                <a:latin typeface="標楷體" panose="03000509000000000000" pitchFamily="65" charset="-120"/>
                <a:ea typeface="標楷體" panose="03000509000000000000" pitchFamily="65" charset="-120"/>
              </a:rPr>
              <a:t>，讓</a:t>
            </a:r>
            <a:r>
              <a:rPr lang="zh-TW" altLang="en-US" sz="1500" kern="100" dirty="0">
                <a:latin typeface="標楷體" panose="03000509000000000000" pitchFamily="65" charset="-120"/>
                <a:ea typeface="標楷體" panose="03000509000000000000" pitchFamily="65" charset="-120"/>
              </a:rPr>
              <a:t>自己疲倦的身體及心靈可休息一下，</a:t>
            </a:r>
            <a:r>
              <a:rPr lang="zh-HK" altLang="en-US" sz="1500" kern="100" dirty="0">
                <a:latin typeface="標楷體" panose="03000509000000000000" pitchFamily="65" charset="-120"/>
                <a:ea typeface="標楷體" panose="03000509000000000000" pitchFamily="65" charset="-120"/>
              </a:rPr>
              <a:t>充充</a:t>
            </a:r>
            <a:r>
              <a:rPr lang="zh-TW" altLang="en-US" sz="1500" kern="100" dirty="0">
                <a:latin typeface="標楷體" panose="03000509000000000000" pitchFamily="65" charset="-120"/>
                <a:ea typeface="標楷體" panose="03000509000000000000" pitchFamily="65" charset="-120"/>
              </a:rPr>
              <a:t>電，重新尋回自我生活</a:t>
            </a:r>
            <a:r>
              <a:rPr lang="en-US" sz="1500" kern="100" dirty="0">
                <a:latin typeface="標楷體" panose="03000509000000000000" pitchFamily="65" charset="-120"/>
                <a:ea typeface="標楷體" panose="03000509000000000000" pitchFamily="65" charset="-120"/>
              </a:rPr>
              <a:t>!</a:t>
            </a:r>
          </a:p>
          <a:p>
            <a:pPr marL="630238" indent="-630238">
              <a:lnSpc>
                <a:spcPts val="1800"/>
              </a:lnSpc>
              <a:spcAft>
                <a:spcPts val="0"/>
              </a:spcAft>
            </a:pPr>
            <a:r>
              <a:rPr lang="en-US" altLang="zh-TW" sz="1500" kern="100" dirty="0" smtClean="0">
                <a:latin typeface="標楷體" panose="03000509000000000000" pitchFamily="65" charset="-120"/>
                <a:ea typeface="標楷體" panose="03000509000000000000" pitchFamily="65" charset="-120"/>
              </a:rPr>
              <a:t>*</a:t>
            </a:r>
            <a:r>
              <a:rPr lang="zh-TW" altLang="en-US" sz="1500" kern="100" dirty="0">
                <a:latin typeface="標楷體" panose="03000509000000000000" pitchFamily="65" charset="-120"/>
                <a:ea typeface="標楷體" panose="03000509000000000000" pitchFamily="65" charset="-120"/>
              </a:rPr>
              <a:t>照顧者請向黃姑娘報名或由黃姑娘直接邀請照顧者</a:t>
            </a:r>
            <a:r>
              <a:rPr lang="zh-TW" altLang="en-US" sz="1500" kern="100" dirty="0" smtClean="0">
                <a:latin typeface="標楷體" panose="03000509000000000000" pitchFamily="65" charset="-120"/>
                <a:ea typeface="標楷體" panose="03000509000000000000" pitchFamily="65" charset="-120"/>
              </a:rPr>
              <a:t>。</a:t>
            </a:r>
            <a:endParaRPr lang="en-US" altLang="zh-TW" sz="1500" kern="100" dirty="0" smtClean="0">
              <a:latin typeface="標楷體" panose="03000509000000000000" pitchFamily="65" charset="-120"/>
              <a:ea typeface="標楷體" panose="03000509000000000000" pitchFamily="65" charset="-120"/>
            </a:endParaRPr>
          </a:p>
        </p:txBody>
      </p:sp>
      <p:sp>
        <p:nvSpPr>
          <p:cNvPr id="9" name="矩形 8"/>
          <p:cNvSpPr/>
          <p:nvPr/>
        </p:nvSpPr>
        <p:spPr>
          <a:xfrm>
            <a:off x="8028346" y="528855"/>
            <a:ext cx="1723549" cy="338554"/>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負責社工</a:t>
            </a:r>
            <a:r>
              <a:rPr lang="en-US" altLang="zh-TW"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黃姑娘</a:t>
            </a:r>
            <a:endParaRPr kumimoji="0" lang="zh-TW" altLang="en-US" sz="16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726471896"/>
              </p:ext>
            </p:extLst>
          </p:nvPr>
        </p:nvGraphicFramePr>
        <p:xfrm>
          <a:off x="112145" y="471982"/>
          <a:ext cx="4670661" cy="5662917"/>
        </p:xfrm>
        <a:graphic>
          <a:graphicData uri="http://schemas.openxmlformats.org/drawingml/2006/table">
            <a:tbl>
              <a:tblPr firstRow="1" firstCol="1" bandRow="1">
                <a:tableStyleId>{5C22544A-7EE6-4342-B048-85BDC9FD1C3A}</a:tableStyleId>
              </a:tblPr>
              <a:tblGrid>
                <a:gridCol w="269947">
                  <a:extLst>
                    <a:ext uri="{9D8B030D-6E8A-4147-A177-3AD203B41FA5}">
                      <a16:colId xmlns:a16="http://schemas.microsoft.com/office/drawing/2014/main" val="1314156604"/>
                    </a:ext>
                  </a:extLst>
                </a:gridCol>
                <a:gridCol w="1955666">
                  <a:extLst>
                    <a:ext uri="{9D8B030D-6E8A-4147-A177-3AD203B41FA5}">
                      <a16:colId xmlns:a16="http://schemas.microsoft.com/office/drawing/2014/main" val="3874863972"/>
                    </a:ext>
                  </a:extLst>
                </a:gridCol>
                <a:gridCol w="983412">
                  <a:extLst>
                    <a:ext uri="{9D8B030D-6E8A-4147-A177-3AD203B41FA5}">
                      <a16:colId xmlns:a16="http://schemas.microsoft.com/office/drawing/2014/main" val="252126776"/>
                    </a:ext>
                  </a:extLst>
                </a:gridCol>
                <a:gridCol w="1461636">
                  <a:extLst>
                    <a:ext uri="{9D8B030D-6E8A-4147-A177-3AD203B41FA5}">
                      <a16:colId xmlns:a16="http://schemas.microsoft.com/office/drawing/2014/main" val="3473801900"/>
                    </a:ext>
                  </a:extLst>
                </a:gridCol>
              </a:tblGrid>
              <a:tr h="245552">
                <a:tc>
                  <a:txBody>
                    <a:bodyPr/>
                    <a:lstStyle/>
                    <a:p>
                      <a:pPr>
                        <a:lnSpc>
                          <a:spcPct val="115000"/>
                        </a:lnSpc>
                        <a:spcAft>
                          <a:spcPts val="0"/>
                        </a:spcAft>
                        <a:tabLst>
                          <a:tab pos="2639060" algn="ctr"/>
                        </a:tabLst>
                      </a:pPr>
                      <a:r>
                        <a:rPr lang="en-US" sz="1400" b="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1</a:t>
                      </a:r>
                      <a:endParaRPr lang="en-US" sz="1400" b="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nSpc>
                          <a:spcPct val="115000"/>
                        </a:lnSpc>
                        <a:spcAft>
                          <a:spcPts val="0"/>
                        </a:spcAft>
                        <a:tabLst>
                          <a:tab pos="2639060" algn="ctr"/>
                        </a:tabLst>
                      </a:pPr>
                      <a:r>
                        <a:rPr lang="zh-TW" altLang="en-US" sz="1400" b="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所有出入中心人士，進入中心前請量體溫、戴上口罩及使用酒精搓手液</a:t>
                      </a:r>
                      <a:endParaRPr lang="en-US" sz="1400" b="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962376"/>
                  </a:ext>
                </a:extLst>
              </a:tr>
              <a:tr h="245552">
                <a:tc>
                  <a:txBody>
                    <a:bodyPr/>
                    <a:lstStyle/>
                    <a:p>
                      <a:pPr>
                        <a:lnSpc>
                          <a:spcPct val="115000"/>
                        </a:lnSpc>
                        <a:spcAft>
                          <a:spcPts val="0"/>
                        </a:spcAft>
                        <a:tabLst>
                          <a:tab pos="2639060" algn="ctr"/>
                        </a:tabLst>
                      </a:pPr>
                      <a:r>
                        <a:rPr lang="en-US" sz="1400" b="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2</a:t>
                      </a:r>
                      <a:endParaRPr lang="en-US" sz="1400" b="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nSpc>
                          <a:spcPct val="115000"/>
                        </a:lnSpc>
                        <a:spcAft>
                          <a:spcPts val="0"/>
                        </a:spcAft>
                        <a:tabLst>
                          <a:tab pos="2639060" algn="ctr"/>
                        </a:tabLst>
                      </a:pPr>
                      <a:r>
                        <a:rPr lang="zh-TW" altLang="en-US" sz="140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中心一切班組或活動，參加者在開始前或結束後不宜逗留於中心內</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66809406"/>
                  </a:ext>
                </a:extLst>
              </a:tr>
              <a:tr h="245552">
                <a:tc>
                  <a:txBody>
                    <a:bodyPr/>
                    <a:lstStyle/>
                    <a:p>
                      <a:pPr>
                        <a:lnSpc>
                          <a:spcPct val="115000"/>
                        </a:lnSpc>
                        <a:spcAft>
                          <a:spcPts val="0"/>
                        </a:spcAft>
                        <a:tabLst>
                          <a:tab pos="2639060" algn="ctr"/>
                        </a:tabLst>
                      </a:pPr>
                      <a:r>
                        <a:rPr lang="en-US" sz="1400" b="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3</a:t>
                      </a:r>
                      <a:endParaRPr lang="en-US" sz="1400" b="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nSpc>
                          <a:spcPct val="115000"/>
                        </a:lnSpc>
                        <a:spcAft>
                          <a:spcPts val="0"/>
                        </a:spcAft>
                        <a:tabLst>
                          <a:tab pos="2639060" algn="ctr"/>
                        </a:tabLst>
                      </a:pPr>
                      <a:r>
                        <a:rPr lang="zh-TW" altLang="en-US" sz="140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班組或活動結束後，中心職員會盡快消毒枱櫈</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11351028"/>
                  </a:ext>
                </a:extLst>
              </a:tr>
              <a:tr h="245552">
                <a:tc>
                  <a:txBody>
                    <a:bodyPr/>
                    <a:lstStyle/>
                    <a:p>
                      <a:pPr>
                        <a:lnSpc>
                          <a:spcPct val="115000"/>
                        </a:lnSpc>
                        <a:spcAft>
                          <a:spcPts val="0"/>
                        </a:spcAft>
                        <a:tabLst>
                          <a:tab pos="2639060" algn="ctr"/>
                        </a:tabLst>
                      </a:pPr>
                      <a:r>
                        <a:rPr lang="en-US" sz="1400" b="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4</a:t>
                      </a:r>
                      <a:endParaRPr lang="en-US" sz="1400" b="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3">
                  <a:txBody>
                    <a:bodyPr/>
                    <a:lstStyle/>
                    <a:p>
                      <a:pPr>
                        <a:lnSpc>
                          <a:spcPct val="115000"/>
                        </a:lnSpc>
                        <a:spcAft>
                          <a:spcPts val="0"/>
                        </a:spcAft>
                        <a:tabLst>
                          <a:tab pos="2639060" algn="ctr"/>
                        </a:tabLst>
                      </a:pPr>
                      <a:r>
                        <a:rPr lang="zh-TW" altLang="en-US" sz="140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使用空氣淨化機以幫助改善室內空氣</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61381692"/>
                  </a:ext>
                </a:extLst>
              </a:tr>
              <a:tr h="245552">
                <a:tc gridSpan="4">
                  <a:txBody>
                    <a:bodyPr/>
                    <a:lstStyle/>
                    <a:p>
                      <a:pPr marL="0" marR="0" lvl="0" indent="0" algn="l" defTabSz="914400" rtl="0" eaLnBrk="1" fontAlgn="auto" latinLnBrk="0" hangingPunct="1">
                        <a:lnSpc>
                          <a:spcPct val="115000"/>
                        </a:lnSpc>
                        <a:spcBef>
                          <a:spcPts val="0"/>
                        </a:spcBef>
                        <a:spcAft>
                          <a:spcPts val="0"/>
                        </a:spcAft>
                        <a:buClrTx/>
                        <a:buSzTx/>
                        <a:buFontTx/>
                        <a:buNone/>
                        <a:tabLst>
                          <a:tab pos="2639060" algn="ctr"/>
                        </a:tabLst>
                        <a:defRPr/>
                      </a:pPr>
                      <a:r>
                        <a:rPr kumimoji="0" lang="zh-TW" altLang="en-US" sz="2400" b="1" i="0"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SimSun" panose="02010600030101010101" pitchFamily="2" charset="-122"/>
                        </a:rPr>
                        <a:t>耆福中心服務在疫情下的安排：</a:t>
                      </a:r>
                      <a:endParaRPr kumimoji="0" lang="zh-TW" altLang="en-US" sz="2400" b="1" i="0" strike="noStrike" cap="none" normalizeH="0" baseline="0" dirty="0" smtClean="0">
                        <a:ln>
                          <a:noFill/>
                        </a:ln>
                        <a:solidFill>
                          <a:schemeClr val="tx1"/>
                        </a:solidFill>
                        <a:effectLst/>
                      </a:endParaRPr>
                    </a:p>
                  </a:txBody>
                  <a:tcPr marL="62142" marR="62142"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nSpc>
                          <a:spcPct val="115000"/>
                        </a:lnSpc>
                        <a:spcAft>
                          <a:spcPts val="0"/>
                        </a:spcAft>
                        <a:tabLst>
                          <a:tab pos="2639060" algn="ctr"/>
                        </a:tabLst>
                      </a:pPr>
                      <a:endParaRPr lang="en-US" sz="16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96490645"/>
                  </a:ext>
                </a:extLst>
              </a:tr>
              <a:tr h="245552">
                <a:tc>
                  <a:txBody>
                    <a:bodyPr/>
                    <a:lstStyle/>
                    <a:p>
                      <a:pPr>
                        <a:lnSpc>
                          <a:spcPct val="115000"/>
                        </a:lnSpc>
                        <a:spcAft>
                          <a:spcPts val="0"/>
                        </a:spcAft>
                        <a:tabLst>
                          <a:tab pos="2639060" algn="ctr"/>
                        </a:tabLst>
                      </a:pPr>
                      <a:r>
                        <a:rPr lang="en-US" sz="1400" kern="100" dirty="0">
                          <a:solidFill>
                            <a:schemeClr val="tx1"/>
                          </a:solidFill>
                          <a:effectLst/>
                          <a:latin typeface="標楷體" panose="03000509000000000000" pitchFamily="65" charset="-120"/>
                          <a:ea typeface="標楷體" panose="03000509000000000000" pitchFamily="65" charset="-120"/>
                        </a:rPr>
                        <a:t> </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400" kern="100" dirty="0">
                          <a:solidFill>
                            <a:schemeClr val="tx1"/>
                          </a:solidFill>
                          <a:effectLst/>
                          <a:latin typeface="標楷體" panose="03000509000000000000" pitchFamily="65" charset="-120"/>
                          <a:ea typeface="標楷體" panose="03000509000000000000" pitchFamily="65" charset="-120"/>
                        </a:rPr>
                        <a:t>服務</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400" kern="100" dirty="0">
                          <a:solidFill>
                            <a:schemeClr val="tx1"/>
                          </a:solidFill>
                          <a:effectLst/>
                          <a:latin typeface="標楷體" panose="03000509000000000000" pitchFamily="65" charset="-120"/>
                          <a:ea typeface="標楷體" panose="03000509000000000000" pitchFamily="65" charset="-120"/>
                        </a:rPr>
                        <a:t>安排</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400" kern="100" dirty="0">
                          <a:solidFill>
                            <a:schemeClr val="tx1"/>
                          </a:solidFill>
                          <a:effectLst/>
                          <a:latin typeface="標楷體" panose="03000509000000000000" pitchFamily="65" charset="-120"/>
                          <a:ea typeface="標楷體" panose="03000509000000000000" pitchFamily="65" charset="-120"/>
                        </a:rPr>
                        <a:t>備註</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65591000"/>
                  </a:ext>
                </a:extLst>
              </a:tr>
              <a:tr h="456027">
                <a:tc>
                  <a:txBody>
                    <a:bodyPr/>
                    <a:lstStyle/>
                    <a:p>
                      <a:pPr>
                        <a:lnSpc>
                          <a:spcPct val="115000"/>
                        </a:lnSpc>
                        <a:spcAft>
                          <a:spcPts val="0"/>
                        </a:spcAft>
                        <a:tabLst>
                          <a:tab pos="2639060" algn="ctr"/>
                        </a:tabLst>
                      </a:pPr>
                      <a:r>
                        <a:rPr lang="en-US" sz="1400" kern="100" dirty="0">
                          <a:solidFill>
                            <a:schemeClr val="tx1"/>
                          </a:solidFill>
                          <a:effectLst/>
                          <a:latin typeface="標楷體" panose="03000509000000000000" pitchFamily="65" charset="-120"/>
                          <a:ea typeface="標楷體" panose="03000509000000000000" pitchFamily="65" charset="-120"/>
                        </a:rPr>
                        <a:t>1</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400" u="sng" kern="100" dirty="0" smtClean="0">
                          <a:solidFill>
                            <a:schemeClr val="tx1"/>
                          </a:solidFill>
                          <a:effectLst/>
                          <a:latin typeface="標楷體" panose="03000509000000000000" pitchFamily="65" charset="-120"/>
                          <a:ea typeface="標楷體" panose="03000509000000000000" pitchFamily="65" charset="-120"/>
                        </a:rPr>
                        <a:t>偶</a:t>
                      </a:r>
                      <a:r>
                        <a:rPr lang="zh-TW" sz="1400" u="sng" kern="100" dirty="0">
                          <a:solidFill>
                            <a:schemeClr val="tx1"/>
                          </a:solidFill>
                          <a:effectLst/>
                          <a:latin typeface="標楷體" panose="03000509000000000000" pitchFamily="65" charset="-120"/>
                          <a:ea typeface="標楷體" panose="03000509000000000000" pitchFamily="65" charset="-120"/>
                        </a:rPr>
                        <a:t>到</a:t>
                      </a:r>
                      <a:r>
                        <a:rPr lang="zh-TW" sz="1400" u="sng" kern="100" dirty="0" smtClean="0">
                          <a:solidFill>
                            <a:schemeClr val="tx1"/>
                          </a:solidFill>
                          <a:effectLst/>
                          <a:latin typeface="標楷體" panose="03000509000000000000" pitchFamily="65" charset="-120"/>
                          <a:ea typeface="標楷體" panose="03000509000000000000" pitchFamily="65" charset="-120"/>
                        </a:rPr>
                        <a:t>服務</a:t>
                      </a:r>
                      <a:endParaRPr lang="en-US" altLang="zh-TW" sz="1400" u="sng" kern="100" dirty="0" smtClean="0">
                        <a:solidFill>
                          <a:schemeClr val="tx1"/>
                        </a:solidFill>
                        <a:effectLst/>
                        <a:latin typeface="標楷體" panose="03000509000000000000" pitchFamily="65" charset="-120"/>
                        <a:ea typeface="標楷體" panose="03000509000000000000" pitchFamily="65" charset="-120"/>
                      </a:endParaRPr>
                    </a:p>
                    <a:p>
                      <a:pPr>
                        <a:lnSpc>
                          <a:spcPct val="115000"/>
                        </a:lnSpc>
                        <a:spcAft>
                          <a:spcPts val="0"/>
                        </a:spcAft>
                        <a:tabLst>
                          <a:tab pos="2639060" algn="ctr"/>
                        </a:tabLst>
                      </a:pPr>
                      <a:r>
                        <a:rPr lang="zh-TW" altLang="en-US" sz="140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包括電腦、健康單車、拉繩運動</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tabLst>
                          <a:tab pos="2639060" algn="ctr"/>
                        </a:tabLst>
                      </a:pPr>
                      <a:r>
                        <a:rPr lang="zh-TW" altLang="en-US" sz="140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rPr>
                        <a:t>暫停</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tab pos="2639060" algn="ctr"/>
                        </a:tabLst>
                        <a:defRPr/>
                      </a:pPr>
                      <a:r>
                        <a:rPr lang="zh-TW" altLang="en-US" sz="1400" kern="100" dirty="0" smtClean="0">
                          <a:solidFill>
                            <a:schemeClr val="tx1"/>
                          </a:solidFill>
                          <a:effectLst/>
                          <a:latin typeface="標楷體" panose="03000509000000000000" pitchFamily="65" charset="-120"/>
                          <a:ea typeface="標楷體" panose="03000509000000000000" pitchFamily="65" charset="-120"/>
                        </a:rPr>
                        <a:t>為保持社交距離，呼籲各到訪中心人士避免聚集及逗留</a:t>
                      </a:r>
                      <a:endParaRPr lang="en-US" sz="1400" kern="100" dirty="0" smtClean="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08992468"/>
                  </a:ext>
                </a:extLst>
              </a:tr>
              <a:tr h="456027">
                <a:tc>
                  <a:txBody>
                    <a:bodyPr/>
                    <a:lstStyle/>
                    <a:p>
                      <a:pPr>
                        <a:lnSpc>
                          <a:spcPct val="115000"/>
                        </a:lnSpc>
                        <a:spcAft>
                          <a:spcPts val="0"/>
                        </a:spcAft>
                        <a:tabLst>
                          <a:tab pos="2639060" algn="ctr"/>
                        </a:tabLst>
                      </a:pPr>
                      <a:r>
                        <a:rPr lang="en-US" sz="1400" kern="100" dirty="0">
                          <a:solidFill>
                            <a:schemeClr val="tx1"/>
                          </a:solidFill>
                          <a:effectLst/>
                          <a:latin typeface="標楷體" panose="03000509000000000000" pitchFamily="65" charset="-120"/>
                          <a:ea typeface="標楷體" panose="03000509000000000000" pitchFamily="65" charset="-120"/>
                        </a:rPr>
                        <a:t>2</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400" kern="100" dirty="0">
                          <a:solidFill>
                            <a:schemeClr val="tx1"/>
                          </a:solidFill>
                          <a:effectLst/>
                          <a:latin typeface="標楷體" panose="03000509000000000000" pitchFamily="65" charset="-120"/>
                          <a:ea typeface="標楷體" panose="03000509000000000000" pitchFamily="65" charset="-120"/>
                        </a:rPr>
                        <a:t>申請社區服務、長期護理服務、關愛牙科資助計劃</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tabLst>
                          <a:tab pos="2639060" algn="ctr"/>
                        </a:tabLst>
                      </a:pPr>
                      <a:r>
                        <a:rPr lang="en-US" sz="1400" kern="100" dirty="0">
                          <a:solidFill>
                            <a:schemeClr val="tx1"/>
                          </a:solidFill>
                          <a:effectLst/>
                          <a:latin typeface="標楷體" panose="03000509000000000000" pitchFamily="65" charset="-120"/>
                          <a:ea typeface="標楷體" panose="03000509000000000000" pitchFamily="65" charset="-120"/>
                          <a:sym typeface="Wingdings" panose="05000000000000000000" pitchFamily="2" charset="2"/>
                        </a:rPr>
                        <a:t></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400" kern="100" dirty="0">
                          <a:solidFill>
                            <a:schemeClr val="tx1"/>
                          </a:solidFill>
                          <a:effectLst/>
                          <a:latin typeface="標楷體" panose="03000509000000000000" pitchFamily="65" charset="-120"/>
                          <a:ea typeface="標楷體" panose="03000509000000000000" pitchFamily="65" charset="-120"/>
                        </a:rPr>
                        <a:t>居住九龍灣區的長者，可在辦公時間內致電查詢</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8566640"/>
                  </a:ext>
                </a:extLst>
              </a:tr>
              <a:tr h="894579">
                <a:tc>
                  <a:txBody>
                    <a:bodyPr/>
                    <a:lstStyle/>
                    <a:p>
                      <a:pPr>
                        <a:lnSpc>
                          <a:spcPct val="115000"/>
                        </a:lnSpc>
                        <a:spcAft>
                          <a:spcPts val="0"/>
                        </a:spcAft>
                        <a:tabLst>
                          <a:tab pos="2639060" algn="ctr"/>
                        </a:tabLst>
                      </a:pPr>
                      <a:r>
                        <a:rPr lang="en-US" sz="1400" kern="100" dirty="0">
                          <a:solidFill>
                            <a:schemeClr val="tx1"/>
                          </a:solidFill>
                          <a:effectLst/>
                          <a:latin typeface="標楷體" panose="03000509000000000000" pitchFamily="65" charset="-120"/>
                          <a:ea typeface="標楷體" panose="03000509000000000000" pitchFamily="65" charset="-120"/>
                        </a:rPr>
                        <a:t>3</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400" kern="100" dirty="0" smtClean="0">
                          <a:solidFill>
                            <a:schemeClr val="tx1"/>
                          </a:solidFill>
                          <a:effectLst/>
                          <a:latin typeface="標楷體" panose="03000509000000000000" pitchFamily="65" charset="-120"/>
                          <a:ea typeface="標楷體" panose="03000509000000000000" pitchFamily="65" charset="-120"/>
                        </a:rPr>
                        <a:t>聚餐活動</a:t>
                      </a:r>
                      <a:r>
                        <a:rPr lang="zh-TW" altLang="en-US" sz="1400" kern="100" dirty="0" smtClean="0">
                          <a:solidFill>
                            <a:schemeClr val="tx1"/>
                          </a:solidFill>
                          <a:effectLst/>
                          <a:latin typeface="標楷體" panose="03000509000000000000" pitchFamily="65" charset="-120"/>
                          <a:ea typeface="標楷體" panose="03000509000000000000" pitchFamily="65" charset="-120"/>
                        </a:rPr>
                        <a:t>、戶外活動</a:t>
                      </a: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tabLst>
                          <a:tab pos="2639060" algn="ctr"/>
                        </a:tabLst>
                      </a:pPr>
                      <a:r>
                        <a:rPr lang="zh-TW" sz="1400" kern="100" smtClean="0">
                          <a:solidFill>
                            <a:schemeClr val="tx1"/>
                          </a:solidFill>
                          <a:effectLst/>
                          <a:latin typeface="標楷體" panose="03000509000000000000" pitchFamily="65" charset="-120"/>
                          <a:ea typeface="標楷體" panose="03000509000000000000" pitchFamily="65" charset="-120"/>
                        </a:rPr>
                        <a:t>暫停</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400" kern="100" dirty="0">
                          <a:solidFill>
                            <a:schemeClr val="tx1"/>
                          </a:solidFill>
                          <a:effectLst/>
                          <a:latin typeface="標楷體" panose="03000509000000000000" pitchFamily="65" charset="-120"/>
                          <a:ea typeface="標楷體" panose="03000509000000000000" pitchFamily="65" charset="-120"/>
                        </a:rPr>
                        <a:t>直至另行通知</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9712417"/>
                  </a:ext>
                </a:extLst>
              </a:tr>
              <a:tr h="912054">
                <a:tc>
                  <a:txBody>
                    <a:bodyPr/>
                    <a:lstStyle/>
                    <a:p>
                      <a:pPr>
                        <a:lnSpc>
                          <a:spcPct val="115000"/>
                        </a:lnSpc>
                        <a:spcAft>
                          <a:spcPts val="0"/>
                        </a:spcAft>
                        <a:tabLst>
                          <a:tab pos="2639060" algn="ctr"/>
                        </a:tabLst>
                      </a:pPr>
                      <a:r>
                        <a:rPr lang="en-US" sz="1400" kern="100" dirty="0">
                          <a:solidFill>
                            <a:schemeClr val="tx1"/>
                          </a:solidFill>
                          <a:effectLst/>
                          <a:latin typeface="標楷體" panose="03000509000000000000" pitchFamily="65" charset="-120"/>
                          <a:ea typeface="標楷體" panose="03000509000000000000" pitchFamily="65" charset="-120"/>
                        </a:rPr>
                        <a:t>4</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altLang="en-US" sz="1400" kern="100" dirty="0" smtClean="0">
                          <a:solidFill>
                            <a:schemeClr val="tx1"/>
                          </a:solidFill>
                          <a:effectLst/>
                          <a:latin typeface="標楷體" panose="03000509000000000000" pitchFamily="65" charset="-120"/>
                          <a:ea typeface="標楷體" panose="03000509000000000000" pitchFamily="65" charset="-120"/>
                        </a:rPr>
                        <a:t>大型活動、興趣</a:t>
                      </a:r>
                      <a:r>
                        <a:rPr lang="zh-TW" sz="1400" kern="100" dirty="0">
                          <a:solidFill>
                            <a:schemeClr val="tx1"/>
                          </a:solidFill>
                          <a:effectLst/>
                          <a:latin typeface="標楷體" panose="03000509000000000000" pitchFamily="65" charset="-120"/>
                          <a:ea typeface="標楷體" panose="03000509000000000000" pitchFamily="65" charset="-120"/>
                        </a:rPr>
                        <a:t>班</a:t>
                      </a:r>
                      <a:r>
                        <a:rPr lang="zh-TW" sz="1400" kern="100" dirty="0" smtClean="0">
                          <a:solidFill>
                            <a:schemeClr val="tx1"/>
                          </a:solidFill>
                          <a:effectLst/>
                          <a:latin typeface="標楷體" panose="03000509000000000000" pitchFamily="65" charset="-120"/>
                          <a:ea typeface="標楷體" panose="03000509000000000000" pitchFamily="65" charset="-120"/>
                        </a:rPr>
                        <a:t>、</a:t>
                      </a:r>
                      <a:endParaRPr lang="en-US" altLang="zh-TW" sz="1400" kern="100" dirty="0" smtClean="0">
                        <a:solidFill>
                          <a:schemeClr val="tx1"/>
                        </a:solidFill>
                        <a:effectLst/>
                        <a:latin typeface="標楷體" panose="03000509000000000000" pitchFamily="65" charset="-120"/>
                        <a:ea typeface="標楷體" panose="03000509000000000000" pitchFamily="65" charset="-120"/>
                      </a:endParaRPr>
                    </a:p>
                    <a:p>
                      <a:pPr>
                        <a:lnSpc>
                          <a:spcPct val="115000"/>
                        </a:lnSpc>
                        <a:spcAft>
                          <a:spcPts val="0"/>
                        </a:spcAft>
                        <a:tabLst>
                          <a:tab pos="2639060" algn="ctr"/>
                        </a:tabLst>
                      </a:pPr>
                      <a:r>
                        <a:rPr lang="zh-TW" sz="1400" kern="100" dirty="0" smtClean="0">
                          <a:solidFill>
                            <a:schemeClr val="tx1"/>
                          </a:solidFill>
                          <a:effectLst/>
                          <a:latin typeface="標楷體" panose="03000509000000000000" pitchFamily="65" charset="-120"/>
                          <a:ea typeface="標楷體" panose="03000509000000000000" pitchFamily="65" charset="-120"/>
                        </a:rPr>
                        <a:t>室內活動</a:t>
                      </a:r>
                      <a:endParaRPr lang="en-US" altLang="zh-TW" sz="1400" kern="100" dirty="0" smtClean="0">
                        <a:solidFill>
                          <a:schemeClr val="tx1"/>
                        </a:solidFill>
                        <a:effectLst/>
                        <a:latin typeface="標楷體" panose="03000509000000000000" pitchFamily="65" charset="-120"/>
                        <a:ea typeface="標楷體" panose="03000509000000000000" pitchFamily="65" charset="-120"/>
                      </a:endParaRPr>
                    </a:p>
                  </a:txBody>
                  <a:tcPr marL="62142" marR="6214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tabLst>
                          <a:tab pos="2639060" algn="ctr"/>
                        </a:tabLst>
                      </a:pPr>
                      <a:r>
                        <a:rPr lang="zh-TW" altLang="en-US" sz="1400" kern="100" dirty="0" smtClean="0">
                          <a:solidFill>
                            <a:schemeClr val="tx1"/>
                          </a:solidFill>
                          <a:effectLst/>
                          <a:latin typeface="標楷體" panose="03000509000000000000" pitchFamily="65" charset="-120"/>
                          <a:ea typeface="標楷體" panose="03000509000000000000" pitchFamily="65" charset="-120"/>
                        </a:rPr>
                        <a:t>部分改為網上課程</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15000"/>
                        </a:lnSpc>
                        <a:spcAft>
                          <a:spcPts val="0"/>
                        </a:spcAft>
                        <a:tabLst>
                          <a:tab pos="2639060" algn="ctr"/>
                        </a:tabLst>
                      </a:pPr>
                      <a:r>
                        <a:rPr lang="zh-TW" sz="1400" kern="100" dirty="0">
                          <a:solidFill>
                            <a:schemeClr val="tx1"/>
                          </a:solidFill>
                          <a:effectLst/>
                          <a:latin typeface="標楷體" panose="03000509000000000000" pitchFamily="65" charset="-120"/>
                          <a:ea typeface="標楷體" panose="03000509000000000000" pitchFamily="65" charset="-120"/>
                        </a:rPr>
                        <a:t>直至另行通知</a:t>
                      </a:r>
                      <a:endParaRPr lang="en-US" sz="1400" kern="100" dirty="0">
                        <a:solidFill>
                          <a:schemeClr val="tx1"/>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62142" marR="62142"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19545222"/>
                  </a:ext>
                </a:extLst>
              </a:tr>
            </a:tbl>
          </a:graphicData>
        </a:graphic>
      </p:graphicFrame>
      <p:sp>
        <p:nvSpPr>
          <p:cNvPr id="5" name="Rectangle 1"/>
          <p:cNvSpPr>
            <a:spLocks noChangeArrowheads="1"/>
          </p:cNvSpPr>
          <p:nvPr/>
        </p:nvSpPr>
        <p:spPr bwMode="auto">
          <a:xfrm>
            <a:off x="97226" y="30606"/>
            <a:ext cx="45412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638425" algn="ctr"/>
              </a:tabLst>
              <a:defRPr>
                <a:solidFill>
                  <a:schemeClr val="tx1"/>
                </a:solidFill>
                <a:latin typeface="Arial" panose="020B0604020202020204" pitchFamily="34" charset="0"/>
              </a:defRPr>
            </a:lvl1pPr>
            <a:lvl2pPr eaLnBrk="0" fontAlgn="base" hangingPunct="0">
              <a:spcBef>
                <a:spcPct val="0"/>
              </a:spcBef>
              <a:spcAft>
                <a:spcPct val="0"/>
              </a:spcAft>
              <a:tabLst>
                <a:tab pos="2638425" algn="ctr"/>
              </a:tabLst>
              <a:defRPr>
                <a:solidFill>
                  <a:schemeClr val="tx1"/>
                </a:solidFill>
                <a:latin typeface="Arial" panose="020B0604020202020204" pitchFamily="34" charset="0"/>
              </a:defRPr>
            </a:lvl2pPr>
            <a:lvl3pPr eaLnBrk="0" fontAlgn="base" hangingPunct="0">
              <a:spcBef>
                <a:spcPct val="0"/>
              </a:spcBef>
              <a:spcAft>
                <a:spcPct val="0"/>
              </a:spcAft>
              <a:tabLst>
                <a:tab pos="2638425" algn="ctr"/>
              </a:tabLst>
              <a:defRPr>
                <a:solidFill>
                  <a:schemeClr val="tx1"/>
                </a:solidFill>
                <a:latin typeface="Arial" panose="020B0604020202020204" pitchFamily="34" charset="0"/>
              </a:defRPr>
            </a:lvl3pPr>
            <a:lvl4pPr eaLnBrk="0" fontAlgn="base" hangingPunct="0">
              <a:spcBef>
                <a:spcPct val="0"/>
              </a:spcBef>
              <a:spcAft>
                <a:spcPct val="0"/>
              </a:spcAft>
              <a:tabLst>
                <a:tab pos="2638425" algn="ctr"/>
              </a:tabLst>
              <a:defRPr>
                <a:solidFill>
                  <a:schemeClr val="tx1"/>
                </a:solidFill>
                <a:latin typeface="Arial" panose="020B0604020202020204" pitchFamily="34" charset="0"/>
              </a:defRPr>
            </a:lvl4pPr>
            <a:lvl5pPr eaLnBrk="0" fontAlgn="base" hangingPunct="0">
              <a:spcBef>
                <a:spcPct val="0"/>
              </a:spcBef>
              <a:spcAft>
                <a:spcPct val="0"/>
              </a:spcAft>
              <a:tabLst>
                <a:tab pos="2638425" algn="ctr"/>
              </a:tabLst>
              <a:defRPr>
                <a:solidFill>
                  <a:schemeClr val="tx1"/>
                </a:solidFill>
                <a:latin typeface="Arial" panose="020B0604020202020204" pitchFamily="34" charset="0"/>
              </a:defRPr>
            </a:lvl5pPr>
            <a:lvl6pPr eaLnBrk="0" fontAlgn="base" hangingPunct="0">
              <a:spcBef>
                <a:spcPct val="0"/>
              </a:spcBef>
              <a:spcAft>
                <a:spcPct val="0"/>
              </a:spcAft>
              <a:tabLst>
                <a:tab pos="2638425" algn="ctr"/>
              </a:tabLst>
              <a:defRPr>
                <a:solidFill>
                  <a:schemeClr val="tx1"/>
                </a:solidFill>
                <a:latin typeface="Arial" panose="020B0604020202020204" pitchFamily="34" charset="0"/>
              </a:defRPr>
            </a:lvl6pPr>
            <a:lvl7pPr eaLnBrk="0" fontAlgn="base" hangingPunct="0">
              <a:spcBef>
                <a:spcPct val="0"/>
              </a:spcBef>
              <a:spcAft>
                <a:spcPct val="0"/>
              </a:spcAft>
              <a:tabLst>
                <a:tab pos="2638425" algn="ctr"/>
              </a:tabLst>
              <a:defRPr>
                <a:solidFill>
                  <a:schemeClr val="tx1"/>
                </a:solidFill>
                <a:latin typeface="Arial" panose="020B0604020202020204" pitchFamily="34" charset="0"/>
              </a:defRPr>
            </a:lvl7pPr>
            <a:lvl8pPr eaLnBrk="0" fontAlgn="base" hangingPunct="0">
              <a:spcBef>
                <a:spcPct val="0"/>
              </a:spcBef>
              <a:spcAft>
                <a:spcPct val="0"/>
              </a:spcAft>
              <a:tabLst>
                <a:tab pos="2638425" algn="ctr"/>
              </a:tabLst>
              <a:defRPr>
                <a:solidFill>
                  <a:schemeClr val="tx1"/>
                </a:solidFill>
                <a:latin typeface="Arial" panose="020B0604020202020204" pitchFamily="34" charset="0"/>
              </a:defRPr>
            </a:lvl8pPr>
            <a:lvl9pPr eaLnBrk="0" fontAlgn="base" hangingPunct="0">
              <a:spcBef>
                <a:spcPct val="0"/>
              </a:spcBef>
              <a:spcAft>
                <a:spcPct val="0"/>
              </a:spcAft>
              <a:tabLst>
                <a:tab pos="2638425" algn="ct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638425" algn="ctr"/>
              </a:tabLst>
            </a:pPr>
            <a:r>
              <a:rPr kumimoji="0" lang="zh-TW" altLang="en-US" sz="2400" b="1" i="0"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SimSun" panose="02010600030101010101" pitchFamily="2" charset="-122"/>
              </a:rPr>
              <a:t>耆福中心防疫措施</a:t>
            </a:r>
            <a:endParaRPr kumimoji="0" lang="zh-TW" altLang="en-US" sz="2400" b="1" i="0" strike="noStrike" cap="none" normalizeH="0" baseline="0" dirty="0" smtClean="0">
              <a:ln>
                <a:noFill/>
              </a:ln>
              <a:solidFill>
                <a:schemeClr val="tx1"/>
              </a:solidFill>
              <a:effectLst/>
            </a:endParaRPr>
          </a:p>
        </p:txBody>
      </p:sp>
      <p:sp>
        <p:nvSpPr>
          <p:cNvPr id="10" name="圓角矩形 9"/>
          <p:cNvSpPr/>
          <p:nvPr/>
        </p:nvSpPr>
        <p:spPr>
          <a:xfrm>
            <a:off x="4860447" y="4573542"/>
            <a:ext cx="4965039" cy="2216649"/>
          </a:xfrm>
          <a:prstGeom prst="roundRect">
            <a:avLst>
              <a:gd name="adj" fmla="val 8769"/>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11" name="矩形 10"/>
          <p:cNvSpPr/>
          <p:nvPr/>
        </p:nvSpPr>
        <p:spPr>
          <a:xfrm>
            <a:off x="4741967" y="4609932"/>
            <a:ext cx="5187034" cy="584775"/>
          </a:xfrm>
          <a:prstGeom prst="rect">
            <a:avLst/>
          </a:prstGeom>
        </p:spPr>
        <p:txBody>
          <a:bodyPr wrap="square">
            <a:spAutoFit/>
          </a:bodyPr>
          <a:lstStyle/>
          <a:p>
            <a:pPr algn="ctr"/>
            <a:r>
              <a:rPr lang="zh-TW" altLang="en-US" sz="3200" b="1" dirty="0">
                <a:latin typeface="標楷體" panose="03000509000000000000" pitchFamily="65" charset="-120"/>
                <a:ea typeface="標楷體" panose="03000509000000000000" pitchFamily="65" charset="-120"/>
              </a:rPr>
              <a:t>健康</a:t>
            </a:r>
            <a:r>
              <a:rPr lang="zh-HK" altLang="en-US" sz="3200" b="1" dirty="0" smtClean="0">
                <a:latin typeface="標楷體" panose="03000509000000000000" pitchFamily="65" charset="-120"/>
                <a:ea typeface="標楷體" panose="03000509000000000000" pitchFamily="65" charset="-120"/>
              </a:rPr>
              <a:t>講座</a:t>
            </a:r>
            <a:r>
              <a:rPr lang="en-US" altLang="zh-HK" sz="3200" b="1" dirty="0" smtClean="0">
                <a:latin typeface="標楷體" panose="03000509000000000000" pitchFamily="65" charset="-120"/>
                <a:ea typeface="標楷體" panose="03000509000000000000" pitchFamily="65" charset="-120"/>
              </a:rPr>
              <a:t>-</a:t>
            </a:r>
            <a:r>
              <a:rPr lang="zh-TW" altLang="en-US" sz="1600" b="1" dirty="0" smtClean="0">
                <a:latin typeface="標楷體" panose="03000509000000000000" pitchFamily="65" charset="-120"/>
                <a:ea typeface="標楷體" panose="03000509000000000000" pitchFamily="65" charset="-120"/>
              </a:rPr>
              <a:t>認識</a:t>
            </a:r>
            <a:r>
              <a:rPr lang="zh-TW" altLang="en-US" sz="1600" b="1" dirty="0">
                <a:latin typeface="標楷體" panose="03000509000000000000" pitchFamily="65" charset="-120"/>
                <a:ea typeface="標楷體" panose="03000509000000000000" pitchFamily="65" charset="-120"/>
              </a:rPr>
              <a:t>各類認知障礙症與罪行的關係</a:t>
            </a:r>
            <a:endParaRPr lang="en-US" sz="1600" b="1" dirty="0">
              <a:latin typeface="標楷體" panose="03000509000000000000" pitchFamily="65" charset="-120"/>
              <a:ea typeface="標楷體" panose="03000509000000000000" pitchFamily="65" charset="-120"/>
            </a:endParaRPr>
          </a:p>
        </p:txBody>
      </p:sp>
      <p:sp>
        <p:nvSpPr>
          <p:cNvPr id="12" name="矩形 11"/>
          <p:cNvSpPr/>
          <p:nvPr/>
        </p:nvSpPr>
        <p:spPr>
          <a:xfrm>
            <a:off x="4834569" y="5129126"/>
            <a:ext cx="5071432" cy="1651734"/>
          </a:xfrm>
          <a:prstGeom prst="rect">
            <a:avLst/>
          </a:prstGeom>
        </p:spPr>
        <p:txBody>
          <a:bodyPr wrap="square">
            <a:spAutoFit/>
          </a:bodyPr>
          <a:lstStyle/>
          <a:p>
            <a:pPr>
              <a:lnSpc>
                <a:spcPts val="1600"/>
              </a:lnSpc>
            </a:pP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日期</a:t>
            </a:r>
            <a:r>
              <a:rPr lang="zh-TW" altLang="en-US" sz="1500" kern="100" dirty="0">
                <a:latin typeface="標楷體" panose="03000509000000000000" pitchFamily="65" charset="-120"/>
                <a:ea typeface="標楷體" panose="03000509000000000000" pitchFamily="65" charset="-120"/>
                <a:cs typeface="Times New Roman" panose="02020603050405020304" pitchFamily="18" charset="0"/>
              </a:rPr>
              <a:t>：</a:t>
            </a:r>
            <a:r>
              <a:rPr lang="en-US" altLang="zh-TW" sz="1500" kern="100" dirty="0">
                <a:latin typeface="標楷體" panose="03000509000000000000" pitchFamily="65" charset="-120"/>
                <a:ea typeface="標楷體" panose="03000509000000000000" pitchFamily="65" charset="-120"/>
                <a:cs typeface="Times New Roman" panose="02020603050405020304" pitchFamily="18" charset="0"/>
              </a:rPr>
              <a:t>2022</a:t>
            </a: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年</a:t>
            </a:r>
            <a:r>
              <a:rPr lang="en-US" altLang="zh-TW" sz="1500" kern="100" dirty="0" smtClean="0">
                <a:latin typeface="標楷體" panose="03000509000000000000" pitchFamily="65" charset="-120"/>
                <a:ea typeface="標楷體" panose="03000509000000000000" pitchFamily="65" charset="-120"/>
                <a:cs typeface="Times New Roman" panose="02020603050405020304" pitchFamily="18" charset="0"/>
              </a:rPr>
              <a:t>3</a:t>
            </a: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月</a:t>
            </a:r>
            <a:r>
              <a:rPr lang="en-US" altLang="zh-TW" sz="1500" kern="100" dirty="0" smtClean="0">
                <a:latin typeface="標楷體" panose="03000509000000000000" pitchFamily="65" charset="-120"/>
                <a:ea typeface="標楷體" panose="03000509000000000000" pitchFamily="65" charset="-120"/>
                <a:cs typeface="Times New Roman" panose="02020603050405020304" pitchFamily="18" charset="0"/>
              </a:rPr>
              <a:t>17</a:t>
            </a: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日</a:t>
            </a:r>
            <a:r>
              <a:rPr lang="en-US" altLang="zh-TW" sz="1500" kern="1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星期四</a:t>
            </a:r>
            <a:r>
              <a:rPr lang="en-US" altLang="zh-TW" sz="1500" kern="100" dirty="0" smtClean="0">
                <a:latin typeface="標楷體" panose="03000509000000000000" pitchFamily="65" charset="-120"/>
                <a:ea typeface="標楷體" panose="03000509000000000000" pitchFamily="65" charset="-120"/>
                <a:cs typeface="Times New Roman" panose="02020603050405020304" pitchFamily="18" charset="0"/>
              </a:rPr>
              <a:t>)</a:t>
            </a:r>
            <a:endParaRPr lang="en-US" altLang="zh-TW" sz="1500" kern="100" dirty="0">
              <a:latin typeface="標楷體" panose="03000509000000000000" pitchFamily="65" charset="-120"/>
              <a:ea typeface="標楷體" panose="03000509000000000000" pitchFamily="65" charset="-120"/>
              <a:cs typeface="Times New Roman" panose="02020603050405020304" pitchFamily="18" charset="0"/>
            </a:endParaRPr>
          </a:p>
          <a:p>
            <a:pPr>
              <a:lnSpc>
                <a:spcPts val="1600"/>
              </a:lnSpc>
            </a:pPr>
            <a:r>
              <a:rPr lang="zh-TW" altLang="en-US" sz="1500" kern="100" dirty="0">
                <a:latin typeface="標楷體" panose="03000509000000000000" pitchFamily="65" charset="-120"/>
                <a:ea typeface="標楷體" panose="03000509000000000000" pitchFamily="65" charset="-120"/>
                <a:cs typeface="Times New Roman" panose="02020603050405020304" pitchFamily="18" charset="0"/>
              </a:rPr>
              <a:t>時間：上午</a:t>
            </a:r>
            <a:r>
              <a:rPr lang="en-US" altLang="zh-TW" sz="1500" kern="100" dirty="0" smtClean="0">
                <a:latin typeface="標楷體" panose="03000509000000000000" pitchFamily="65" charset="-120"/>
                <a:ea typeface="標楷體" panose="03000509000000000000" pitchFamily="65" charset="-120"/>
                <a:cs typeface="Times New Roman" panose="02020603050405020304" pitchFamily="18" charset="0"/>
              </a:rPr>
              <a:t>10:30 – 11:30 </a:t>
            </a:r>
            <a:endParaRPr lang="en-US" altLang="zh-TW" sz="1500" kern="100" dirty="0">
              <a:latin typeface="標楷體" panose="03000509000000000000" pitchFamily="65" charset="-120"/>
              <a:ea typeface="標楷體" panose="03000509000000000000" pitchFamily="65" charset="-120"/>
              <a:cs typeface="Times New Roman" panose="02020603050405020304" pitchFamily="18" charset="0"/>
            </a:endParaRPr>
          </a:p>
          <a:p>
            <a:pPr>
              <a:lnSpc>
                <a:spcPts val="1600"/>
              </a:lnSpc>
            </a:pP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地點：</a:t>
            </a:r>
            <a:r>
              <a:rPr lang="zh-TW" altLang="en-US" sz="1500" kern="100" dirty="0">
                <a:latin typeface="標楷體" panose="03000509000000000000" pitchFamily="65" charset="-120"/>
                <a:ea typeface="標楷體" panose="03000509000000000000" pitchFamily="65" charset="-120"/>
                <a:cs typeface="Times New Roman" panose="02020603050405020304" pitchFamily="18" charset="0"/>
              </a:rPr>
              <a:t>以網上直播形式</a:t>
            </a: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進行  費用</a:t>
            </a:r>
            <a:r>
              <a:rPr lang="zh-TW" altLang="en-US" sz="1500" kern="100" dirty="0">
                <a:latin typeface="標楷體" panose="03000509000000000000" pitchFamily="65" charset="-120"/>
                <a:ea typeface="標楷體" panose="03000509000000000000" pitchFamily="65" charset="-120"/>
                <a:cs typeface="Times New Roman" panose="02020603050405020304" pitchFamily="18" charset="0"/>
              </a:rPr>
              <a:t>：全</a:t>
            </a: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免   </a:t>
            </a:r>
            <a:endParaRPr lang="en-US" altLang="zh-TW" sz="1500" kern="100" dirty="0" smtClean="0">
              <a:latin typeface="標楷體" panose="03000509000000000000" pitchFamily="65" charset="-120"/>
              <a:ea typeface="標楷體" panose="03000509000000000000" pitchFamily="65" charset="-120"/>
              <a:cs typeface="Times New Roman" panose="02020603050405020304" pitchFamily="18" charset="0"/>
            </a:endParaRPr>
          </a:p>
          <a:p>
            <a:pPr>
              <a:lnSpc>
                <a:spcPts val="1600"/>
              </a:lnSpc>
            </a:pP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對象：</a:t>
            </a:r>
            <a:r>
              <a:rPr lang="zh-HK" altLang="en-US" sz="1500" kern="100" dirty="0">
                <a:latin typeface="標楷體" panose="03000509000000000000" pitchFamily="65" charset="-120"/>
                <a:ea typeface="標楷體" panose="03000509000000000000" pitchFamily="65" charset="-120"/>
                <a:cs typeface="Times New Roman" panose="02020603050405020304" pitchFamily="18" charset="0"/>
              </a:rPr>
              <a:t>會</a:t>
            </a:r>
            <a:r>
              <a:rPr lang="zh-TW" altLang="en-US" sz="1500" kern="100" dirty="0">
                <a:latin typeface="標楷體" panose="03000509000000000000" pitchFamily="65" charset="-120"/>
                <a:ea typeface="標楷體" panose="03000509000000000000" pitchFamily="65" charset="-120"/>
                <a:cs typeface="Times New Roman" panose="02020603050405020304" pitchFamily="18" charset="0"/>
              </a:rPr>
              <a:t>員</a:t>
            </a:r>
            <a:r>
              <a:rPr lang="en-US" sz="1500" kern="100" dirty="0">
                <a:latin typeface="標楷體" panose="03000509000000000000" pitchFamily="65" charset="-120"/>
                <a:ea typeface="標楷體" panose="03000509000000000000" pitchFamily="65" charset="-120"/>
                <a:cs typeface="Times New Roman" panose="02020603050405020304" pitchFamily="18" charset="0"/>
              </a:rPr>
              <a:t>/</a:t>
            </a:r>
            <a:r>
              <a:rPr lang="zh-HK" altLang="en-US" sz="1500" kern="100" dirty="0">
                <a:latin typeface="標楷體" panose="03000509000000000000" pitchFamily="65" charset="-120"/>
                <a:ea typeface="標楷體" panose="03000509000000000000" pitchFamily="65" charset="-120"/>
                <a:cs typeface="Times New Roman" panose="02020603050405020304" pitchFamily="18" charset="0"/>
              </a:rPr>
              <a:t>護老者</a:t>
            </a:r>
            <a:endParaRPr lang="en-US" sz="1500" kern="100" dirty="0">
              <a:latin typeface="標楷體" panose="03000509000000000000" pitchFamily="65" charset="-120"/>
              <a:ea typeface="標楷體" panose="03000509000000000000" pitchFamily="65" charset="-120"/>
              <a:cs typeface="Times New Roman" panose="02020603050405020304" pitchFamily="18" charset="0"/>
            </a:endParaRPr>
          </a:p>
          <a:p>
            <a:pPr marL="542925" indent="-542925"/>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內容：</a:t>
            </a:r>
            <a:r>
              <a:rPr lang="zh-TW" altLang="en-US" sz="1500" kern="100" dirty="0">
                <a:latin typeface="標楷體" panose="03000509000000000000" pitchFamily="65" charset="-120"/>
                <a:ea typeface="標楷體" panose="03000509000000000000" pitchFamily="65" charset="-120"/>
                <a:cs typeface="Times New Roman" panose="02020603050405020304" pitchFamily="18" charset="0"/>
              </a:rPr>
              <a:t>認識各類認知障礙</a:t>
            </a:r>
            <a:r>
              <a:rPr lang="zh-TW" altLang="en-US" sz="1500" kern="100" dirty="0" smtClean="0">
                <a:latin typeface="標楷體" panose="03000509000000000000" pitchFamily="65" charset="-120"/>
                <a:ea typeface="標楷體" panose="03000509000000000000" pitchFamily="65" charset="-120"/>
                <a:cs typeface="Times New Roman" panose="02020603050405020304" pitchFamily="18" charset="0"/>
              </a:rPr>
              <a:t>症患者</a:t>
            </a:r>
            <a:r>
              <a:rPr lang="zh-TW" altLang="en-US" sz="1500" kern="100" dirty="0">
                <a:latin typeface="標楷體" panose="03000509000000000000" pitchFamily="65" charset="-120"/>
                <a:ea typeface="標楷體" panose="03000509000000000000" pitchFamily="65" charset="-120"/>
                <a:cs typeface="Times New Roman" panose="02020603050405020304" pitchFamily="18" charset="0"/>
              </a:rPr>
              <a:t>的罪行及面對司法程序的支援。</a:t>
            </a:r>
            <a:endParaRPr lang="en-US" sz="1500" kern="100" dirty="0">
              <a:latin typeface="標楷體" panose="03000509000000000000" pitchFamily="65" charset="-120"/>
              <a:ea typeface="標楷體" panose="03000509000000000000" pitchFamily="65" charset="-120"/>
              <a:cs typeface="Times New Roman" panose="02020603050405020304" pitchFamily="18" charset="0"/>
            </a:endParaRPr>
          </a:p>
          <a:p>
            <a:r>
              <a:rPr lang="zh-TW" altLang="en-US" sz="1500" kern="100" dirty="0">
                <a:latin typeface="標楷體" panose="03000509000000000000" pitchFamily="65" charset="-120"/>
                <a:ea typeface="標楷體" panose="03000509000000000000" pitchFamily="65" charset="-120"/>
                <a:cs typeface="Times New Roman" panose="02020603050405020304" pitchFamily="18" charset="0"/>
              </a:rPr>
              <a:t>備註：香港善導會派員主講。</a:t>
            </a:r>
            <a:endParaRPr lang="en-US" sz="1500" kern="100" dirty="0">
              <a:latin typeface="標楷體" panose="03000509000000000000" pitchFamily="65" charset="-120"/>
              <a:ea typeface="標楷體" panose="03000509000000000000" pitchFamily="65" charset="-120"/>
              <a:cs typeface="Times New Roman" panose="02020603050405020304" pitchFamily="18" charset="0"/>
            </a:endParaRPr>
          </a:p>
        </p:txBody>
      </p:sp>
      <p:sp>
        <p:nvSpPr>
          <p:cNvPr id="6" name="矩形 5"/>
          <p:cNvSpPr/>
          <p:nvPr/>
        </p:nvSpPr>
        <p:spPr>
          <a:xfrm>
            <a:off x="1431812" y="6160669"/>
            <a:ext cx="2031325" cy="484428"/>
          </a:xfrm>
          <a:prstGeom prst="rect">
            <a:avLst/>
          </a:prstGeom>
        </p:spPr>
        <p:txBody>
          <a:bodyPr wrap="none">
            <a:spAutoFit/>
          </a:bodyPr>
          <a:lstStyle/>
          <a:p>
            <a:pPr algn="ctr">
              <a:lnSpc>
                <a:spcPct val="115000"/>
              </a:lnSpc>
              <a:spcAft>
                <a:spcPts val="0"/>
              </a:spcAft>
              <a:tabLst>
                <a:tab pos="2639060" algn="ctr"/>
              </a:tabLst>
            </a:pPr>
            <a:r>
              <a:rPr lang="zh-TW" altLang="en-US" sz="2400" kern="100" dirty="0">
                <a:latin typeface="標楷體" panose="03000509000000000000" pitchFamily="65" charset="-120"/>
                <a:ea typeface="標楷體" panose="03000509000000000000" pitchFamily="65" charset="-120"/>
              </a:rPr>
              <a:t>詳情請見內頁</a:t>
            </a:r>
            <a:endParaRPr lang="en-US" sz="2400" kern="100" dirty="0">
              <a:latin typeface="標楷體" panose="03000509000000000000" pitchFamily="65" charset="-12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31064629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圓角矩形 4"/>
          <p:cNvSpPr/>
          <p:nvPr/>
        </p:nvSpPr>
        <p:spPr>
          <a:xfrm>
            <a:off x="120770" y="107169"/>
            <a:ext cx="9695583" cy="6618147"/>
          </a:xfrm>
          <a:prstGeom prst="roundRect">
            <a:avLst>
              <a:gd name="adj" fmla="val 5828"/>
            </a:avLst>
          </a:prstGeom>
          <a:ln w="28575"/>
        </p:spPr>
        <p:style>
          <a:lnRef idx="2">
            <a:schemeClr val="dk1"/>
          </a:lnRef>
          <a:fillRef idx="1">
            <a:schemeClr val="lt1"/>
          </a:fillRef>
          <a:effectRef idx="0">
            <a:schemeClr val="dk1"/>
          </a:effectRef>
          <a:fontRef idx="minor">
            <a:schemeClr val="dk1"/>
          </a:fontRef>
        </p:style>
        <p:txBody>
          <a:bodyPr rtlCol="0" anchor="ctr"/>
          <a:lstStyle/>
          <a:p>
            <a:pPr defTabSz="457200">
              <a:defRPr/>
            </a:pPr>
            <a:endParaRPr lang="en-US" sz="1400" dirty="0">
              <a:ln w="12700">
                <a:noFill/>
              </a:ln>
              <a:solidFill>
                <a:prstClr val="black"/>
              </a:solidFill>
              <a:latin typeface="Calibri" panose="020F0502020204030204"/>
            </a:endParaRPr>
          </a:p>
        </p:txBody>
      </p:sp>
      <p:sp>
        <p:nvSpPr>
          <p:cNvPr id="6" name="矩形 5"/>
          <p:cNvSpPr/>
          <p:nvPr/>
        </p:nvSpPr>
        <p:spPr>
          <a:xfrm>
            <a:off x="3379553" y="74949"/>
            <a:ext cx="2852063" cy="584775"/>
          </a:xfrm>
          <a:prstGeom prst="rect">
            <a:avLst/>
          </a:prstGeom>
          <a:noFill/>
        </p:spPr>
        <p:txBody>
          <a:bodyPr wrap="none" lIns="91440" tIns="45720" rIns="91440" bIns="45720">
            <a:spAutoFit/>
          </a:bodyPr>
          <a:lstStyle/>
          <a:p>
            <a:pPr algn="ctr" defTabSz="457200">
              <a:defRPr/>
            </a:pPr>
            <a:r>
              <a:rPr lang="en-US" altLang="zh-TW" sz="3200" dirty="0">
                <a:ln w="0"/>
                <a:solidFill>
                  <a:prstClr val="black"/>
                </a:solidFill>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1-3</a:t>
            </a:r>
            <a:r>
              <a:rPr lang="zh-TW" altLang="en-US" sz="3200" dirty="0">
                <a:ln w="0"/>
                <a:solidFill>
                  <a:prstClr val="black"/>
                </a:solidFill>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月壽星名單</a:t>
            </a:r>
          </a:p>
        </p:txBody>
      </p:sp>
      <p:sp>
        <p:nvSpPr>
          <p:cNvPr id="8" name="矩形 7"/>
          <p:cNvSpPr/>
          <p:nvPr/>
        </p:nvSpPr>
        <p:spPr>
          <a:xfrm>
            <a:off x="524974" y="679405"/>
            <a:ext cx="9563877" cy="5847755"/>
          </a:xfrm>
          <a:prstGeom prst="rect">
            <a:avLst/>
          </a:prstGeom>
        </p:spPr>
        <p:txBody>
          <a:bodyPr wrap="square">
            <a:spAutoFit/>
          </a:bodyPr>
          <a:lstStyle/>
          <a:p>
            <a:pPr defTabSz="457200"/>
            <a:r>
              <a:rPr lang="zh-TW" altLang="en-US" sz="1700" dirty="0">
                <a:solidFill>
                  <a:prstClr val="black"/>
                </a:solidFill>
                <a:latin typeface="標楷體" panose="03000509000000000000" pitchFamily="65" charset="-120"/>
                <a:ea typeface="標楷體" panose="03000509000000000000" pitchFamily="65" charset="-120"/>
              </a:rPr>
              <a:t>鄧惠芬、麥玉貞、林惠粧、麥瑞明、王妙英、陸焯嬋、温明耀、鍾桂琼、彭艷梅、黎潤珍、</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范楚珍、洪燕馨、孔珍如、陳倩卿、陳惠蘭、吳惠娟、梁桂蓮、陳松柏、馮細美、吳元春、</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戴麗屏、何熾鴻、鄧漢貞、陳美蘭、勞家麗、楊鳳英、江滿維、賴  嬌、蘇月娟、郭寶鸞、</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馬  如、陸秀蘭、楊  耀、郭曼紅、曾培芬、鄭少川、曾美心、方文端、柳惠良、鄭潔芬、</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梁慧賢、許觀麗、戴水蓮、葉佩玲、尹景然、李美琼、李寶玉、陳永寬、葉愛群、馬伯燕、</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鄺栢成、吳君武、潘艷容、張錦祺、梁玉琼、黃雪英、陳愛琴、石惠琼、何玉珍、冼麗娟、</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張  滿、譚茂蓮、鄧桂英、劉寶雲、何金蘭、馮惠珍、徐式賢、鍾笑珍、袁佩蘭、李雪貞、</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孫遠龍、陳慶真、吳玉芬、吳潔蓮、李相坤、葉銀蓮、鄺光順、潘碧珍、張寶添、蘇金鳳、</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鍾寶珍、陳蘊華、李鳳娥、王莉莉、陳信宏、李志雄、黎少薇、胡艷玲、劉歡珍、莫秀珍、</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鍾愛華、林悅芳、歐炳蓮、陶明珠、李惠珠、温嶺卿、陸  兼、冼繼宗、區杏桃、張錦波、</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李綺芬、劉美娟、張綺蓮、張珍珠、盧慧薇、梁綺華、陳惠貞、黃紹華、蔡梅英、石景珍、</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張海清、黎彩麗、林載艷、洪翠虹、麥慧儀、陳玉僑、鄭麗君、張春女、石如道、陳秀群、</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譚玉馨、潘允洲、戴惠玲、余迎笑、李偉英、黃  培、潘笑蘭、李志強、李宜馨、王麗芳、</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于愛玲、游潔珍、廖鳳霞、黃浩鏜、黃靄梨、趙  金、劉燕琼、王栽義、楊素嬌、劉雪琴、</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廖惠卿、姜芷廉、李鈺球、馮  華、黃廸珠、莫蓮愛、劉婉玲、黃光山、張  桃、蘇曼芳、</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譚麗賢、徐潔冰、楊桂珍、何燕薇、黃美蓉、張  云、衛玉真、費艷嫦、李純宛、區艷琼、</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鄭若蓮、周汛初、彭抱雲、高淑貞、陸芳卿、陳月明、周麗玲、張  林、李  携、伍玉琴、</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許淑霞、梁金好、黃妙雲、陳三妹、葉雲嫦、梁益榮、李蘇如、胡志強、蕭麗萍、馮朱惠珍、</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陳佩玉、柯瑞雅、趙月琴、李慧梅、馬志成、鄧惠兒、朱昌京、李艷常、歐陽堅、何演強、</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池  菊、李潔珍、黃國樑、劉玉珍、蕭秋英、張健安、李婉雲、梁定權、徐窈儀、梁嫚麗、</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盧鳳兒、馮麗蓮、蘇美清、陳定愛、陳美儀、麥煜成、鄧麗芳、麥淑華、張寶珠、阮氏習、</a:t>
            </a:r>
            <a:endParaRPr lang="en-US" altLang="zh-TW" sz="1700" dirty="0">
              <a:solidFill>
                <a:prstClr val="black"/>
              </a:solidFill>
              <a:latin typeface="標楷體" panose="03000509000000000000" pitchFamily="65" charset="-120"/>
              <a:ea typeface="標楷體" panose="03000509000000000000" pitchFamily="65" charset="-120"/>
            </a:endParaRPr>
          </a:p>
          <a:p>
            <a:pPr defTabSz="457200"/>
            <a:r>
              <a:rPr lang="zh-TW" altLang="en-US" sz="1700" dirty="0">
                <a:solidFill>
                  <a:prstClr val="black"/>
                </a:solidFill>
                <a:latin typeface="標楷體" panose="03000509000000000000" pitchFamily="65" charset="-120"/>
                <a:ea typeface="標楷體" panose="03000509000000000000" pitchFamily="65" charset="-120"/>
              </a:rPr>
              <a:t>徐  昌、陳婉媚、周愛蓮、葉鉅勝、楊彩蘭、李碧鳯</a:t>
            </a:r>
            <a:endParaRPr lang="en-US" sz="1700" dirty="0">
              <a:solidFill>
                <a:prstClr val="black"/>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4685691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圓角矩形 3"/>
          <p:cNvSpPr/>
          <p:nvPr/>
        </p:nvSpPr>
        <p:spPr>
          <a:xfrm>
            <a:off x="79615" y="92707"/>
            <a:ext cx="4843698" cy="6661955"/>
          </a:xfrm>
          <a:prstGeom prst="roundRect">
            <a:avLst>
              <a:gd name="adj" fmla="val 3127"/>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圓角矩形 5"/>
          <p:cNvSpPr/>
          <p:nvPr/>
        </p:nvSpPr>
        <p:spPr>
          <a:xfrm>
            <a:off x="4986405" y="93685"/>
            <a:ext cx="4788000" cy="6660000"/>
          </a:xfrm>
          <a:prstGeom prst="roundRect">
            <a:avLst>
              <a:gd name="adj" fmla="val 3324"/>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矩形 6"/>
          <p:cNvSpPr/>
          <p:nvPr/>
        </p:nvSpPr>
        <p:spPr>
          <a:xfrm>
            <a:off x="1711913" y="93685"/>
            <a:ext cx="1826141" cy="584775"/>
          </a:xfrm>
          <a:prstGeom prst="rect">
            <a:avLst/>
          </a:prstGeom>
          <a:noFill/>
        </p:spPr>
        <p:txBody>
          <a:bodyPr wrap="none" lIns="91440" tIns="45720" rIns="91440" bIns="45720">
            <a:spAutoFit/>
          </a:bodyPr>
          <a:lstStyle/>
          <a:p>
            <a:pPr algn="ctr"/>
            <a:r>
              <a:rPr lang="zh-TW" altLang="en-US" sz="3200" b="0" cap="none" spc="0" dirty="0" smtClean="0">
                <a:ln w="0"/>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猛料傳真</a:t>
            </a:r>
            <a:endParaRPr lang="zh-TW" altLang="en-US" sz="3200" b="0" cap="none" spc="0" dirty="0">
              <a:ln w="0"/>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p:txBody>
      </p:sp>
      <p:sp>
        <p:nvSpPr>
          <p:cNvPr id="8" name="矩形 7"/>
          <p:cNvSpPr/>
          <p:nvPr/>
        </p:nvSpPr>
        <p:spPr>
          <a:xfrm>
            <a:off x="6056967" y="1329"/>
            <a:ext cx="2646878" cy="584775"/>
          </a:xfrm>
          <a:prstGeom prst="rect">
            <a:avLst/>
          </a:prstGeom>
          <a:noFill/>
        </p:spPr>
        <p:txBody>
          <a:bodyPr wrap="none" lIns="91440" tIns="45720" rIns="91440" bIns="45720">
            <a:spAutoFit/>
          </a:bodyPr>
          <a:lstStyle/>
          <a:p>
            <a:pPr algn="ctr"/>
            <a:r>
              <a:rPr lang="zh-TW" altLang="en-US" sz="3200" b="0" cap="none" spc="0" dirty="0" smtClean="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rPr>
              <a:t>惡劣天氣安排</a:t>
            </a:r>
            <a:endParaRPr lang="zh-TW" altLang="en-US" sz="3200" b="0" cap="none" spc="0" dirty="0">
              <a:ln w="0"/>
              <a:solidFill>
                <a:schemeClr val="tx1"/>
              </a:solidFill>
              <a:effectLst>
                <a:outerShdw blurRad="38100" dist="19050" dir="2700000" algn="tl" rotWithShape="0">
                  <a:schemeClr val="dk1">
                    <a:alpha val="40000"/>
                  </a:schemeClr>
                </a:outerShdw>
              </a:effectLst>
              <a:latin typeface="標楷體" panose="03000509000000000000" pitchFamily="65" charset="-120"/>
              <a:ea typeface="標楷體" panose="03000509000000000000" pitchFamily="65"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3288347302"/>
              </p:ext>
            </p:extLst>
          </p:nvPr>
        </p:nvGraphicFramePr>
        <p:xfrm>
          <a:off x="4991818" y="724629"/>
          <a:ext cx="4782587" cy="4400245"/>
        </p:xfrm>
        <a:graphic>
          <a:graphicData uri="http://schemas.openxmlformats.org/drawingml/2006/table">
            <a:tbl>
              <a:tblPr firstRow="1" firstCol="1" bandRow="1">
                <a:tableStyleId>{5940675A-B579-460E-94D1-54222C63F5DA}</a:tableStyleId>
              </a:tblPr>
              <a:tblGrid>
                <a:gridCol w="546951">
                  <a:extLst>
                    <a:ext uri="{9D8B030D-6E8A-4147-A177-3AD203B41FA5}">
                      <a16:colId xmlns:a16="http://schemas.microsoft.com/office/drawing/2014/main" val="882756390"/>
                    </a:ext>
                  </a:extLst>
                </a:gridCol>
                <a:gridCol w="929752">
                  <a:extLst>
                    <a:ext uri="{9D8B030D-6E8A-4147-A177-3AD203B41FA5}">
                      <a16:colId xmlns:a16="http://schemas.microsoft.com/office/drawing/2014/main" val="255678060"/>
                    </a:ext>
                  </a:extLst>
                </a:gridCol>
                <a:gridCol w="1416806">
                  <a:extLst>
                    <a:ext uri="{9D8B030D-6E8A-4147-A177-3AD203B41FA5}">
                      <a16:colId xmlns:a16="http://schemas.microsoft.com/office/drawing/2014/main" val="3817565615"/>
                    </a:ext>
                  </a:extLst>
                </a:gridCol>
                <a:gridCol w="1889078">
                  <a:extLst>
                    <a:ext uri="{9D8B030D-6E8A-4147-A177-3AD203B41FA5}">
                      <a16:colId xmlns:a16="http://schemas.microsoft.com/office/drawing/2014/main" val="3353877755"/>
                    </a:ext>
                  </a:extLst>
                </a:gridCol>
              </a:tblGrid>
              <a:tr h="299593">
                <a:tc>
                  <a:txBody>
                    <a:bodyPr/>
                    <a:lstStyle/>
                    <a:p>
                      <a:pPr marL="0" indent="0"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情況</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中心開放</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中心內活動及班組</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0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戶外活動</a:t>
                      </a:r>
                      <a:endParaRPr lang="en-US" sz="1300" dirty="0">
                        <a:effectLst/>
                        <a:latin typeface="標楷體" panose="03000509000000000000" pitchFamily="65" charset="-120"/>
                        <a:ea typeface="標楷體" panose="03000509000000000000" pitchFamily="65" charset="-120"/>
                      </a:endParaRPr>
                    </a:p>
                  </a:txBody>
                  <a:tcPr marL="17780" marR="17780" marT="0" marB="0" anchor="ctr"/>
                </a:tc>
                <a:extLst>
                  <a:ext uri="{0D108BD9-81ED-4DB2-BD59-A6C34878D82A}">
                    <a16:rowId xmlns:a16="http://schemas.microsoft.com/office/drawing/2014/main" val="3221933830"/>
                  </a:ext>
                </a:extLst>
              </a:tr>
              <a:tr h="556122">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黃色</a:t>
                      </a:r>
                      <a:endParaRPr lang="en-US" sz="1300" dirty="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暴雨</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警告</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just">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活動開始前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小時仍生效，會視乎活動地點、路面情況及預計天氣轉變而定</a:t>
                      </a:r>
                      <a:endParaRPr lang="en-US" sz="1300" dirty="0">
                        <a:effectLst/>
                        <a:latin typeface="標楷體" panose="03000509000000000000" pitchFamily="65" charset="-120"/>
                        <a:ea typeface="標楷體" panose="03000509000000000000" pitchFamily="65" charset="-120"/>
                      </a:endParaRPr>
                    </a:p>
                  </a:txBody>
                  <a:tcPr marL="17780" marR="17780" marT="0" marB="0" anchor="ctr"/>
                </a:tc>
                <a:extLst>
                  <a:ext uri="{0D108BD9-81ED-4DB2-BD59-A6C34878D82A}">
                    <a16:rowId xmlns:a16="http://schemas.microsoft.com/office/drawing/2014/main" val="366366792"/>
                  </a:ext>
                </a:extLst>
              </a:tr>
              <a:tr h="655605">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紅色</a:t>
                      </a:r>
                      <a:endParaRPr lang="en-US" sz="1300" dirty="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暴雨</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警告</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gridSpan="2">
                  <a:txBody>
                    <a:bodyPr/>
                    <a:lstStyle/>
                    <a:p>
                      <a:pPr marL="0" marR="0" lvl="0" indent="0" algn="ctr" defTabSz="914400" rtl="0" eaLnBrk="1" fontAlgn="auto" latinLnBrk="0" hangingPunct="1">
                        <a:lnSpc>
                          <a:spcPts val="1200"/>
                        </a:lnSpc>
                        <a:spcBef>
                          <a:spcPts val="0"/>
                        </a:spcBef>
                        <a:spcAft>
                          <a:spcPts val="0"/>
                        </a:spcAft>
                        <a:buClrTx/>
                        <a:buSzTx/>
                        <a:buFont typeface="Arial" panose="020B0604020202020204" pitchFamily="34" charset="0"/>
                        <a:buNone/>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活動</a:t>
                      </a:r>
                      <a:r>
                        <a:rPr lang="zh-TW" sz="1300" dirty="0">
                          <a:effectLst/>
                          <a:latin typeface="標楷體" panose="03000509000000000000" pitchFamily="65" charset="-120"/>
                          <a:ea typeface="標楷體" panose="03000509000000000000" pitchFamily="65" charset="-120"/>
                        </a:rPr>
                        <a:t>及班組開始前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小時仍生效，活動及班組</a:t>
                      </a:r>
                      <a:r>
                        <a:rPr lang="zh-TW" sz="1300" dirty="0" smtClean="0">
                          <a:effectLst/>
                          <a:latin typeface="標楷體" panose="03000509000000000000" pitchFamily="65" charset="-120"/>
                          <a:ea typeface="標楷體" panose="03000509000000000000" pitchFamily="65" charset="-120"/>
                        </a:rPr>
                        <a:t>取消</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開始於中心舉行的活動及班組繼續</a:t>
                      </a:r>
                      <a:r>
                        <a:rPr lang="zh-TW" sz="1300" dirty="0" smtClean="0">
                          <a:effectLst/>
                          <a:latin typeface="標楷體" panose="03000509000000000000" pitchFamily="65" charset="-120"/>
                          <a:ea typeface="標楷體" panose="03000509000000000000" pitchFamily="65" charset="-120"/>
                        </a:rPr>
                        <a:t>進行</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進行中的戶外活動會視乎情況考慮停止</a:t>
                      </a:r>
                      <a:endParaRPr lang="en-US" sz="13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17780" marR="17780" marT="0" marB="0" anchor="ctr"/>
                </a:tc>
                <a:tc hMerge="1">
                  <a:txBody>
                    <a:bodyPr/>
                    <a:lstStyle/>
                    <a:p>
                      <a:endParaRPr lang="en-US"/>
                    </a:p>
                  </a:txBody>
                  <a:tcPr/>
                </a:tc>
                <a:extLst>
                  <a:ext uri="{0D108BD9-81ED-4DB2-BD59-A6C34878D82A}">
                    <a16:rowId xmlns:a16="http://schemas.microsoft.com/office/drawing/2014/main" val="2538193182"/>
                  </a:ext>
                </a:extLst>
              </a:tr>
              <a:tr h="923026">
                <a:tc>
                  <a:txBody>
                    <a:bodyPr/>
                    <a:lstStyle/>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黑色</a:t>
                      </a:r>
                      <a:endParaRPr lang="en-US" sz="1300" dirty="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暴雨</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警告</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marL="0" marR="0" lvl="0" indent="0" algn="ctr" defTabSz="914400" rtl="0" eaLnBrk="1" fontAlgn="auto" latinLnBrk="0" hangingPunct="1">
                        <a:lnSpc>
                          <a:spcPts val="1200"/>
                        </a:lnSpc>
                        <a:spcBef>
                          <a:spcPts val="0"/>
                        </a:spcBef>
                        <a:spcAft>
                          <a:spcPts val="0"/>
                        </a:spcAft>
                        <a:buClrTx/>
                        <a:buSzTx/>
                        <a:buFontTx/>
                        <a:buNone/>
                        <a:tabLst>
                          <a:tab pos="2637155" algn="ctr"/>
                          <a:tab pos="5274310" algn="r"/>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altLang="zh-TW" sz="1300" dirty="0" smtClean="0">
                        <a:effectLst/>
                        <a:latin typeface="標楷體" panose="03000509000000000000" pitchFamily="65" charset="-120"/>
                        <a:ea typeface="標楷體" panose="03000509000000000000" pitchFamily="65" charset="-120"/>
                      </a:endParaRPr>
                    </a:p>
                    <a:p>
                      <a:pPr algn="just">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如</a:t>
                      </a:r>
                      <a:r>
                        <a:rPr lang="zh-TW" sz="1300" dirty="0">
                          <a:effectLst/>
                          <a:latin typeface="標楷體" panose="03000509000000000000" pitchFamily="65" charset="-120"/>
                          <a:ea typeface="標楷體" panose="03000509000000000000" pitchFamily="65" charset="-120"/>
                        </a:rPr>
                        <a:t>黑色暴雨警告於中心開放時間生效， 中心照常</a:t>
                      </a:r>
                      <a:r>
                        <a:rPr lang="zh-TW" sz="1300" dirty="0" smtClean="0">
                          <a:effectLst/>
                          <a:latin typeface="標楷體" panose="03000509000000000000" pitchFamily="65" charset="-120"/>
                          <a:ea typeface="標楷體" panose="03000509000000000000" pitchFamily="65" charset="-120"/>
                        </a:rPr>
                        <a:t>開放</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marL="0" marR="0" lvl="0" indent="0" algn="ctr" defTabSz="914400" rtl="0" eaLnBrk="1" fontAlgn="auto" latinLnBrk="0" hangingPunct="1">
                        <a:lnSpc>
                          <a:spcPts val="1200"/>
                        </a:lnSpc>
                        <a:spcBef>
                          <a:spcPts val="0"/>
                        </a:spcBef>
                        <a:spcAft>
                          <a:spcPts val="0"/>
                        </a:spcAft>
                        <a:buClrTx/>
                        <a:buSzTx/>
                        <a:buFontTx/>
                        <a:buNone/>
                        <a:tabLst>
                          <a:tab pos="2637155" algn="ctr"/>
                          <a:tab pos="5274310" algn="r"/>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smtClean="0">
                        <a:effectLst/>
                        <a:latin typeface="標楷體" panose="03000509000000000000" pitchFamily="65" charset="-120"/>
                        <a:ea typeface="標楷體" panose="03000509000000000000" pitchFamily="65" charset="-120"/>
                      </a:endParaRPr>
                    </a:p>
                    <a:p>
                      <a:pPr algn="just">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rPr>
                        <a:t>(</a:t>
                      </a:r>
                      <a:r>
                        <a:rPr lang="zh-TW" sz="1300" dirty="0">
                          <a:effectLst/>
                          <a:latin typeface="標楷體" panose="03000509000000000000" pitchFamily="65" charset="-120"/>
                          <a:ea typeface="標楷體" panose="03000509000000000000" pitchFamily="65" charset="-120"/>
                        </a:rPr>
                        <a:t>已於中心開始的活動及班組繼續進行，目的是讓服務使用者留在安全的地方</a:t>
                      </a:r>
                      <a:r>
                        <a:rPr lang="en-US" sz="1300" dirty="0">
                          <a:effectLst/>
                          <a:latin typeface="標楷體" panose="03000509000000000000" pitchFamily="65" charset="-120"/>
                          <a:ea typeface="標楷體" panose="03000509000000000000" pitchFamily="65" charset="-120"/>
                        </a:rPr>
                        <a:t>)</a:t>
                      </a:r>
                    </a:p>
                  </a:txBody>
                  <a:tcPr marL="17780" marR="17780" marT="0" marB="0" anchor="ctr"/>
                </a:tc>
                <a:tc>
                  <a:txBody>
                    <a:bodyPr/>
                    <a:lstStyle/>
                    <a:p>
                      <a:pPr marL="0" marR="0" lvl="0" indent="0" algn="ctr" defTabSz="914400" rtl="0" eaLnBrk="1" fontAlgn="auto" latinLnBrk="0" hangingPunct="1">
                        <a:lnSpc>
                          <a:spcPts val="1200"/>
                        </a:lnSpc>
                        <a:spcBef>
                          <a:spcPts val="0"/>
                        </a:spcBef>
                        <a:spcAft>
                          <a:spcPts val="0"/>
                        </a:spcAft>
                        <a:buClrTx/>
                        <a:buSzTx/>
                        <a:buFont typeface="Arial" panose="020B0604020202020204" pitchFamily="34" charset="0"/>
                        <a:buNone/>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活動</a:t>
                      </a:r>
                      <a:r>
                        <a:rPr lang="zh-TW" sz="1300" dirty="0">
                          <a:effectLst/>
                          <a:latin typeface="標楷體" panose="03000509000000000000" pitchFamily="65" charset="-120"/>
                          <a:ea typeface="標楷體" panose="03000509000000000000" pitchFamily="65" charset="-120"/>
                        </a:rPr>
                        <a:t>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小時仍生效，活動</a:t>
                      </a:r>
                      <a:r>
                        <a:rPr lang="zh-TW" sz="1300" dirty="0" smtClean="0">
                          <a:effectLst/>
                          <a:latin typeface="標楷體" panose="03000509000000000000" pitchFamily="65" charset="-120"/>
                          <a:ea typeface="標楷體" panose="03000509000000000000" pitchFamily="65" charset="-120"/>
                        </a:rPr>
                        <a:t>取消</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開始的活動會安排參加者留在安全的地方，並視乎情況考慮回程安排</a:t>
                      </a:r>
                      <a:endParaRPr lang="en-US" sz="13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17780" marR="17780" marT="0" marB="0" anchor="ctr"/>
                </a:tc>
                <a:extLst>
                  <a:ext uri="{0D108BD9-81ED-4DB2-BD59-A6C34878D82A}">
                    <a16:rowId xmlns:a16="http://schemas.microsoft.com/office/drawing/2014/main" val="543349610"/>
                  </a:ext>
                </a:extLst>
              </a:tr>
              <a:tr h="511426">
                <a:tc>
                  <a:txBody>
                    <a:bodyPr/>
                    <a:lstStyle/>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一號</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風</a:t>
                      </a:r>
                      <a:r>
                        <a:rPr lang="zh-TW" sz="1300" dirty="0">
                          <a:effectLst/>
                          <a:latin typeface="標楷體" panose="03000509000000000000" pitchFamily="65" charset="-120"/>
                          <a:ea typeface="標楷體" panose="03000509000000000000" pitchFamily="65" charset="-120"/>
                        </a:rPr>
                        <a:t>球</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just">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活動開始前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小時仍生效，會視乎活動地點、路面情況及預計天氣轉變而定</a:t>
                      </a:r>
                      <a:endParaRPr lang="en-US" sz="1300" dirty="0">
                        <a:effectLst/>
                        <a:latin typeface="標楷體" panose="03000509000000000000" pitchFamily="65" charset="-120"/>
                        <a:ea typeface="標楷體" panose="03000509000000000000" pitchFamily="65" charset="-120"/>
                      </a:endParaRPr>
                    </a:p>
                  </a:txBody>
                  <a:tcPr marL="17780" marR="17780" marT="0" marB="0" anchor="ctr"/>
                </a:tc>
                <a:extLst>
                  <a:ext uri="{0D108BD9-81ED-4DB2-BD59-A6C34878D82A}">
                    <a16:rowId xmlns:a16="http://schemas.microsoft.com/office/drawing/2014/main" val="4116978084"/>
                  </a:ext>
                </a:extLst>
              </a:tr>
              <a:tr h="622998">
                <a:tc>
                  <a:txBody>
                    <a:bodyPr/>
                    <a:lstStyle/>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三號</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風</a:t>
                      </a:r>
                      <a:r>
                        <a:rPr lang="zh-TW" sz="1300" dirty="0">
                          <a:effectLst/>
                          <a:latin typeface="標楷體" panose="03000509000000000000" pitchFamily="65" charset="-120"/>
                          <a:ea typeface="標楷體" panose="03000509000000000000" pitchFamily="65" charset="-120"/>
                        </a:rPr>
                        <a:t>球</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gridSpan="2">
                  <a:txBody>
                    <a:bodyPr/>
                    <a:lstStyle/>
                    <a:p>
                      <a:pPr marL="85725" lvl="0" indent="-85725" algn="just">
                        <a:lnSpc>
                          <a:spcPts val="1200"/>
                        </a:lnSpc>
                        <a:spcAft>
                          <a:spcPts val="0"/>
                        </a:spcAft>
                        <a:buFont typeface="Arial" panose="020B0604020202020204" pitchFamily="34" charset="0"/>
                        <a:buChar char="•"/>
                      </a:pPr>
                      <a:r>
                        <a:rPr lang="zh-TW" sz="1300" dirty="0">
                          <a:effectLst/>
                          <a:latin typeface="標楷體" panose="03000509000000000000" pitchFamily="65" charset="-120"/>
                          <a:ea typeface="標楷體" panose="03000509000000000000" pitchFamily="65" charset="-120"/>
                        </a:rPr>
                        <a:t>活動及班組開始前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小時仍生效，活動及班組</a:t>
                      </a:r>
                      <a:r>
                        <a:rPr lang="zh-TW" sz="1300" dirty="0" smtClean="0">
                          <a:effectLst/>
                          <a:latin typeface="標楷體" panose="03000509000000000000" pitchFamily="65" charset="-120"/>
                          <a:ea typeface="標楷體" panose="03000509000000000000" pitchFamily="65" charset="-120"/>
                        </a:rPr>
                        <a:t>取消</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開始於中心舉行的活動及班組繼續</a:t>
                      </a:r>
                      <a:r>
                        <a:rPr lang="zh-TW" sz="1300" dirty="0" smtClean="0">
                          <a:effectLst/>
                          <a:latin typeface="標楷體" panose="03000509000000000000" pitchFamily="65" charset="-120"/>
                          <a:ea typeface="標楷體" panose="03000509000000000000" pitchFamily="65" charset="-120"/>
                        </a:rPr>
                        <a:t>進行</a:t>
                      </a:r>
                      <a:endParaRPr lang="en-US" altLang="zh-TW" sz="1300" dirty="0" smtClean="0">
                        <a:effectLst/>
                        <a:latin typeface="標楷體" panose="03000509000000000000" pitchFamily="65" charset="-120"/>
                        <a:ea typeface="標楷體" panose="03000509000000000000" pitchFamily="65" charset="-120"/>
                      </a:endParaRPr>
                    </a:p>
                    <a:p>
                      <a:pPr marL="85725" lvl="0" indent="-85725" algn="just">
                        <a:lnSpc>
                          <a:spcPts val="1200"/>
                        </a:lnSpc>
                        <a:spcAft>
                          <a:spcPts val="0"/>
                        </a:spcAft>
                        <a:buFont typeface="Arial" panose="020B0604020202020204" pitchFamily="34" charset="0"/>
                        <a:buChar char="•"/>
                      </a:pPr>
                      <a:r>
                        <a:rPr lang="zh-TW" sz="1300" dirty="0" smtClean="0">
                          <a:effectLst/>
                          <a:latin typeface="標楷體" panose="03000509000000000000" pitchFamily="65" charset="-120"/>
                          <a:ea typeface="標楷體" panose="03000509000000000000" pitchFamily="65" charset="-120"/>
                        </a:rPr>
                        <a:t>已</a:t>
                      </a:r>
                      <a:r>
                        <a:rPr lang="zh-TW" sz="1300" dirty="0">
                          <a:effectLst/>
                          <a:latin typeface="標楷體" panose="03000509000000000000" pitchFamily="65" charset="-120"/>
                          <a:ea typeface="標楷體" panose="03000509000000000000" pitchFamily="65" charset="-120"/>
                        </a:rPr>
                        <a:t>進行中的戶外活動會視乎情況考慮停止</a:t>
                      </a:r>
                      <a:endParaRPr lang="en-US" sz="13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17780" marR="17780" marT="0" marB="0" anchor="ctr"/>
                </a:tc>
                <a:tc hMerge="1">
                  <a:txBody>
                    <a:bodyPr/>
                    <a:lstStyle/>
                    <a:p>
                      <a:endParaRPr lang="en-US"/>
                    </a:p>
                  </a:txBody>
                  <a:tcPr/>
                </a:tc>
                <a:extLst>
                  <a:ext uri="{0D108BD9-81ED-4DB2-BD59-A6C34878D82A}">
                    <a16:rowId xmlns:a16="http://schemas.microsoft.com/office/drawing/2014/main" val="433335992"/>
                  </a:ext>
                </a:extLst>
              </a:tr>
              <a:tr h="581306">
                <a:tc>
                  <a:txBody>
                    <a:bodyPr/>
                    <a:lstStyle/>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八號</a:t>
                      </a:r>
                      <a:endParaRPr lang="en-US" altLang="zh-TW" sz="1300" dirty="0" smtClean="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smtClean="0">
                          <a:effectLst/>
                          <a:latin typeface="標楷體" panose="03000509000000000000" pitchFamily="65" charset="-120"/>
                          <a:ea typeface="標楷體" panose="03000509000000000000" pitchFamily="65" charset="-120"/>
                        </a:rPr>
                        <a:t>風</a:t>
                      </a:r>
                      <a:r>
                        <a:rPr lang="zh-TW" sz="1300" dirty="0">
                          <a:effectLst/>
                          <a:latin typeface="標楷體" panose="03000509000000000000" pitchFamily="65" charset="-120"/>
                          <a:ea typeface="標楷體" panose="03000509000000000000" pitchFamily="65" charset="-120"/>
                        </a:rPr>
                        <a:t>球</a:t>
                      </a:r>
                      <a:endParaRPr lang="en-US" sz="1300" dirty="0">
                        <a:effectLst/>
                        <a:latin typeface="標楷體" panose="03000509000000000000" pitchFamily="65" charset="-120"/>
                        <a:ea typeface="標楷體" panose="03000509000000000000" pitchFamily="65" charset="-120"/>
                      </a:endParaRPr>
                    </a:p>
                    <a:p>
                      <a:pPr algn="ctr">
                        <a:lnSpc>
                          <a:spcPts val="1200"/>
                        </a:lnSpc>
                        <a:spcAft>
                          <a:spcPts val="0"/>
                        </a:spcAft>
                        <a:tabLst>
                          <a:tab pos="2637155" algn="ctr"/>
                          <a:tab pos="5274310" algn="r"/>
                        </a:tabLst>
                      </a:pPr>
                      <a:r>
                        <a:rPr lang="zh-TW" sz="1300" dirty="0">
                          <a:effectLst/>
                          <a:latin typeface="標楷體" panose="03000509000000000000" pitchFamily="65" charset="-120"/>
                          <a:ea typeface="標楷體" panose="03000509000000000000" pitchFamily="65" charset="-120"/>
                        </a:rPr>
                        <a:t>或以上</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a:txBody>
                    <a:bodyPr/>
                    <a:lstStyle/>
                    <a:p>
                      <a:pPr algn="ctr">
                        <a:lnSpc>
                          <a:spcPts val="1200"/>
                        </a:lnSpc>
                        <a:spcAft>
                          <a:spcPts val="0"/>
                        </a:spcAft>
                        <a:tabLst>
                          <a:tab pos="2637155" algn="ctr"/>
                          <a:tab pos="5274310" algn="r"/>
                        </a:tabLst>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endParaRPr lang="en-US" sz="1300" dirty="0">
                        <a:effectLst/>
                        <a:latin typeface="標楷體" panose="03000509000000000000" pitchFamily="65" charset="-120"/>
                        <a:ea typeface="標楷體" panose="03000509000000000000" pitchFamily="65" charset="-120"/>
                      </a:endParaRPr>
                    </a:p>
                  </a:txBody>
                  <a:tcPr marL="17780" marR="17780" marT="0" marB="0" anchor="ctr"/>
                </a:tc>
                <a:tc gridSpan="2">
                  <a:txBody>
                    <a:bodyPr/>
                    <a:lstStyle/>
                    <a:p>
                      <a:pPr marL="0" marR="0" lvl="0" indent="0" algn="ctr" defTabSz="914400" rtl="0" eaLnBrk="1" fontAlgn="auto" latinLnBrk="0" hangingPunct="1">
                        <a:lnSpc>
                          <a:spcPts val="1200"/>
                        </a:lnSpc>
                        <a:spcBef>
                          <a:spcPts val="0"/>
                        </a:spcBef>
                        <a:spcAft>
                          <a:spcPts val="0"/>
                        </a:spcAft>
                        <a:buClrTx/>
                        <a:buSzTx/>
                        <a:buFontTx/>
                        <a:buNone/>
                        <a:tabLst>
                          <a:tab pos="2637155" algn="ctr"/>
                          <a:tab pos="5274310" algn="r"/>
                        </a:tabLst>
                        <a:defRPr/>
                      </a:pPr>
                      <a:r>
                        <a:rPr lang="en-US" sz="1300" dirty="0" smtClean="0">
                          <a:effectLst/>
                          <a:latin typeface="標楷體" panose="03000509000000000000" pitchFamily="65" charset="-120"/>
                          <a:ea typeface="標楷體" panose="03000509000000000000" pitchFamily="65" charset="-120"/>
                          <a:sym typeface="Wingdings" panose="05000000000000000000" pitchFamily="2" charset="2"/>
                        </a:rPr>
                        <a:t></a:t>
                      </a:r>
                      <a:r>
                        <a:rPr lang="en-US" sz="1300" dirty="0" smtClean="0">
                          <a:effectLst/>
                          <a:latin typeface="標楷體" panose="03000509000000000000" pitchFamily="65" charset="-120"/>
                          <a:ea typeface="標楷體" panose="03000509000000000000" pitchFamily="65" charset="-120"/>
                        </a:rPr>
                        <a:t></a:t>
                      </a:r>
                      <a:endParaRPr lang="en-US" sz="1300" dirty="0">
                        <a:effectLst/>
                        <a:latin typeface="標楷體" panose="03000509000000000000" pitchFamily="65" charset="-120"/>
                        <a:ea typeface="標楷體" panose="03000509000000000000" pitchFamily="65" charset="-120"/>
                      </a:endParaRPr>
                    </a:p>
                    <a:p>
                      <a:pPr marL="0" lvl="0" indent="0" algn="just">
                        <a:lnSpc>
                          <a:spcPts val="1200"/>
                        </a:lnSpc>
                        <a:spcAft>
                          <a:spcPts val="0"/>
                        </a:spcAft>
                        <a:buFont typeface="新細明體" panose="02020500000000000000" pitchFamily="18" charset="-120"/>
                        <a:buNone/>
                      </a:pPr>
                      <a:r>
                        <a:rPr lang="en-US" sz="1300" dirty="0">
                          <a:effectLst/>
                          <a:latin typeface="標楷體" panose="03000509000000000000" pitchFamily="65" charset="-120"/>
                          <a:ea typeface="標楷體" panose="03000509000000000000" pitchFamily="65" charset="-120"/>
                        </a:rPr>
                        <a:t> (</a:t>
                      </a:r>
                      <a:r>
                        <a:rPr lang="zh-TW" sz="1300" dirty="0">
                          <a:effectLst/>
                          <a:latin typeface="標楷體" panose="03000509000000000000" pitchFamily="65" charset="-120"/>
                          <a:ea typeface="標楷體" panose="03000509000000000000" pitchFamily="65" charset="-120"/>
                        </a:rPr>
                        <a:t>活動及班組開始前</a:t>
                      </a:r>
                      <a:r>
                        <a:rPr lang="en-US" sz="1300" dirty="0">
                          <a:effectLst/>
                          <a:latin typeface="標楷體" panose="03000509000000000000" pitchFamily="65" charset="-120"/>
                          <a:ea typeface="標楷體" panose="03000509000000000000" pitchFamily="65" charset="-120"/>
                        </a:rPr>
                        <a:t>2</a:t>
                      </a:r>
                      <a:r>
                        <a:rPr lang="zh-TW" sz="1300" dirty="0">
                          <a:effectLst/>
                          <a:latin typeface="標楷體" panose="03000509000000000000" pitchFamily="65" charset="-120"/>
                          <a:ea typeface="標楷體" panose="03000509000000000000" pitchFamily="65" charset="-120"/>
                        </a:rPr>
                        <a:t>小時仍生效，活動及班組取消</a:t>
                      </a:r>
                      <a:r>
                        <a:rPr lang="en-US" sz="1300" dirty="0">
                          <a:effectLst/>
                          <a:latin typeface="標楷體" panose="03000509000000000000" pitchFamily="65" charset="-120"/>
                          <a:ea typeface="標楷體" panose="03000509000000000000" pitchFamily="65" charset="-120"/>
                        </a:rPr>
                        <a:t>)</a:t>
                      </a:r>
                      <a:endParaRPr lang="en-US" sz="13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17780" marR="17780" marT="0" marB="0" anchor="ctr"/>
                </a:tc>
                <a:tc hMerge="1">
                  <a:txBody>
                    <a:bodyPr/>
                    <a:lstStyle/>
                    <a:p>
                      <a:endParaRPr lang="en-US"/>
                    </a:p>
                  </a:txBody>
                  <a:tcPr/>
                </a:tc>
                <a:extLst>
                  <a:ext uri="{0D108BD9-81ED-4DB2-BD59-A6C34878D82A}">
                    <a16:rowId xmlns:a16="http://schemas.microsoft.com/office/drawing/2014/main" val="2745513062"/>
                  </a:ext>
                </a:extLst>
              </a:tr>
            </a:tbl>
          </a:graphicData>
        </a:graphic>
      </p:graphicFrame>
      <p:sp>
        <p:nvSpPr>
          <p:cNvPr id="3" name="Rectangle 1"/>
          <p:cNvSpPr>
            <a:spLocks noChangeArrowheads="1"/>
          </p:cNvSpPr>
          <p:nvPr/>
        </p:nvSpPr>
        <p:spPr bwMode="auto">
          <a:xfrm>
            <a:off x="5112589" y="415916"/>
            <a:ext cx="525138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1pPr>
            <a:lvl2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2pPr>
            <a:lvl3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3pPr>
            <a:lvl4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4pPr>
            <a:lvl5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5pPr>
            <a:lvl6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6pPr>
            <a:lvl7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7pPr>
            <a:lvl8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8pPr>
            <a:lvl9pPr eaLnBrk="0" fontAlgn="base" hangingPunct="0">
              <a:spcBef>
                <a:spcPct val="0"/>
              </a:spcBef>
              <a:spcAft>
                <a:spcPct val="0"/>
              </a:spcAft>
              <a:tabLst>
                <a:tab pos="2636838" algn="ctr"/>
                <a:tab pos="5273675"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zh-TW" altLang="en-US" sz="1600" b="1" i="0"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當暴雨及颱風訊號懸掛時，本中心運作情況如下：</a:t>
            </a:r>
            <a:endParaRPr kumimoji="0" lang="zh-TW" altLang="en-US" sz="600" b="0" i="0" strike="noStrike" cap="none" normalizeH="0" baseline="0" dirty="0" smtClean="0">
              <a:ln>
                <a:noFill/>
              </a:ln>
              <a:solidFill>
                <a:schemeClr val="tx1"/>
              </a:solidFill>
              <a:effectLst/>
            </a:endParaRPr>
          </a:p>
        </p:txBody>
      </p:sp>
      <p:graphicFrame>
        <p:nvGraphicFramePr>
          <p:cNvPr id="5" name="表格 4"/>
          <p:cNvGraphicFramePr>
            <a:graphicFrameLocks noGrp="1"/>
          </p:cNvGraphicFramePr>
          <p:nvPr>
            <p:extLst>
              <p:ext uri="{D42A27DB-BD31-4B8C-83A1-F6EECF244321}">
                <p14:modId xmlns:p14="http://schemas.microsoft.com/office/powerpoint/2010/main" val="963871899"/>
              </p:ext>
            </p:extLst>
          </p:nvPr>
        </p:nvGraphicFramePr>
        <p:xfrm>
          <a:off x="5036645" y="5122618"/>
          <a:ext cx="4788001" cy="1625600"/>
        </p:xfrm>
        <a:graphic>
          <a:graphicData uri="http://schemas.openxmlformats.org/drawingml/2006/table">
            <a:tbl>
              <a:tblPr>
                <a:tableStyleId>{5940675A-B579-460E-94D1-54222C63F5DA}</a:tableStyleId>
              </a:tblPr>
              <a:tblGrid>
                <a:gridCol w="4788001">
                  <a:extLst>
                    <a:ext uri="{9D8B030D-6E8A-4147-A177-3AD203B41FA5}">
                      <a16:colId xmlns:a16="http://schemas.microsoft.com/office/drawing/2014/main" val="2678839959"/>
                    </a:ext>
                  </a:extLst>
                </a:gridCol>
              </a:tblGrid>
              <a:tr h="1625599">
                <a:tc>
                  <a:txBody>
                    <a:bodyPr/>
                    <a:lstStyle/>
                    <a:p>
                      <a:pPr marL="0" indent="0" algn="l">
                        <a:lnSpc>
                          <a:spcPts val="1600"/>
                        </a:lnSpc>
                        <a:spcAft>
                          <a:spcPts val="0"/>
                        </a:spcAft>
                      </a:pPr>
                      <a:r>
                        <a:rPr lang="zh-TW" sz="1300" dirty="0">
                          <a:effectLst/>
                          <a:latin typeface="標楷體" panose="03000509000000000000" pitchFamily="65" charset="-120"/>
                          <a:ea typeface="標楷體" panose="03000509000000000000" pitchFamily="65" charset="-120"/>
                        </a:rPr>
                        <a:t>建議</a:t>
                      </a:r>
                      <a:r>
                        <a:rPr lang="en-US" sz="1300" dirty="0">
                          <a:effectLst/>
                          <a:latin typeface="標楷體" panose="03000509000000000000" pitchFamily="65" charset="-120"/>
                          <a:ea typeface="標楷體" panose="03000509000000000000" pitchFamily="65" charset="-120"/>
                        </a:rPr>
                        <a:t>/</a:t>
                      </a:r>
                      <a:r>
                        <a:rPr lang="zh-TW" sz="1300" dirty="0">
                          <a:effectLst/>
                          <a:latin typeface="標楷體" panose="03000509000000000000" pitchFamily="65" charset="-120"/>
                          <a:ea typeface="標楷體" panose="03000509000000000000" pitchFamily="65" charset="-120"/>
                        </a:rPr>
                        <a:t>讚許</a:t>
                      </a:r>
                      <a:r>
                        <a:rPr lang="en-US" sz="1300" dirty="0">
                          <a:effectLst/>
                          <a:latin typeface="標楷體" panose="03000509000000000000" pitchFamily="65" charset="-120"/>
                          <a:ea typeface="標楷體" panose="03000509000000000000" pitchFamily="65" charset="-120"/>
                        </a:rPr>
                        <a:t>/</a:t>
                      </a:r>
                      <a:r>
                        <a:rPr lang="zh-TW" sz="1300" dirty="0">
                          <a:effectLst/>
                          <a:latin typeface="標楷體" panose="03000509000000000000" pitchFamily="65" charset="-120"/>
                          <a:ea typeface="標楷體" panose="03000509000000000000" pitchFamily="65" charset="-120"/>
                        </a:rPr>
                        <a:t>投訴： </a:t>
                      </a:r>
                      <a:r>
                        <a:rPr lang="en-US" sz="1300" dirty="0">
                          <a:effectLst/>
                          <a:latin typeface="標楷體" panose="03000509000000000000" pitchFamily="65" charset="-120"/>
                          <a:ea typeface="標楷體" panose="03000509000000000000" pitchFamily="65" charset="-120"/>
                        </a:rPr>
                        <a:t>    </a:t>
                      </a:r>
                      <a:r>
                        <a:rPr lang="en-US" sz="1300" dirty="0" smtClean="0">
                          <a:effectLst/>
                          <a:latin typeface="標楷體" panose="03000509000000000000" pitchFamily="65" charset="-120"/>
                          <a:ea typeface="標楷體" panose="03000509000000000000" pitchFamily="65" charset="-120"/>
                        </a:rPr>
                        <a:t> </a:t>
                      </a:r>
                      <a:r>
                        <a:rPr lang="zh-TW" sz="1300" dirty="0">
                          <a:effectLst/>
                          <a:latin typeface="標楷體" panose="03000509000000000000" pitchFamily="65" charset="-120"/>
                          <a:ea typeface="標楷體" panose="03000509000000000000" pitchFamily="65" charset="-120"/>
                        </a:rPr>
                        <a:t>＜意見欄 </a:t>
                      </a:r>
                      <a:r>
                        <a:rPr lang="zh-TW" sz="1300" dirty="0" smtClean="0">
                          <a:effectLst/>
                          <a:latin typeface="標楷體" panose="03000509000000000000" pitchFamily="65" charset="-120"/>
                          <a:ea typeface="標楷體" panose="03000509000000000000" pitchFamily="65" charset="-120"/>
                        </a:rPr>
                        <a:t>＞</a:t>
                      </a:r>
                      <a:r>
                        <a:rPr lang="en-US" sz="1300" dirty="0" smtClean="0">
                          <a:effectLst/>
                          <a:latin typeface="標楷體" panose="03000509000000000000" pitchFamily="65" charset="-120"/>
                          <a:ea typeface="標楷體" panose="03000509000000000000" pitchFamily="65" charset="-120"/>
                        </a:rPr>
                        <a:t>                         </a:t>
                      </a:r>
                    </a:p>
                    <a:p>
                      <a:pPr marL="0" marR="0" lvl="0" indent="0" algn="l" defTabSz="914400" rtl="0" eaLnBrk="1" fontAlgn="auto" latinLnBrk="0" hangingPunct="1">
                        <a:lnSpc>
                          <a:spcPts val="1600"/>
                        </a:lnSpc>
                        <a:spcBef>
                          <a:spcPts val="0"/>
                        </a:spcBef>
                        <a:spcAft>
                          <a:spcPts val="0"/>
                        </a:spcAft>
                        <a:buClrTx/>
                        <a:buSzTx/>
                        <a:buFontTx/>
                        <a:buNone/>
                        <a:tabLst/>
                        <a:defRPr/>
                      </a:pPr>
                      <a:r>
                        <a:rPr lang="en-US" sz="1300" dirty="0" smtClean="0">
                          <a:effectLst/>
                          <a:latin typeface="標楷體" panose="03000509000000000000" pitchFamily="65" charset="-120"/>
                          <a:ea typeface="標楷體" panose="03000509000000000000" pitchFamily="65" charset="-120"/>
                        </a:rPr>
                        <a:t>________________________________________________________</a:t>
                      </a:r>
                    </a:p>
                    <a:p>
                      <a:pPr marL="0" indent="0" algn="l">
                        <a:lnSpc>
                          <a:spcPts val="1600"/>
                        </a:lnSpc>
                        <a:spcAft>
                          <a:spcPts val="0"/>
                        </a:spcAft>
                      </a:pPr>
                      <a:r>
                        <a:rPr lang="en-US" sz="1300" dirty="0" smtClean="0">
                          <a:effectLst/>
                          <a:latin typeface="標楷體" panose="03000509000000000000" pitchFamily="65" charset="-120"/>
                          <a:ea typeface="標楷體" panose="03000509000000000000" pitchFamily="65" charset="-120"/>
                        </a:rPr>
                        <a:t>________________________________________________________</a:t>
                      </a:r>
                    </a:p>
                    <a:p>
                      <a:pPr marL="0" indent="0" algn="l">
                        <a:lnSpc>
                          <a:spcPts val="1600"/>
                        </a:lnSpc>
                        <a:spcAft>
                          <a:spcPts val="0"/>
                        </a:spcAft>
                      </a:pPr>
                      <a:r>
                        <a:rPr lang="en-US" sz="1300" dirty="0" smtClean="0">
                          <a:effectLst/>
                          <a:latin typeface="標楷體" panose="03000509000000000000" pitchFamily="65" charset="-120"/>
                          <a:ea typeface="標楷體" panose="03000509000000000000" pitchFamily="65" charset="-120"/>
                        </a:rPr>
                        <a:t>________________________________________________________ </a:t>
                      </a:r>
                    </a:p>
                    <a:p>
                      <a:pPr marL="0" indent="0" algn="l">
                        <a:lnSpc>
                          <a:spcPts val="1600"/>
                        </a:lnSpc>
                        <a:spcAft>
                          <a:spcPts val="0"/>
                        </a:spcAft>
                      </a:pPr>
                      <a:r>
                        <a:rPr lang="zh-TW" sz="1300" dirty="0" smtClean="0">
                          <a:effectLst/>
                          <a:latin typeface="標楷體" panose="03000509000000000000" pitchFamily="65" charset="-120"/>
                          <a:ea typeface="標楷體" panose="03000509000000000000" pitchFamily="65" charset="-120"/>
                        </a:rPr>
                        <a:t>姓名：</a:t>
                      </a:r>
                      <a:r>
                        <a:rPr lang="en-US" sz="1300" dirty="0" smtClean="0">
                          <a:effectLst/>
                          <a:latin typeface="標楷體" panose="03000509000000000000" pitchFamily="65" charset="-120"/>
                          <a:ea typeface="標楷體" panose="03000509000000000000" pitchFamily="65" charset="-120"/>
                        </a:rPr>
                        <a:t>____________ </a:t>
                      </a:r>
                      <a:r>
                        <a:rPr lang="zh-TW" sz="1300" dirty="0" smtClean="0">
                          <a:effectLst/>
                          <a:latin typeface="標楷體" panose="03000509000000000000" pitchFamily="65" charset="-120"/>
                          <a:ea typeface="標楷體" panose="03000509000000000000" pitchFamily="65" charset="-120"/>
                        </a:rPr>
                        <a:t>電話：</a:t>
                      </a:r>
                      <a:r>
                        <a:rPr lang="en-US" sz="1300" dirty="0" smtClean="0">
                          <a:effectLst/>
                          <a:latin typeface="標楷體" panose="03000509000000000000" pitchFamily="65" charset="-120"/>
                          <a:ea typeface="標楷體" panose="03000509000000000000" pitchFamily="65" charset="-120"/>
                        </a:rPr>
                        <a:t>____________</a:t>
                      </a:r>
                      <a:r>
                        <a:rPr lang="zh-TW" sz="1300" dirty="0" smtClean="0">
                          <a:effectLst/>
                          <a:latin typeface="標楷體" panose="03000509000000000000" pitchFamily="65" charset="-120"/>
                          <a:ea typeface="標楷體" panose="03000509000000000000" pitchFamily="65" charset="-120"/>
                        </a:rPr>
                        <a:t>日期</a:t>
                      </a:r>
                      <a:r>
                        <a:rPr lang="zh-TW" sz="1300" dirty="0">
                          <a:effectLst/>
                          <a:latin typeface="標楷體" panose="03000509000000000000" pitchFamily="65" charset="-120"/>
                          <a:ea typeface="標楷體" panose="03000509000000000000" pitchFamily="65" charset="-120"/>
                        </a:rPr>
                        <a:t>：</a:t>
                      </a:r>
                      <a:r>
                        <a:rPr lang="en-US" sz="1300" dirty="0">
                          <a:effectLst/>
                          <a:latin typeface="標楷體" panose="03000509000000000000" pitchFamily="65" charset="-120"/>
                          <a:ea typeface="標楷體" panose="03000509000000000000" pitchFamily="65" charset="-120"/>
                        </a:rPr>
                        <a:t> </a:t>
                      </a:r>
                      <a:r>
                        <a:rPr lang="en-US" sz="1300" dirty="0" smtClean="0">
                          <a:effectLst/>
                          <a:latin typeface="標楷體" panose="03000509000000000000" pitchFamily="65" charset="-120"/>
                          <a:ea typeface="標楷體" panose="03000509000000000000" pitchFamily="65" charset="-120"/>
                        </a:rPr>
                        <a:t>____________ </a:t>
                      </a:r>
                    </a:p>
                    <a:p>
                      <a:pPr marL="0" indent="0" algn="l">
                        <a:lnSpc>
                          <a:spcPts val="1600"/>
                        </a:lnSpc>
                        <a:spcAft>
                          <a:spcPts val="0"/>
                        </a:spcAft>
                      </a:pPr>
                      <a:r>
                        <a:rPr lang="zh-TW" sz="1300" dirty="0" smtClean="0">
                          <a:effectLst/>
                          <a:latin typeface="標楷體" panose="03000509000000000000" pitchFamily="65" charset="-120"/>
                          <a:ea typeface="標楷體" panose="03000509000000000000" pitchFamily="65" charset="-120"/>
                        </a:rPr>
                        <a:t>歡迎</a:t>
                      </a:r>
                      <a:r>
                        <a:rPr lang="zh-TW" sz="1300" dirty="0">
                          <a:effectLst/>
                          <a:latin typeface="標楷體" panose="03000509000000000000" pitchFamily="65" charset="-120"/>
                          <a:ea typeface="標楷體" panose="03000509000000000000" pitchFamily="65" charset="-120"/>
                        </a:rPr>
                        <a:t>各位會員、社會人士對本中心之服務提出意見，請將填妥</a:t>
                      </a:r>
                      <a:r>
                        <a:rPr lang="zh-TW" sz="1300" dirty="0" smtClean="0">
                          <a:effectLst/>
                          <a:latin typeface="標楷體" panose="03000509000000000000" pitchFamily="65" charset="-120"/>
                          <a:ea typeface="標楷體" panose="03000509000000000000" pitchFamily="65" charset="-120"/>
                        </a:rPr>
                        <a:t>的</a:t>
                      </a:r>
                      <a:r>
                        <a:rPr lang="en-US" altLang="zh-TW" sz="1300" dirty="0" smtClean="0">
                          <a:effectLst/>
                          <a:latin typeface="標楷體" panose="03000509000000000000" pitchFamily="65" charset="-120"/>
                          <a:ea typeface="標楷體" panose="03000509000000000000" pitchFamily="65" charset="-120"/>
                        </a:rPr>
                        <a:t> </a:t>
                      </a:r>
                    </a:p>
                    <a:p>
                      <a:pPr marL="0" indent="0" algn="l">
                        <a:lnSpc>
                          <a:spcPts val="1600"/>
                        </a:lnSpc>
                        <a:spcAft>
                          <a:spcPts val="0"/>
                        </a:spcAft>
                      </a:pPr>
                      <a:r>
                        <a:rPr lang="zh-TW" sz="1300" dirty="0" smtClean="0">
                          <a:effectLst/>
                          <a:latin typeface="標楷體" panose="03000509000000000000" pitchFamily="65" charset="-120"/>
                          <a:ea typeface="標楷體" panose="03000509000000000000" pitchFamily="65" charset="-120"/>
                        </a:rPr>
                        <a:t>資料</a:t>
                      </a:r>
                      <a:r>
                        <a:rPr lang="zh-TW" sz="1300" dirty="0">
                          <a:effectLst/>
                          <a:latin typeface="標楷體" panose="03000509000000000000" pitchFamily="65" charset="-120"/>
                          <a:ea typeface="標楷體" panose="03000509000000000000" pitchFamily="65" charset="-120"/>
                        </a:rPr>
                        <a:t>投入本中心設置之意見箱，本中心會盡快跟進。多謝</a:t>
                      </a:r>
                      <a:r>
                        <a:rPr lang="zh-TW" sz="1300" dirty="0" smtClean="0">
                          <a:effectLst/>
                          <a:latin typeface="標楷體" panose="03000509000000000000" pitchFamily="65" charset="-120"/>
                          <a:ea typeface="標楷體" panose="03000509000000000000" pitchFamily="65" charset="-120"/>
                        </a:rPr>
                        <a:t>您寶貴</a:t>
                      </a:r>
                      <a:r>
                        <a:rPr lang="en-US" altLang="zh-TW" sz="1300" dirty="0" smtClean="0">
                          <a:effectLst/>
                          <a:latin typeface="標楷體" panose="03000509000000000000" pitchFamily="65" charset="-120"/>
                          <a:ea typeface="標楷體" panose="03000509000000000000" pitchFamily="65" charset="-120"/>
                        </a:rPr>
                        <a:t> </a:t>
                      </a:r>
                    </a:p>
                    <a:p>
                      <a:pPr marL="0" indent="0" algn="l">
                        <a:lnSpc>
                          <a:spcPts val="1600"/>
                        </a:lnSpc>
                        <a:spcAft>
                          <a:spcPts val="0"/>
                        </a:spcAft>
                      </a:pPr>
                      <a:r>
                        <a:rPr lang="en-US" altLang="zh-TW" sz="1300" dirty="0" smtClean="0">
                          <a:effectLst/>
                          <a:latin typeface="標楷體" panose="03000509000000000000" pitchFamily="65" charset="-120"/>
                          <a:ea typeface="標楷體" panose="03000509000000000000" pitchFamily="65" charset="-120"/>
                        </a:rPr>
                        <a:t>  </a:t>
                      </a:r>
                      <a:r>
                        <a:rPr lang="zh-TW" sz="1300" dirty="0" smtClean="0">
                          <a:effectLst/>
                          <a:latin typeface="標楷體" panose="03000509000000000000" pitchFamily="65" charset="-120"/>
                          <a:ea typeface="標楷體" panose="03000509000000000000" pitchFamily="65" charset="-120"/>
                        </a:rPr>
                        <a:t>的</a:t>
                      </a:r>
                      <a:r>
                        <a:rPr lang="zh-TW" sz="1300" dirty="0">
                          <a:effectLst/>
                          <a:latin typeface="標楷體" panose="03000509000000000000" pitchFamily="65" charset="-120"/>
                          <a:ea typeface="標楷體" panose="03000509000000000000" pitchFamily="65" charset="-120"/>
                        </a:rPr>
                        <a:t>意見，閣下的資料絕對保密。</a:t>
                      </a:r>
                      <a:endParaRPr lang="en-US" sz="1000" dirty="0">
                        <a:effectLst/>
                        <a:latin typeface="標楷體" panose="03000509000000000000" pitchFamily="65" charset="-120"/>
                        <a:ea typeface="標楷體" panose="03000509000000000000" pitchFamily="65" charset="-120"/>
                      </a:endParaRPr>
                    </a:p>
                  </a:txBody>
                  <a:tcPr marL="17780" marR="17780"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89712554"/>
                  </a:ext>
                </a:extLst>
              </a:tr>
            </a:tbl>
          </a:graphicData>
        </a:graphic>
      </p:graphicFrame>
      <p:sp>
        <p:nvSpPr>
          <p:cNvPr id="9" name="矩形 8"/>
          <p:cNvSpPr/>
          <p:nvPr/>
        </p:nvSpPr>
        <p:spPr>
          <a:xfrm>
            <a:off x="60836" y="659586"/>
            <a:ext cx="4912717" cy="6178614"/>
          </a:xfrm>
          <a:prstGeom prst="rect">
            <a:avLst/>
          </a:prstGeom>
        </p:spPr>
        <p:txBody>
          <a:bodyPr wrap="square" anchor="ctr">
            <a:spAutoFit/>
          </a:bodyPr>
          <a:lstStyle/>
          <a:p>
            <a:pPr lvl="0"/>
            <a:r>
              <a:rPr lang="en-US" altLang="zh-HK" sz="1400" dirty="0">
                <a:latin typeface="標楷體" panose="03000509000000000000" pitchFamily="65" charset="-120"/>
                <a:ea typeface="標楷體" panose="03000509000000000000" pitchFamily="65" charset="-120"/>
              </a:rPr>
              <a:t>1)</a:t>
            </a:r>
            <a:r>
              <a:rPr lang="zh-TW" altLang="en-US" sz="1400" b="1" u="sng" dirty="0">
                <a:latin typeface="標楷體" panose="03000509000000000000" pitchFamily="65" charset="-120"/>
                <a:ea typeface="標楷體" panose="03000509000000000000" pitchFamily="65" charset="-120"/>
              </a:rPr>
              <a:t>中心送你兩份禮</a:t>
            </a:r>
            <a:endParaRPr lang="en-US" sz="1400" b="1" u="sng" dirty="0">
              <a:latin typeface="標楷體" panose="03000509000000000000" pitchFamily="65" charset="-120"/>
              <a:ea typeface="標楷體" panose="03000509000000000000" pitchFamily="65" charset="-120"/>
            </a:endParaRPr>
          </a:p>
          <a:p>
            <a:pPr marL="180975">
              <a:lnSpc>
                <a:spcPts val="1500"/>
              </a:lnSpc>
            </a:pPr>
            <a:r>
              <a:rPr lang="zh-TW" altLang="en-US" sz="1400" dirty="0" smtClean="0">
                <a:latin typeface="標楷體" panose="03000509000000000000" pitchFamily="65" charset="-120"/>
                <a:ea typeface="標楷體" panose="03000509000000000000" pitchFamily="65" charset="-120"/>
              </a:rPr>
              <a:t>如</a:t>
            </a:r>
            <a:r>
              <a:rPr lang="zh-TW" altLang="en-US" sz="1400" dirty="0">
                <a:latin typeface="標楷體" panose="03000509000000000000" pitchFamily="65" charset="-120"/>
                <a:ea typeface="標楷體" panose="03000509000000000000" pitchFamily="65" charset="-120"/>
              </a:rPr>
              <a:t>各位是中心的有效會員</a:t>
            </a:r>
            <a:r>
              <a:rPr lang="en-US" sz="1400" dirty="0">
                <a:latin typeface="標楷體" panose="03000509000000000000" pitchFamily="65" charset="-120"/>
                <a:ea typeface="標楷體" panose="03000509000000000000" pitchFamily="65" charset="-120"/>
              </a:rPr>
              <a:t>(2022</a:t>
            </a:r>
            <a:r>
              <a:rPr lang="zh-TW" altLang="en-US" sz="1400" dirty="0">
                <a:latin typeface="標楷體" panose="03000509000000000000" pitchFamily="65" charset="-120"/>
                <a:ea typeface="標楷體" panose="03000509000000000000" pitchFamily="65" charset="-120"/>
              </a:rPr>
              <a:t>年</a:t>
            </a:r>
            <a:r>
              <a:rPr lang="en-US" sz="1400" dirty="0">
                <a:latin typeface="標楷體" panose="03000509000000000000" pitchFamily="65" charset="-120"/>
                <a:ea typeface="標楷體" panose="03000509000000000000" pitchFamily="65" charset="-120"/>
              </a:rPr>
              <a:t>1</a:t>
            </a:r>
            <a:r>
              <a:rPr lang="zh-TW" altLang="en-US" sz="1400" dirty="0">
                <a:latin typeface="標楷體" panose="03000509000000000000" pitchFamily="65" charset="-120"/>
                <a:ea typeface="標楷體" panose="03000509000000000000" pitchFamily="65" charset="-120"/>
              </a:rPr>
              <a:t>月</a:t>
            </a:r>
            <a:r>
              <a:rPr lang="en-US" sz="1400" dirty="0">
                <a:latin typeface="標楷體" panose="03000509000000000000" pitchFamily="65" charset="-120"/>
                <a:ea typeface="標楷體" panose="03000509000000000000" pitchFamily="65" charset="-120"/>
              </a:rPr>
              <a:t>15</a:t>
            </a:r>
            <a:r>
              <a:rPr lang="zh-TW" altLang="en-US" sz="1400" dirty="0">
                <a:latin typeface="標楷體" panose="03000509000000000000" pitchFamily="65" charset="-120"/>
                <a:ea typeface="標楷體" panose="03000509000000000000" pitchFamily="65" charset="-120"/>
              </a:rPr>
              <a:t>日或之前登記</a:t>
            </a:r>
            <a:r>
              <a:rPr lang="en-US"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，可以在</a:t>
            </a:r>
            <a:r>
              <a:rPr lang="en-US" sz="1400" dirty="0">
                <a:latin typeface="標楷體" panose="03000509000000000000" pitchFamily="65" charset="-120"/>
                <a:ea typeface="標楷體" panose="03000509000000000000" pitchFamily="65" charset="-120"/>
              </a:rPr>
              <a:t>2022</a:t>
            </a:r>
            <a:r>
              <a:rPr lang="zh-TW" altLang="en-US" sz="1400" dirty="0">
                <a:latin typeface="標楷體" panose="03000509000000000000" pitchFamily="65" charset="-120"/>
                <a:ea typeface="標楷體" panose="03000509000000000000" pitchFamily="65" charset="-120"/>
              </a:rPr>
              <a:t>年</a:t>
            </a:r>
            <a:r>
              <a:rPr lang="en-US" sz="1400" dirty="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月</a:t>
            </a:r>
            <a:r>
              <a:rPr lang="en-US" sz="1400" dirty="0">
                <a:latin typeface="標楷體" panose="03000509000000000000" pitchFamily="65" charset="-120"/>
                <a:ea typeface="標楷體" panose="03000509000000000000" pitchFamily="65" charset="-120"/>
              </a:rPr>
              <a:t>21</a:t>
            </a:r>
            <a:r>
              <a:rPr lang="zh-TW" altLang="en-US" sz="1400" dirty="0">
                <a:latin typeface="標楷體" panose="03000509000000000000" pitchFamily="65" charset="-120"/>
                <a:ea typeface="標楷體" panose="03000509000000000000" pitchFamily="65" charset="-120"/>
              </a:rPr>
              <a:t>日起至</a:t>
            </a:r>
            <a:r>
              <a:rPr lang="en-US" sz="1400" dirty="0">
                <a:latin typeface="標楷體" panose="03000509000000000000" pitchFamily="65" charset="-120"/>
                <a:ea typeface="標楷體" panose="03000509000000000000" pitchFamily="65" charset="-120"/>
              </a:rPr>
              <a:t>3</a:t>
            </a:r>
            <a:r>
              <a:rPr lang="zh-TW" altLang="en-US" sz="1400" dirty="0">
                <a:latin typeface="標楷體" panose="03000509000000000000" pitchFamily="65" charset="-120"/>
                <a:ea typeface="標楷體" panose="03000509000000000000" pitchFamily="65" charset="-120"/>
              </a:rPr>
              <a:t>月</a:t>
            </a:r>
            <a:r>
              <a:rPr lang="en-US" sz="1400" dirty="0" smtClean="0">
                <a:latin typeface="標楷體" panose="03000509000000000000" pitchFamily="65" charset="-120"/>
                <a:ea typeface="標楷體" panose="03000509000000000000" pitchFamily="65" charset="-120"/>
              </a:rPr>
              <a:t>18</a:t>
            </a:r>
            <a:r>
              <a:rPr lang="zh-TW" altLang="en-US" sz="1400" dirty="0" smtClean="0">
                <a:latin typeface="標楷體" panose="03000509000000000000" pitchFamily="65" charset="-120"/>
                <a:ea typeface="標楷體" panose="03000509000000000000" pitchFamily="65" charset="-120"/>
              </a:rPr>
              <a:t>日</a:t>
            </a:r>
            <a:r>
              <a:rPr lang="zh-TW" altLang="en-US" sz="1400" dirty="0">
                <a:latin typeface="標楷體" panose="03000509000000000000" pitchFamily="65" charset="-120"/>
                <a:ea typeface="標楷體" panose="03000509000000000000" pitchFamily="65" charset="-120"/>
              </a:rPr>
              <a:t>到中心領取口罩一盒及羊毛襪一對，請攜帶有效會員証到中心領取</a:t>
            </a:r>
            <a:r>
              <a:rPr lang="zh-TW" altLang="en-US" sz="1400" dirty="0" smtClean="0">
                <a:latin typeface="標楷體" panose="03000509000000000000" pitchFamily="65" charset="-120"/>
                <a:ea typeface="標楷體" panose="03000509000000000000" pitchFamily="65" charset="-120"/>
              </a:rPr>
              <a:t>。</a:t>
            </a:r>
            <a:endParaRPr lang="en-US" altLang="zh-TW" sz="1400" dirty="0" smtClean="0">
              <a:latin typeface="標楷體" panose="03000509000000000000" pitchFamily="65" charset="-120"/>
              <a:ea typeface="標楷體" panose="03000509000000000000" pitchFamily="65" charset="-120"/>
            </a:endParaRPr>
          </a:p>
          <a:p>
            <a:pPr marL="180975">
              <a:lnSpc>
                <a:spcPts val="1500"/>
              </a:lnSpc>
            </a:pPr>
            <a:endParaRPr lang="en-US" altLang="zh-TW" sz="1400" dirty="0" smtClean="0">
              <a:latin typeface="標楷體" panose="03000509000000000000" pitchFamily="65" charset="-120"/>
              <a:ea typeface="標楷體" panose="03000509000000000000" pitchFamily="65" charset="-120"/>
            </a:endParaRPr>
          </a:p>
          <a:p>
            <a:r>
              <a:rPr lang="en-US" sz="1400" dirty="0" smtClean="0">
                <a:latin typeface="標楷體" panose="03000509000000000000" pitchFamily="65" charset="-120"/>
                <a:ea typeface="標楷體" panose="03000509000000000000" pitchFamily="65" charset="-120"/>
              </a:rPr>
              <a:t>2</a:t>
            </a:r>
            <a:r>
              <a:rPr lang="en-US" sz="1400" dirty="0">
                <a:latin typeface="標楷體" panose="03000509000000000000" pitchFamily="65" charset="-120"/>
                <a:ea typeface="標楷體" panose="03000509000000000000" pitchFamily="65" charset="-120"/>
              </a:rPr>
              <a:t>.</a:t>
            </a:r>
            <a:r>
              <a:rPr lang="zh-TW" altLang="en-US" sz="1400" b="1" u="sng" dirty="0">
                <a:latin typeface="標楷體" panose="03000509000000000000" pitchFamily="65" charset="-120"/>
                <a:ea typeface="標楷體" panose="03000509000000000000" pitchFamily="65" charset="-120"/>
              </a:rPr>
              <a:t>中心服務</a:t>
            </a:r>
            <a:r>
              <a:rPr lang="zh-TW" altLang="en-US" sz="1400" b="1" u="sng" dirty="0" smtClean="0">
                <a:latin typeface="標楷體" panose="03000509000000000000" pitchFamily="65" charset="-120"/>
                <a:ea typeface="標楷體" panose="03000509000000000000" pitchFamily="65" charset="-120"/>
              </a:rPr>
              <a:t>問卷調查</a:t>
            </a:r>
            <a:endParaRPr lang="en-US" sz="1400" b="1" u="sng" dirty="0" smtClean="0">
              <a:latin typeface="標楷體" panose="03000509000000000000" pitchFamily="65" charset="-120"/>
              <a:ea typeface="標楷體" panose="03000509000000000000" pitchFamily="65" charset="-120"/>
            </a:endParaRPr>
          </a:p>
          <a:p>
            <a:pPr marL="180975">
              <a:lnSpc>
                <a:spcPts val="1500"/>
              </a:lnSpc>
            </a:pPr>
            <a:r>
              <a:rPr lang="zh-TW" altLang="en-US" sz="1400" dirty="0" smtClean="0">
                <a:latin typeface="標楷體" panose="03000509000000000000" pitchFamily="65" charset="-120"/>
                <a:ea typeface="標楷體" panose="03000509000000000000" pitchFamily="65" charset="-120"/>
              </a:rPr>
              <a:t>於領取禮物期間，中心安排義工協助各位會員填寫對中心服務意見的問卷，歡迎各位給予寶貴意見。</a:t>
            </a:r>
            <a:endParaRPr lang="en-US" altLang="zh-TW" sz="1400" dirty="0" smtClean="0">
              <a:latin typeface="標楷體" panose="03000509000000000000" pitchFamily="65" charset="-120"/>
              <a:ea typeface="標楷體" panose="03000509000000000000" pitchFamily="65" charset="-120"/>
            </a:endParaRPr>
          </a:p>
          <a:p>
            <a:pPr marL="180975">
              <a:lnSpc>
                <a:spcPts val="1500"/>
              </a:lnSpc>
            </a:pPr>
            <a:endParaRPr lang="en-US" altLang="zh-TW" sz="1400" dirty="0" smtClean="0">
              <a:latin typeface="標楷體" panose="03000509000000000000" pitchFamily="65" charset="-120"/>
              <a:ea typeface="標楷體" panose="03000509000000000000" pitchFamily="65" charset="-120"/>
            </a:endParaRPr>
          </a:p>
          <a:p>
            <a:r>
              <a:rPr lang="en-US" sz="1400" dirty="0" smtClean="0">
                <a:latin typeface="標楷體" panose="03000509000000000000" pitchFamily="65" charset="-120"/>
                <a:ea typeface="標楷體" panose="03000509000000000000" pitchFamily="65" charset="-120"/>
              </a:rPr>
              <a:t>3</a:t>
            </a:r>
            <a:r>
              <a:rPr lang="en-US" sz="1400" dirty="0">
                <a:latin typeface="標楷體" panose="03000509000000000000" pitchFamily="65" charset="-120"/>
                <a:ea typeface="標楷體" panose="03000509000000000000" pitchFamily="65" charset="-120"/>
              </a:rPr>
              <a:t>.</a:t>
            </a:r>
            <a:r>
              <a:rPr lang="zh-TW" altLang="en-US" sz="1400" b="1" dirty="0">
                <a:latin typeface="標楷體" panose="03000509000000000000" pitchFamily="65" charset="-120"/>
                <a:ea typeface="標楷體" panose="03000509000000000000" pitchFamily="65" charset="-120"/>
              </a:rPr>
              <a:t>有關中心新年度續會及入會安排，敬請留意</a:t>
            </a:r>
            <a:r>
              <a:rPr lang="en-US" sz="1400" b="1" dirty="0">
                <a:latin typeface="標楷體" panose="03000509000000000000" pitchFamily="65" charset="-120"/>
                <a:ea typeface="標楷體" panose="03000509000000000000" pitchFamily="65" charset="-120"/>
              </a:rPr>
              <a:t>3</a:t>
            </a:r>
            <a:r>
              <a:rPr lang="zh-TW" altLang="en-US" sz="1400" b="1" dirty="0">
                <a:latin typeface="標楷體" panose="03000509000000000000" pitchFamily="65" charset="-120"/>
                <a:ea typeface="標楷體" panose="03000509000000000000" pitchFamily="65" charset="-120"/>
              </a:rPr>
              <a:t>月份通訊</a:t>
            </a:r>
            <a:r>
              <a:rPr lang="zh-TW" altLang="en-US" sz="1400" b="1" dirty="0" smtClean="0">
                <a:latin typeface="標楷體" panose="03000509000000000000" pitchFamily="65" charset="-120"/>
                <a:ea typeface="標楷體" panose="03000509000000000000" pitchFamily="65" charset="-120"/>
              </a:rPr>
              <a:t>資料</a:t>
            </a:r>
            <a:endParaRPr lang="en-US" altLang="zh-TW" sz="1400" b="1" dirty="0" smtClean="0">
              <a:latin typeface="標楷體" panose="03000509000000000000" pitchFamily="65" charset="-120"/>
              <a:ea typeface="標楷體" panose="03000509000000000000" pitchFamily="65" charset="-120"/>
            </a:endParaRPr>
          </a:p>
          <a:p>
            <a:endParaRPr lang="en-US" sz="1400" b="1" dirty="0">
              <a:latin typeface="標楷體" panose="03000509000000000000" pitchFamily="65" charset="-120"/>
              <a:ea typeface="標楷體" panose="03000509000000000000" pitchFamily="65" charset="-120"/>
            </a:endParaRPr>
          </a:p>
          <a:p>
            <a:r>
              <a:rPr lang="en-US" sz="1400" dirty="0" smtClean="0">
                <a:latin typeface="標楷體" panose="03000509000000000000" pitchFamily="65" charset="-120"/>
                <a:ea typeface="標楷體" panose="03000509000000000000" pitchFamily="65" charset="-120"/>
              </a:rPr>
              <a:t>4</a:t>
            </a:r>
            <a:r>
              <a:rPr lang="en-US" sz="1400" dirty="0">
                <a:latin typeface="標楷體" panose="03000509000000000000" pitchFamily="65" charset="-120"/>
                <a:ea typeface="標楷體" panose="03000509000000000000" pitchFamily="65" charset="-120"/>
              </a:rPr>
              <a:t>.</a:t>
            </a:r>
            <a:r>
              <a:rPr lang="zh-TW" altLang="en-US" sz="1400" b="1" u="sng" dirty="0">
                <a:latin typeface="標楷體" panose="03000509000000000000" pitchFamily="65" charset="-120"/>
                <a:ea typeface="標楷體" panose="03000509000000000000" pitchFamily="65" charset="-120"/>
              </a:rPr>
              <a:t>公眾假期</a:t>
            </a:r>
            <a:endParaRPr lang="en-US" sz="1400" b="1" u="sng" dirty="0">
              <a:latin typeface="標楷體" panose="03000509000000000000" pitchFamily="65" charset="-120"/>
              <a:ea typeface="標楷體" panose="03000509000000000000" pitchFamily="65" charset="-120"/>
            </a:endParaRPr>
          </a:p>
          <a:p>
            <a:r>
              <a:rPr lang="en-US" sz="1400" dirty="0">
                <a:latin typeface="標楷體" panose="03000509000000000000" pitchFamily="65" charset="-120"/>
                <a:ea typeface="標楷體" panose="03000509000000000000" pitchFamily="65" charset="-120"/>
              </a:rPr>
              <a:t>  </a:t>
            </a:r>
            <a:r>
              <a:rPr lang="en-US" sz="1400" dirty="0" smtClean="0">
                <a:latin typeface="標楷體" panose="03000509000000000000" pitchFamily="65" charset="-120"/>
                <a:ea typeface="標楷體" panose="03000509000000000000" pitchFamily="65" charset="-120"/>
              </a:rPr>
              <a:t>2022</a:t>
            </a:r>
            <a:r>
              <a:rPr lang="zh-TW" altLang="en-US" sz="1400" dirty="0">
                <a:latin typeface="標楷體" panose="03000509000000000000" pitchFamily="65" charset="-120"/>
                <a:ea typeface="標楷體" panose="03000509000000000000" pitchFamily="65" charset="-120"/>
              </a:rPr>
              <a:t>年</a:t>
            </a:r>
            <a:r>
              <a:rPr lang="en-US" sz="1400" dirty="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月</a:t>
            </a:r>
            <a:r>
              <a:rPr lang="en-US" sz="1400" dirty="0">
                <a:latin typeface="標楷體" panose="03000509000000000000" pitchFamily="65" charset="-120"/>
                <a:ea typeface="標楷體" panose="03000509000000000000" pitchFamily="65" charset="-120"/>
              </a:rPr>
              <a:t>1</a:t>
            </a:r>
            <a:r>
              <a:rPr lang="zh-TW" altLang="en-US" sz="1400" dirty="0">
                <a:latin typeface="標楷體" panose="03000509000000000000" pitchFamily="65" charset="-120"/>
                <a:ea typeface="標楷體" panose="03000509000000000000" pitchFamily="65" charset="-120"/>
              </a:rPr>
              <a:t>日至</a:t>
            </a:r>
            <a:r>
              <a:rPr lang="en-US" sz="1400" dirty="0">
                <a:latin typeface="標楷體" panose="03000509000000000000" pitchFamily="65" charset="-120"/>
                <a:ea typeface="標楷體" panose="03000509000000000000" pitchFamily="65" charset="-120"/>
              </a:rPr>
              <a:t>3</a:t>
            </a:r>
            <a:r>
              <a:rPr lang="zh-TW" altLang="en-US" sz="1400" dirty="0">
                <a:latin typeface="標楷體" panose="03000509000000000000" pitchFamily="65" charset="-120"/>
                <a:ea typeface="標楷體" panose="03000509000000000000" pitchFamily="65" charset="-120"/>
              </a:rPr>
              <a:t>日為農曆新年假期，中心暫停開放</a:t>
            </a:r>
            <a:r>
              <a:rPr lang="zh-TW" altLang="en-US" sz="1400" dirty="0" smtClean="0">
                <a:latin typeface="標楷體" panose="03000509000000000000" pitchFamily="65" charset="-120"/>
                <a:ea typeface="標楷體" panose="03000509000000000000" pitchFamily="65" charset="-120"/>
              </a:rPr>
              <a:t>。</a:t>
            </a:r>
            <a:endParaRPr lang="en-US" altLang="zh-TW" sz="1400" dirty="0" smtClean="0">
              <a:latin typeface="標楷體" panose="03000509000000000000" pitchFamily="65" charset="-120"/>
              <a:ea typeface="標楷體" panose="03000509000000000000" pitchFamily="65" charset="-120"/>
            </a:endParaRPr>
          </a:p>
          <a:p>
            <a:endParaRPr lang="en-US" sz="1400" dirty="0">
              <a:latin typeface="標楷體" panose="03000509000000000000" pitchFamily="65" charset="-120"/>
              <a:ea typeface="標楷體" panose="03000509000000000000" pitchFamily="65" charset="-120"/>
            </a:endParaRPr>
          </a:p>
          <a:p>
            <a:r>
              <a:rPr lang="en-US" sz="1400" dirty="0" smtClean="0">
                <a:latin typeface="標楷體" panose="03000509000000000000" pitchFamily="65" charset="-120"/>
                <a:ea typeface="標楷體" panose="03000509000000000000" pitchFamily="65" charset="-120"/>
              </a:rPr>
              <a:t>5</a:t>
            </a:r>
            <a:r>
              <a:rPr lang="en-US" sz="1400" dirty="0">
                <a:latin typeface="標楷體" panose="03000509000000000000" pitchFamily="65" charset="-120"/>
                <a:ea typeface="標楷體" panose="03000509000000000000" pitchFamily="65" charset="-120"/>
              </a:rPr>
              <a:t>.</a:t>
            </a:r>
            <a:r>
              <a:rPr lang="zh-HK" altLang="en-US" sz="1400" b="1" u="sng" dirty="0">
                <a:latin typeface="標楷體" panose="03000509000000000000" pitchFamily="65" charset="-120"/>
                <a:ea typeface="標楷體" panose="03000509000000000000" pitchFamily="65" charset="-120"/>
              </a:rPr>
              <a:t>服</a:t>
            </a:r>
            <a:r>
              <a:rPr lang="zh-TW" altLang="en-US" sz="1400" b="1" u="sng" dirty="0">
                <a:latin typeface="標楷體" panose="03000509000000000000" pitchFamily="65" charset="-120"/>
                <a:ea typeface="標楷體" panose="03000509000000000000" pitchFamily="65" charset="-120"/>
              </a:rPr>
              <a:t>務</a:t>
            </a:r>
            <a:r>
              <a:rPr lang="zh-HK" altLang="en-US" sz="1400" b="1" u="sng" dirty="0">
                <a:latin typeface="標楷體" panose="03000509000000000000" pitchFamily="65" charset="-120"/>
                <a:ea typeface="標楷體" panose="03000509000000000000" pitchFamily="65" charset="-120"/>
              </a:rPr>
              <a:t>質素標</a:t>
            </a:r>
            <a:r>
              <a:rPr lang="zh-TW" altLang="en-US" sz="1400" b="1" u="sng" dirty="0" smtClean="0">
                <a:latin typeface="標楷體" panose="03000509000000000000" pitchFamily="65" charset="-120"/>
                <a:ea typeface="標楷體" panose="03000509000000000000" pitchFamily="65" charset="-120"/>
              </a:rPr>
              <a:t>準五至八</a:t>
            </a:r>
            <a:endParaRPr lang="en-US" altLang="zh-TW" sz="1400" b="1" u="sng" dirty="0" smtClean="0">
              <a:latin typeface="標楷體" panose="03000509000000000000" pitchFamily="65" charset="-120"/>
              <a:ea typeface="標楷體" panose="03000509000000000000" pitchFamily="65" charset="-120"/>
            </a:endParaRPr>
          </a:p>
          <a:p>
            <a:pPr marL="720725" indent="-720725"/>
            <a:r>
              <a:rPr lang="zh-TW" altLang="en-US" sz="1400" dirty="0" smtClean="0">
                <a:latin typeface="標楷體" panose="03000509000000000000" pitchFamily="65" charset="-120"/>
                <a:ea typeface="標楷體" panose="03000509000000000000" pitchFamily="65" charset="-120"/>
              </a:rPr>
              <a:t>標準五</a:t>
            </a:r>
            <a:r>
              <a:rPr lang="en-US" altLang="zh-TW" sz="1400" dirty="0" smtClean="0">
                <a:latin typeface="標楷體" panose="03000509000000000000" pitchFamily="65" charset="-120"/>
                <a:ea typeface="標楷體" panose="03000509000000000000" pitchFamily="65" charset="-120"/>
              </a:rPr>
              <a:t>: </a:t>
            </a:r>
            <a:r>
              <a:rPr lang="zh-TW" altLang="en-US" sz="1400" dirty="0" smtClean="0">
                <a:latin typeface="標楷體" panose="03000509000000000000" pitchFamily="65" charset="-120"/>
                <a:ea typeface="標楷體" panose="03000509000000000000" pitchFamily="65" charset="-120"/>
              </a:rPr>
              <a:t>服務單位</a:t>
            </a:r>
            <a:r>
              <a:rPr lang="en-US" altLang="zh-TW" sz="1400" dirty="0" smtClean="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機構實施有效的職員招聘、簽訂職員合約、發展、訓練、評估、調派、晋升及紀律處分的政策及程序。</a:t>
            </a:r>
            <a:endParaRPr lang="en-US" altLang="zh-TW" sz="1400" dirty="0" smtClean="0">
              <a:latin typeface="標楷體" panose="03000509000000000000" pitchFamily="65" charset="-120"/>
              <a:ea typeface="標楷體" panose="03000509000000000000" pitchFamily="65" charset="-120"/>
            </a:endParaRPr>
          </a:p>
          <a:p>
            <a:pPr marL="720725" indent="-720725"/>
            <a:endParaRPr lang="en-US" altLang="zh-TW" sz="1400" dirty="0" smtClean="0">
              <a:latin typeface="標楷體" panose="03000509000000000000" pitchFamily="65" charset="-120"/>
              <a:ea typeface="標楷體" panose="03000509000000000000" pitchFamily="65" charset="-120"/>
            </a:endParaRPr>
          </a:p>
          <a:p>
            <a:pPr marL="720725" indent="-720725"/>
            <a:r>
              <a:rPr lang="zh-TW" altLang="en-US" sz="1400" dirty="0" smtClean="0">
                <a:latin typeface="標楷體" panose="03000509000000000000" pitchFamily="65" charset="-120"/>
                <a:ea typeface="標楷體" panose="03000509000000000000" pitchFamily="65" charset="-120"/>
              </a:rPr>
              <a:t>標準六</a:t>
            </a:r>
            <a:r>
              <a:rPr lang="en-US" altLang="zh-TW" sz="1400" dirty="0" smtClean="0">
                <a:latin typeface="標楷體" panose="03000509000000000000" pitchFamily="65" charset="-120"/>
                <a:ea typeface="標楷體" panose="03000509000000000000" pitchFamily="65" charset="-120"/>
              </a:rPr>
              <a:t>: </a:t>
            </a:r>
            <a:r>
              <a:rPr lang="zh-TW" altLang="en-US" sz="1400" dirty="0" smtClean="0">
                <a:latin typeface="標楷體" panose="03000509000000000000" pitchFamily="65" charset="-120"/>
                <a:ea typeface="標楷體" panose="03000509000000000000" pitchFamily="65" charset="-120"/>
              </a:rPr>
              <a:t>服務</a:t>
            </a:r>
            <a:r>
              <a:rPr lang="zh-TW" altLang="en-US" sz="1400" dirty="0">
                <a:latin typeface="標楷體" panose="03000509000000000000" pitchFamily="65" charset="-120"/>
                <a:ea typeface="標楷體" panose="03000509000000000000" pitchFamily="65" charset="-120"/>
              </a:rPr>
              <a:t>單位定期計劃、檢討及評估本身的表現，並制定有效的機制，讓服務使用者、職員及其他關注的人士就服務單位的表現提出</a:t>
            </a:r>
            <a:r>
              <a:rPr lang="zh-TW" altLang="en-US" sz="1400" dirty="0" smtClean="0">
                <a:latin typeface="標楷體" panose="03000509000000000000" pitchFamily="65" charset="-120"/>
                <a:ea typeface="標楷體" panose="03000509000000000000" pitchFamily="65" charset="-120"/>
              </a:rPr>
              <a:t>意見。</a:t>
            </a:r>
            <a:endParaRPr lang="en-US" altLang="zh-TW" sz="1400" dirty="0" smtClean="0">
              <a:latin typeface="標楷體" panose="03000509000000000000" pitchFamily="65" charset="-120"/>
              <a:ea typeface="標楷體" panose="03000509000000000000" pitchFamily="65" charset="-120"/>
            </a:endParaRPr>
          </a:p>
          <a:p>
            <a:pPr marL="720725" indent="-720725"/>
            <a:endParaRPr lang="en-US" altLang="zh-TW" sz="1400" dirty="0" smtClean="0">
              <a:latin typeface="標楷體" panose="03000509000000000000" pitchFamily="65" charset="-120"/>
              <a:ea typeface="標楷體" panose="03000509000000000000" pitchFamily="65" charset="-120"/>
            </a:endParaRPr>
          </a:p>
          <a:p>
            <a:pPr marL="623888" indent="-623888"/>
            <a:r>
              <a:rPr lang="zh-TW" altLang="en-US" sz="1400" dirty="0" smtClean="0">
                <a:latin typeface="標楷體" panose="03000509000000000000" pitchFamily="65" charset="-120"/>
                <a:ea typeface="標楷體" panose="03000509000000000000" pitchFamily="65" charset="-120"/>
              </a:rPr>
              <a:t>標準七</a:t>
            </a:r>
            <a:r>
              <a:rPr lang="en-US" altLang="zh-TW" sz="1400" dirty="0" smtClean="0">
                <a:latin typeface="標楷體" panose="03000509000000000000" pitchFamily="65" charset="-120"/>
                <a:ea typeface="標楷體" panose="03000509000000000000" pitchFamily="65" charset="-120"/>
              </a:rPr>
              <a:t>: </a:t>
            </a:r>
            <a:r>
              <a:rPr lang="zh-TW" altLang="en-US" sz="1400" dirty="0" smtClean="0">
                <a:latin typeface="標楷體" panose="03000509000000000000" pitchFamily="65" charset="-120"/>
                <a:ea typeface="標楷體" panose="03000509000000000000" pitchFamily="65" charset="-120"/>
              </a:rPr>
              <a:t>服務單位實施政策及程序以確保有效的財政管理。</a:t>
            </a:r>
            <a:endParaRPr lang="en-US" altLang="zh-TW" sz="1400" dirty="0" smtClean="0">
              <a:latin typeface="標楷體" panose="03000509000000000000" pitchFamily="65" charset="-120"/>
              <a:ea typeface="標楷體" panose="03000509000000000000" pitchFamily="65" charset="-120"/>
            </a:endParaRPr>
          </a:p>
          <a:p>
            <a:pPr marL="623888" indent="-623888"/>
            <a:endParaRPr lang="en-US" altLang="zh-TW" sz="1400" dirty="0" smtClean="0">
              <a:latin typeface="標楷體" panose="03000509000000000000" pitchFamily="65" charset="-120"/>
              <a:ea typeface="標楷體" panose="03000509000000000000" pitchFamily="65" charset="-120"/>
            </a:endParaRPr>
          </a:p>
          <a:p>
            <a:pPr marL="623888" indent="-623888"/>
            <a:r>
              <a:rPr lang="zh-TW" altLang="en-US" sz="1400" dirty="0" smtClean="0">
                <a:latin typeface="標楷體" panose="03000509000000000000" pitchFamily="65" charset="-120"/>
                <a:ea typeface="標楷體" panose="03000509000000000000" pitchFamily="65" charset="-120"/>
              </a:rPr>
              <a:t>標準八</a:t>
            </a:r>
            <a:r>
              <a:rPr lang="en-US" altLang="zh-TW" sz="1400" dirty="0" smtClean="0">
                <a:latin typeface="標楷體" panose="03000509000000000000" pitchFamily="65" charset="-120"/>
                <a:ea typeface="標楷體" panose="03000509000000000000" pitchFamily="65" charset="-120"/>
              </a:rPr>
              <a:t>: </a:t>
            </a:r>
            <a:r>
              <a:rPr lang="zh-TW" altLang="en-US" sz="1400" dirty="0" smtClean="0">
                <a:latin typeface="標楷體" panose="03000509000000000000" pitchFamily="65" charset="-120"/>
                <a:ea typeface="標楷體" panose="03000509000000000000" pitchFamily="65" charset="-120"/>
              </a:rPr>
              <a:t>服務</a:t>
            </a:r>
            <a:r>
              <a:rPr lang="zh-TW" altLang="en-US" sz="1400" dirty="0">
                <a:latin typeface="標楷體" panose="03000509000000000000" pitchFamily="65" charset="-120"/>
                <a:ea typeface="標楷體" panose="03000509000000000000" pitchFamily="65" charset="-120"/>
              </a:rPr>
              <a:t>單位遵守一切有關的法律</a:t>
            </a:r>
            <a:r>
              <a:rPr lang="zh-TW" altLang="en-US" sz="1400" dirty="0" smtClean="0">
                <a:latin typeface="標楷體" panose="03000509000000000000" pitchFamily="65" charset="-120"/>
                <a:ea typeface="標楷體" panose="03000509000000000000" pitchFamily="65" charset="-120"/>
              </a:rPr>
              <a:t>責任</a:t>
            </a:r>
            <a:endParaRPr lang="en-US" altLang="zh-TW" sz="1400" dirty="0" smtClean="0">
              <a:latin typeface="標楷體" panose="03000509000000000000" pitchFamily="65" charset="-120"/>
              <a:ea typeface="標楷體" panose="03000509000000000000" pitchFamily="65" charset="-120"/>
            </a:endParaRPr>
          </a:p>
          <a:p>
            <a:pPr marL="623888" indent="-623888"/>
            <a:endParaRPr lang="en-US" altLang="zh-TW" sz="1400" dirty="0">
              <a:latin typeface="標楷體" panose="03000509000000000000" pitchFamily="65" charset="-120"/>
              <a:ea typeface="標楷體" panose="03000509000000000000" pitchFamily="65" charset="-120"/>
            </a:endParaRPr>
          </a:p>
          <a:p>
            <a:pPr marL="623888" indent="-623888"/>
            <a:endParaRPr lang="en-US" sz="1400" b="1" dirty="0">
              <a:latin typeface="標楷體" panose="03000509000000000000" pitchFamily="65" charset="-120"/>
              <a:ea typeface="標楷體" panose="03000509000000000000" pitchFamily="65" charset="-120"/>
            </a:endParaRPr>
          </a:p>
          <a:p>
            <a:endParaRPr lang="en-US" sz="1400" b="1" dirty="0">
              <a:latin typeface="標楷體" panose="03000509000000000000" pitchFamily="65" charset="-120"/>
              <a:ea typeface="標楷體" panose="03000509000000000000" pitchFamily="65" charset="-120"/>
            </a:endParaRPr>
          </a:p>
        </p:txBody>
      </p:sp>
      <p:cxnSp>
        <p:nvCxnSpPr>
          <p:cNvPr id="11" name="直線接點 10"/>
          <p:cNvCxnSpPr/>
          <p:nvPr/>
        </p:nvCxnSpPr>
        <p:spPr>
          <a:xfrm flipV="1">
            <a:off x="4986405" y="5124235"/>
            <a:ext cx="4788000" cy="8628"/>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473088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1" y="-2"/>
          <a:ext cx="9906000" cy="6805949"/>
        </p:xfrm>
        <a:graphic>
          <a:graphicData uri="http://schemas.openxmlformats.org/drawingml/2006/table">
            <a:tbl>
              <a:tblPr>
                <a:tableStyleId>{5940675A-B579-460E-94D1-54222C63F5DA}</a:tableStyleId>
              </a:tblPr>
              <a:tblGrid>
                <a:gridCol w="323930">
                  <a:extLst>
                    <a:ext uri="{9D8B030D-6E8A-4147-A177-3AD203B41FA5}">
                      <a16:colId xmlns:a16="http://schemas.microsoft.com/office/drawing/2014/main" val="1215935797"/>
                    </a:ext>
                  </a:extLst>
                </a:gridCol>
                <a:gridCol w="1327070">
                  <a:extLst>
                    <a:ext uri="{9D8B030D-6E8A-4147-A177-3AD203B41FA5}">
                      <a16:colId xmlns:a16="http://schemas.microsoft.com/office/drawing/2014/main" val="1300241688"/>
                    </a:ext>
                  </a:extLst>
                </a:gridCol>
                <a:gridCol w="323930">
                  <a:extLst>
                    <a:ext uri="{9D8B030D-6E8A-4147-A177-3AD203B41FA5}">
                      <a16:colId xmlns:a16="http://schemas.microsoft.com/office/drawing/2014/main" val="2200288686"/>
                    </a:ext>
                  </a:extLst>
                </a:gridCol>
                <a:gridCol w="1327070">
                  <a:extLst>
                    <a:ext uri="{9D8B030D-6E8A-4147-A177-3AD203B41FA5}">
                      <a16:colId xmlns:a16="http://schemas.microsoft.com/office/drawing/2014/main" val="1132057925"/>
                    </a:ext>
                  </a:extLst>
                </a:gridCol>
                <a:gridCol w="323930">
                  <a:extLst>
                    <a:ext uri="{9D8B030D-6E8A-4147-A177-3AD203B41FA5}">
                      <a16:colId xmlns:a16="http://schemas.microsoft.com/office/drawing/2014/main" val="1321984613"/>
                    </a:ext>
                  </a:extLst>
                </a:gridCol>
                <a:gridCol w="1327070">
                  <a:extLst>
                    <a:ext uri="{9D8B030D-6E8A-4147-A177-3AD203B41FA5}">
                      <a16:colId xmlns:a16="http://schemas.microsoft.com/office/drawing/2014/main" val="508171350"/>
                    </a:ext>
                  </a:extLst>
                </a:gridCol>
                <a:gridCol w="323930">
                  <a:extLst>
                    <a:ext uri="{9D8B030D-6E8A-4147-A177-3AD203B41FA5}">
                      <a16:colId xmlns:a16="http://schemas.microsoft.com/office/drawing/2014/main" val="677591529"/>
                    </a:ext>
                  </a:extLst>
                </a:gridCol>
                <a:gridCol w="1327070">
                  <a:extLst>
                    <a:ext uri="{9D8B030D-6E8A-4147-A177-3AD203B41FA5}">
                      <a16:colId xmlns:a16="http://schemas.microsoft.com/office/drawing/2014/main" val="2444601117"/>
                    </a:ext>
                  </a:extLst>
                </a:gridCol>
                <a:gridCol w="323930">
                  <a:extLst>
                    <a:ext uri="{9D8B030D-6E8A-4147-A177-3AD203B41FA5}">
                      <a16:colId xmlns:a16="http://schemas.microsoft.com/office/drawing/2014/main" val="1108366636"/>
                    </a:ext>
                  </a:extLst>
                </a:gridCol>
                <a:gridCol w="1327070">
                  <a:extLst>
                    <a:ext uri="{9D8B030D-6E8A-4147-A177-3AD203B41FA5}">
                      <a16:colId xmlns:a16="http://schemas.microsoft.com/office/drawing/2014/main" val="3781192332"/>
                    </a:ext>
                  </a:extLst>
                </a:gridCol>
                <a:gridCol w="323930">
                  <a:extLst>
                    <a:ext uri="{9D8B030D-6E8A-4147-A177-3AD203B41FA5}">
                      <a16:colId xmlns:a16="http://schemas.microsoft.com/office/drawing/2014/main" val="953430676"/>
                    </a:ext>
                  </a:extLst>
                </a:gridCol>
                <a:gridCol w="1327070">
                  <a:extLst>
                    <a:ext uri="{9D8B030D-6E8A-4147-A177-3AD203B41FA5}">
                      <a16:colId xmlns:a16="http://schemas.microsoft.com/office/drawing/2014/main" val="1962247925"/>
                    </a:ext>
                  </a:extLst>
                </a:gridCol>
              </a:tblGrid>
              <a:tr h="305230">
                <a:tc gridSpan="12">
                  <a:txBody>
                    <a:bodyPr/>
                    <a:lstStyle/>
                    <a:p>
                      <a:pPr algn="l" fontAlgn="ctr"/>
                      <a:r>
                        <a:rPr lang="en-US" altLang="zh-TW" sz="1800" u="none" strike="noStrike" kern="0" spc="-200" dirty="0" smtClean="0">
                          <a:solidFill>
                            <a:schemeClr val="tx1"/>
                          </a:solidFill>
                          <a:effectLst/>
                          <a:latin typeface="華康談楷體W5" panose="03000509000000000000" pitchFamily="65" charset="-120"/>
                          <a:ea typeface="華康談楷體W5" panose="03000509000000000000" pitchFamily="65" charset="-120"/>
                        </a:rPr>
                        <a:t>                                           2022</a:t>
                      </a:r>
                      <a:r>
                        <a:rPr lang="zh-TW" altLang="en-US" sz="18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年</a:t>
                      </a:r>
                      <a:r>
                        <a:rPr lang="en-US" altLang="zh-TW" sz="18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a:t>
                      </a:r>
                      <a:r>
                        <a:rPr lang="zh-TW" altLang="en-US" sz="1800" u="none" strike="noStrike" kern="0" spc="-200" dirty="0" smtClean="0">
                          <a:solidFill>
                            <a:schemeClr val="tx1"/>
                          </a:solidFill>
                          <a:effectLst/>
                          <a:latin typeface="華康談楷體W5" panose="03000509000000000000" pitchFamily="65" charset="-120"/>
                          <a:ea typeface="華康談楷體W5" panose="03000509000000000000" pitchFamily="65" charset="-120"/>
                        </a:rPr>
                        <a:t>月份</a:t>
                      </a:r>
                      <a:r>
                        <a:rPr lang="zh-TW" altLang="en-US" sz="1800" u="none" strike="noStrike" kern="0" spc="-200" dirty="0">
                          <a:solidFill>
                            <a:schemeClr val="tx1"/>
                          </a:solidFill>
                          <a:effectLst/>
                          <a:latin typeface="華康談楷體W5" panose="03000509000000000000" pitchFamily="65" charset="-120"/>
                          <a:ea typeface="華康談楷體W5" panose="03000509000000000000" pitchFamily="65" charset="-120"/>
                        </a:rPr>
                        <a:t>活動時間表  </a:t>
                      </a:r>
                      <a:r>
                        <a:rPr lang="zh-TW" altLang="en-US" sz="1800" u="none" strike="noStrike" kern="0" spc="-200" dirty="0" smtClean="0">
                          <a:solidFill>
                            <a:schemeClr val="tx1"/>
                          </a:solidFill>
                          <a:effectLst/>
                          <a:latin typeface="華康談楷體W5" panose="03000509000000000000" pitchFamily="65" charset="-120"/>
                          <a:ea typeface="華康談楷體W5" panose="03000509000000000000" pitchFamily="65" charset="-120"/>
                        </a:rPr>
                        <a:t>                               </a:t>
                      </a:r>
                      <a:endParaRPr lang="zh-TW" altLang="en-US" sz="18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85710097"/>
                  </a:ext>
                </a:extLst>
              </a:tr>
              <a:tr h="253688">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星期一</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L w="19050" cap="flat" cmpd="sng" algn="ctr">
                      <a:solidFill>
                        <a:schemeClr val="tx1"/>
                      </a:solidFill>
                      <a:prstDash val="solid"/>
                      <a:round/>
                      <a:headEnd type="none" w="med" len="med"/>
                      <a:tailEnd type="none" w="med" len="med"/>
                    </a:lnL>
                  </a:tcP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星期二</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星期三</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星期四</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星期五</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星期六</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3217549546"/>
                  </a:ext>
                </a:extLst>
              </a:tr>
              <a:tr h="763073">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31</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ctr"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a:t>
                      </a:r>
                    </a:p>
                    <a:p>
                      <a:pPr algn="l" fontAlgn="t"/>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正月</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初一</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ctr"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農曆年初一假期</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solidFill>
                      <a:schemeClr val="bg1">
                        <a:lumMod val="95000"/>
                      </a:schemeClr>
                    </a:solidFill>
                  </a:tcP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a:t>
                      </a:r>
                      <a:r>
                        <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初二</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ctr"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農曆年初二假期</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solidFill>
                      <a:schemeClr val="bg1">
                        <a:lumMod val="95000"/>
                      </a:schemeClr>
                    </a:solidFill>
                  </a:tcP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3</a:t>
                      </a:r>
                      <a:r>
                        <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初三</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marL="0" marR="0" indent="0" algn="l" defTabSz="914400" rtl="0" eaLnBrk="1" fontAlgn="t" latinLnBrk="0" hangingPunct="1">
                        <a:lnSpc>
                          <a:spcPct val="100000"/>
                        </a:lnSpc>
                        <a:spcBef>
                          <a:spcPts val="0"/>
                        </a:spcBef>
                        <a:spcAft>
                          <a:spcPts val="0"/>
                        </a:spcAft>
                        <a:buClrTx/>
                        <a:buSzTx/>
                        <a:buFontTx/>
                        <a:buNone/>
                        <a:tabLst/>
                        <a:defRPr/>
                      </a:pP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r>
                        <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b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ctr"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農曆年初二假期</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solidFill>
                      <a:schemeClr val="bg1">
                        <a:lumMod val="95000"/>
                      </a:schemeClr>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4</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初四</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solidFill>
                      <a:schemeClr val="bg1"/>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5</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初五</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5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lnR w="1905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978799377"/>
                  </a:ext>
                </a:extLst>
              </a:tr>
              <a:tr h="41816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627091575"/>
                  </a:ext>
                </a:extLst>
              </a:tr>
              <a:tr h="892794">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7</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初七</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8</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初八</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en-US" sz="1300" u="none" strike="noStrike" kern="0" spc="-200" dirty="0">
                          <a:solidFill>
                            <a:schemeClr val="tx1"/>
                          </a:solidFill>
                          <a:effectLst/>
                          <a:latin typeface="華康談楷體W5" panose="03000509000000000000" pitchFamily="65" charset="-120"/>
                          <a:ea typeface="華康談楷體W5" panose="03000509000000000000" pitchFamily="65" charset="-120"/>
                        </a:rPr>
                        <a:t> </a:t>
                      </a: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9</a:t>
                      </a: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10</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初十</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11</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十一</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 </a:t>
                      </a: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12</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十二</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護老剪紙舒壓班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a:t>
                      </a:r>
                    </a:p>
                    <a:p>
                      <a:pPr marL="0" marR="0" indent="0" algn="l" defTabSz="914400" rtl="0" eaLnBrk="1" fontAlgn="ctr" latinLnBrk="0" hangingPunct="1">
                        <a:lnSpc>
                          <a:spcPct val="100000"/>
                        </a:lnSpc>
                        <a:spcBef>
                          <a:spcPts val="0"/>
                        </a:spcBef>
                        <a:spcAft>
                          <a:spcPts val="0"/>
                        </a:spcAft>
                        <a:buClrTx/>
                        <a:buSzTx/>
                        <a:buFontTx/>
                        <a:buNone/>
                        <a:tabLst/>
                        <a:defRPr/>
                      </a:pPr>
                      <a:r>
                        <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endParaRPr lang="en-US" sz="15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691813005"/>
                  </a:ext>
                </a:extLst>
              </a:tr>
              <a:tr h="41816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2715919359"/>
                  </a:ext>
                </a:extLst>
              </a:tr>
              <a:tr h="763073">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14</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十四</a:t>
                      </a:r>
                      <a:endPar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學用及測試</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zoom 9:30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護老情人甜蜜蜜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2:30</a:t>
                      </a:r>
                      <a:endParaRPr kumimoji="0" 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solidFill>
                      <a:schemeClr val="bg1"/>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15</a:t>
                      </a:r>
                      <a:r>
                        <a:rPr lang="zh-TW" altLang="en-US" sz="8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8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十五</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伸展瑜伽班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16</a:t>
                      </a:r>
                      <a:r>
                        <a:rPr lang="zh-TW" altLang="en-US" sz="8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8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十六</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團拜暨線上生日會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10:00</a:t>
                      </a: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17</a:t>
                      </a:r>
                      <a:r>
                        <a:rPr lang="en-US" altLang="zh-TW" sz="8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8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十七</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售賣奶粉服務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9:30</a:t>
                      </a: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健康講座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solidFill>
                      <a:schemeClr val="bg1"/>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18</a:t>
                      </a:r>
                      <a:r>
                        <a:rPr lang="en-US" altLang="zh-TW" sz="8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8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十八</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Android</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手機初班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 9:30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每月見一面</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a:t>
                      </a: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 </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2:30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香薰治療護理班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 3:30</a:t>
                      </a: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19</a:t>
                      </a:r>
                      <a:endPar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algn="l" fontAlgn="ctr"/>
                      <a:endParaRPr lang="en-US" altLang="zh-TW" sz="12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966746852"/>
                  </a:ext>
                </a:extLst>
              </a:tr>
              <a:tr h="488366">
                <a:tc vMerge="1">
                  <a:txBody>
                    <a:bodyPr/>
                    <a:lstStyle/>
                    <a:p>
                      <a:endParaRPr lang="en-US"/>
                    </a:p>
                  </a:txBody>
                  <a:tcPr/>
                </a:tc>
                <a:tc vMerge="1">
                  <a:txBody>
                    <a:bodyPr/>
                    <a:lstStyle/>
                    <a:p>
                      <a:endParaRPr lang="en-US" dirty="0"/>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205422554"/>
                  </a:ext>
                </a:extLst>
              </a:tr>
              <a:tr h="763073">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21</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廿一</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義工訓練</a:t>
                      </a:r>
                      <a:r>
                        <a:rPr lang="en-US" altLang="zh-TW" sz="130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a:t>
                      </a:r>
                      <a:r>
                        <a:rPr lang="zh-TW" altLang="en-US" sz="130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以手機程式製作動態影片</a:t>
                      </a:r>
                      <a:r>
                        <a:rPr lang="en-US" altLang="zh-TW" sz="130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1)</a:t>
                      </a:r>
                      <a:r>
                        <a:rPr lang="zh-TW" altLang="en-US" sz="130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 </a:t>
                      </a:r>
                      <a:r>
                        <a:rPr lang="en-US" altLang="zh-TW" sz="130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11:00</a:t>
                      </a: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22</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廿二</a:t>
                      </a:r>
                      <a:endPar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姆指琴班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 9:15</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伸展瑜伽班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中文唱歌班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23</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廿三</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普通話班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(1)1:45</a:t>
                      </a: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24</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廿四</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耆福小廚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endParaRPr lang="en-US" sz="13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25</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廿五</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Android</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手機初班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 9:30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舒懷小聚</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a:t>
                      </a: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 </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2:30</a:t>
                      </a:r>
                      <a:endPar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香薰治療護理班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 3:30</a:t>
                      </a:r>
                      <a:endPar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26</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廿六</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護老剪紙舒壓班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a:t>
                      </a:r>
                    </a:p>
                    <a:p>
                      <a:pPr marL="0" marR="0" indent="0" algn="l" defTabSz="914400" rtl="0" eaLnBrk="1" fontAlgn="ctr" latinLnBrk="0" hangingPunct="1">
                        <a:lnSpc>
                          <a:spcPct val="100000"/>
                        </a:lnSpc>
                        <a:spcBef>
                          <a:spcPts val="0"/>
                        </a:spcBef>
                        <a:spcAft>
                          <a:spcPts val="0"/>
                        </a:spcAft>
                        <a:buClrTx/>
                        <a:buSzTx/>
                        <a:buFontTx/>
                        <a:buNone/>
                        <a:tabLst/>
                        <a:defRPr/>
                      </a:pPr>
                      <a:r>
                        <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endParaRPr kumimoji="0" lang="en-US" altLang="zh-TW" sz="15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lnR w="1905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2247186073"/>
                  </a:ext>
                </a:extLst>
              </a:tr>
              <a:tr h="51615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3345239162"/>
                  </a:ext>
                </a:extLst>
              </a:tr>
              <a:tr h="763073">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28</a:t>
                      </a:r>
                      <a:endPar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endParaRPr>
                    </a:p>
                    <a:p>
                      <a:pPr algn="l" fontAlgn="t"/>
                      <a:r>
                        <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廿八</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運動班</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 10:00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義工訓練</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以手機程式製作動態影片</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11:00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prstClr val="black"/>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prstClr val="black"/>
                          </a:solidFill>
                          <a:effectLst/>
                          <a:uLnTx/>
                          <a:uFillTx/>
                          <a:latin typeface="華康談楷體W5" panose="03000509000000000000" pitchFamily="65" charset="-120"/>
                          <a:ea typeface="華康談楷體W5" panose="03000509000000000000" pitchFamily="65" charset="-120"/>
                          <a:cs typeface="+mn-cs"/>
                        </a:rPr>
                        <a:t>義工年度分享會 </a:t>
                      </a:r>
                      <a:r>
                        <a:rPr kumimoji="0" lang="en-US" sz="1300" b="0" i="0" u="none" strike="noStrike" kern="0" cap="none" spc="-200" normalizeH="0" baseline="0" noProof="0" dirty="0" smtClean="0">
                          <a:ln>
                            <a:noFill/>
                          </a:ln>
                          <a:solidFill>
                            <a:prstClr val="black"/>
                          </a:solidFill>
                          <a:effectLst/>
                          <a:uLnTx/>
                          <a:uFillTx/>
                          <a:latin typeface="華康談楷體W5" panose="03000509000000000000" pitchFamily="65" charset="-120"/>
                          <a:ea typeface="華康談楷體W5" panose="03000509000000000000" pitchFamily="65" charset="-120"/>
                          <a:cs typeface="+mn-cs"/>
                        </a:rPr>
                        <a:t>(ZOOM) 2:30</a:t>
                      </a: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lnB w="19050" cap="flat" cmpd="sng" algn="ctr">
                      <a:solidFill>
                        <a:schemeClr val="tx1"/>
                      </a:solidFill>
                      <a:prstDash val="solid"/>
                      <a:round/>
                      <a:headEnd type="none" w="med" len="med"/>
                      <a:tailEnd type="none" w="med" len="med"/>
                    </a:lnB>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三十</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lnB w="19050" cap="flat" cmpd="sng" algn="ctr">
                      <a:solidFill>
                        <a:schemeClr val="tx1"/>
                      </a:solidFill>
                      <a:prstDash val="solid"/>
                      <a:round/>
                      <a:headEnd type="none" w="med" len="med"/>
                      <a:tailEnd type="none" w="med" len="med"/>
                    </a:lnB>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3</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二月</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4</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初二</a:t>
                      </a:r>
                      <a:endPar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b="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B w="19050" cap="flat" cmpd="sng" algn="ctr">
                      <a:solidFill>
                        <a:schemeClr val="tx1"/>
                      </a:solidFill>
                      <a:prstDash val="solid"/>
                      <a:round/>
                      <a:headEnd type="none" w="med" len="med"/>
                      <a:tailEnd type="none" w="med" len="med"/>
                    </a:lnB>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5</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初三</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tcPr>
                </a:tc>
                <a:tc>
                  <a:txBody>
                    <a:bodyPr/>
                    <a:lstStyle/>
                    <a:p>
                      <a:pPr algn="ctr" fontAlgn="ctr"/>
                      <a:endParaRPr kumimoji="0" lang="en-US" altLang="zh-TW" sz="1500" b="0" i="0" u="none" strike="noStrike" kern="0" cap="none" spc="-200" normalizeH="0" baseline="0" dirty="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lnR w="19050" cap="flat" cmpd="sng" algn="ctr">
                      <a:solidFill>
                        <a:schemeClr val="tx1"/>
                      </a:solidFill>
                      <a:prstDash val="solid"/>
                      <a:round/>
                      <a:headEnd type="none" w="med" len="med"/>
                      <a:tailEnd type="none" w="med" len="med"/>
                    </a:lnR>
                    <a:solidFill>
                      <a:schemeClr val="bg1"/>
                    </a:solidFill>
                  </a:tcPr>
                </a:tc>
                <a:extLst>
                  <a:ext uri="{0D108BD9-81ED-4DB2-BD59-A6C34878D82A}">
                    <a16:rowId xmlns:a16="http://schemas.microsoft.com/office/drawing/2014/main" val="1193979731"/>
                  </a:ext>
                </a:extLst>
              </a:tr>
              <a:tr h="444146">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r>
                        <a:rPr 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t>
                      </a: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85259577"/>
                  </a:ext>
                </a:extLst>
              </a:tr>
            </a:tbl>
          </a:graphicData>
        </a:graphic>
      </p:graphicFrame>
      <p:sp>
        <p:nvSpPr>
          <p:cNvPr id="6" name="矩形 5"/>
          <p:cNvSpPr/>
          <p:nvPr/>
        </p:nvSpPr>
        <p:spPr>
          <a:xfrm>
            <a:off x="283667" y="27993"/>
            <a:ext cx="1612942" cy="261610"/>
          </a:xfrm>
          <a:prstGeom prst="rect">
            <a:avLst/>
          </a:prstGeom>
          <a:noFill/>
        </p:spPr>
        <p:txBody>
          <a:bodyPr wrap="none" lIns="91440" tIns="45720" rIns="91440" bIns="45720">
            <a:spAutoFit/>
          </a:bodyPr>
          <a:lstStyle/>
          <a:p>
            <a:pPr algn="ctr"/>
            <a:r>
              <a:rPr lang="zh-TW" altLang="en-US" sz="1100" b="0" cap="none" spc="0" dirty="0" smtClean="0">
                <a:ln w="0"/>
                <a:solidFill>
                  <a:schemeClr val="tx1"/>
                </a:solidFill>
                <a:latin typeface="華康談楷體W5(P)" panose="03000500000000000000" pitchFamily="66" charset="-120"/>
                <a:ea typeface="華康談楷體W5(P)" panose="03000500000000000000" pitchFamily="66" charset="-120"/>
              </a:rPr>
              <a:t>有</a:t>
            </a:r>
            <a:r>
              <a:rPr lang="en-US" altLang="zh-TW" sz="1100" b="1" cap="none" spc="0" dirty="0" smtClean="0">
                <a:ln w="0"/>
                <a:solidFill>
                  <a:schemeClr val="tx1"/>
                </a:solidFill>
                <a:latin typeface="華康談楷體W5(P)" panose="03000500000000000000" pitchFamily="66" charset="-120"/>
                <a:ea typeface="華康談楷體W5(P)" panose="03000500000000000000" pitchFamily="66" charset="-120"/>
              </a:rPr>
              <a:t>*</a:t>
            </a:r>
            <a:r>
              <a:rPr lang="zh-TW" altLang="en-US" sz="1100" b="0" cap="none" spc="0" dirty="0" smtClean="0">
                <a:ln w="0"/>
                <a:solidFill>
                  <a:schemeClr val="tx1"/>
                </a:solidFill>
                <a:latin typeface="華康談楷體W5(P)" panose="03000500000000000000" pitchFamily="66" charset="-120"/>
                <a:ea typeface="華康談楷體W5(P)" panose="03000500000000000000" pitchFamily="66" charset="-120"/>
              </a:rPr>
              <a:t>的活動到</a:t>
            </a:r>
            <a:r>
              <a:rPr lang="en-US" altLang="zh-TW" sz="1100" b="0" cap="none" spc="0" dirty="0" smtClean="0">
                <a:ln w="0"/>
                <a:solidFill>
                  <a:schemeClr val="tx1"/>
                </a:solidFill>
                <a:latin typeface="華康談楷體W5(P)" panose="03000500000000000000" pitchFamily="66" charset="-120"/>
                <a:ea typeface="華康談楷體W5(P)" panose="03000500000000000000" pitchFamily="66" charset="-120"/>
              </a:rPr>
              <a:t>501</a:t>
            </a:r>
            <a:r>
              <a:rPr lang="zh-TW" altLang="en-US" sz="1100" b="0" cap="none" spc="0" dirty="0" smtClean="0">
                <a:ln w="0"/>
                <a:solidFill>
                  <a:schemeClr val="tx1"/>
                </a:solidFill>
                <a:latin typeface="華康談楷體W5(P)" panose="03000500000000000000" pitchFamily="66" charset="-120"/>
                <a:ea typeface="華康談楷體W5(P)" panose="03000500000000000000" pitchFamily="66" charset="-120"/>
              </a:rPr>
              <a:t>室進行</a:t>
            </a:r>
            <a:endParaRPr lang="zh-TW" altLang="en-US" sz="1100" b="0" cap="none" spc="0" dirty="0">
              <a:ln w="0"/>
              <a:solidFill>
                <a:schemeClr val="tx1"/>
              </a:solidFill>
              <a:latin typeface="華康談楷體W5(P)" panose="03000500000000000000" pitchFamily="66" charset="-120"/>
              <a:ea typeface="華康談楷體W5(P)" panose="03000500000000000000" pitchFamily="66" charset="-120"/>
            </a:endParaRPr>
          </a:p>
        </p:txBody>
      </p:sp>
    </p:spTree>
    <p:extLst>
      <p:ext uri="{BB962C8B-B14F-4D97-AF65-F5344CB8AC3E}">
        <p14:creationId xmlns:p14="http://schemas.microsoft.com/office/powerpoint/2010/main" val="12913930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nvPr>
        </p:nvGraphicFramePr>
        <p:xfrm>
          <a:off x="-1" y="-2"/>
          <a:ext cx="9906000" cy="6813041"/>
        </p:xfrm>
        <a:graphic>
          <a:graphicData uri="http://schemas.openxmlformats.org/drawingml/2006/table">
            <a:tbl>
              <a:tblPr>
                <a:tableStyleId>{5940675A-B579-460E-94D1-54222C63F5DA}</a:tableStyleId>
              </a:tblPr>
              <a:tblGrid>
                <a:gridCol w="323930">
                  <a:extLst>
                    <a:ext uri="{9D8B030D-6E8A-4147-A177-3AD203B41FA5}">
                      <a16:colId xmlns:a16="http://schemas.microsoft.com/office/drawing/2014/main" val="1215935797"/>
                    </a:ext>
                  </a:extLst>
                </a:gridCol>
                <a:gridCol w="1327070">
                  <a:extLst>
                    <a:ext uri="{9D8B030D-6E8A-4147-A177-3AD203B41FA5}">
                      <a16:colId xmlns:a16="http://schemas.microsoft.com/office/drawing/2014/main" val="1300241688"/>
                    </a:ext>
                  </a:extLst>
                </a:gridCol>
                <a:gridCol w="323930">
                  <a:extLst>
                    <a:ext uri="{9D8B030D-6E8A-4147-A177-3AD203B41FA5}">
                      <a16:colId xmlns:a16="http://schemas.microsoft.com/office/drawing/2014/main" val="2200288686"/>
                    </a:ext>
                  </a:extLst>
                </a:gridCol>
                <a:gridCol w="1327070">
                  <a:extLst>
                    <a:ext uri="{9D8B030D-6E8A-4147-A177-3AD203B41FA5}">
                      <a16:colId xmlns:a16="http://schemas.microsoft.com/office/drawing/2014/main" val="1132057925"/>
                    </a:ext>
                  </a:extLst>
                </a:gridCol>
                <a:gridCol w="323930">
                  <a:extLst>
                    <a:ext uri="{9D8B030D-6E8A-4147-A177-3AD203B41FA5}">
                      <a16:colId xmlns:a16="http://schemas.microsoft.com/office/drawing/2014/main" val="1321984613"/>
                    </a:ext>
                  </a:extLst>
                </a:gridCol>
                <a:gridCol w="1327070">
                  <a:extLst>
                    <a:ext uri="{9D8B030D-6E8A-4147-A177-3AD203B41FA5}">
                      <a16:colId xmlns:a16="http://schemas.microsoft.com/office/drawing/2014/main" val="508171350"/>
                    </a:ext>
                  </a:extLst>
                </a:gridCol>
                <a:gridCol w="323930">
                  <a:extLst>
                    <a:ext uri="{9D8B030D-6E8A-4147-A177-3AD203B41FA5}">
                      <a16:colId xmlns:a16="http://schemas.microsoft.com/office/drawing/2014/main" val="677591529"/>
                    </a:ext>
                  </a:extLst>
                </a:gridCol>
                <a:gridCol w="1327070">
                  <a:extLst>
                    <a:ext uri="{9D8B030D-6E8A-4147-A177-3AD203B41FA5}">
                      <a16:colId xmlns:a16="http://schemas.microsoft.com/office/drawing/2014/main" val="2444601117"/>
                    </a:ext>
                  </a:extLst>
                </a:gridCol>
                <a:gridCol w="323930">
                  <a:extLst>
                    <a:ext uri="{9D8B030D-6E8A-4147-A177-3AD203B41FA5}">
                      <a16:colId xmlns:a16="http://schemas.microsoft.com/office/drawing/2014/main" val="1108366636"/>
                    </a:ext>
                  </a:extLst>
                </a:gridCol>
                <a:gridCol w="1327070">
                  <a:extLst>
                    <a:ext uri="{9D8B030D-6E8A-4147-A177-3AD203B41FA5}">
                      <a16:colId xmlns:a16="http://schemas.microsoft.com/office/drawing/2014/main" val="3781192332"/>
                    </a:ext>
                  </a:extLst>
                </a:gridCol>
                <a:gridCol w="323930">
                  <a:extLst>
                    <a:ext uri="{9D8B030D-6E8A-4147-A177-3AD203B41FA5}">
                      <a16:colId xmlns:a16="http://schemas.microsoft.com/office/drawing/2014/main" val="953430676"/>
                    </a:ext>
                  </a:extLst>
                </a:gridCol>
                <a:gridCol w="1327070">
                  <a:extLst>
                    <a:ext uri="{9D8B030D-6E8A-4147-A177-3AD203B41FA5}">
                      <a16:colId xmlns:a16="http://schemas.microsoft.com/office/drawing/2014/main" val="1962247925"/>
                    </a:ext>
                  </a:extLst>
                </a:gridCol>
              </a:tblGrid>
              <a:tr h="305618">
                <a:tc gridSpan="12">
                  <a:txBody>
                    <a:bodyPr/>
                    <a:lstStyle/>
                    <a:p>
                      <a:pPr algn="l" fontAlgn="ctr"/>
                      <a:r>
                        <a:rPr lang="en-US" altLang="zh-TW" sz="1800" u="none" strike="noStrike" kern="0" spc="-200" dirty="0" smtClean="0">
                          <a:effectLst/>
                          <a:latin typeface="華康談楷體W5" panose="03000509000000000000" pitchFamily="65" charset="-120"/>
                          <a:ea typeface="華康談楷體W5" panose="03000509000000000000" pitchFamily="65" charset="-120"/>
                        </a:rPr>
                        <a:t>    </a:t>
                      </a:r>
                      <a:r>
                        <a:rPr lang="en-US" altLang="zh-TW" sz="1800" u="none" strike="noStrike" kern="0" spc="-200" dirty="0" smtClean="0">
                          <a:effectLst/>
                          <a:latin typeface="華康墨字體(P)" panose="040B0900000000000000" pitchFamily="82" charset="-122"/>
                          <a:ea typeface="華康墨字體(P)" panose="040B0900000000000000" pitchFamily="82" charset="-122"/>
                        </a:rPr>
                        <a:t>                          </a:t>
                      </a:r>
                      <a:r>
                        <a:rPr lang="en-US" altLang="zh-TW" sz="1800" u="none" strike="noStrike" kern="0" spc="-200" dirty="0" smtClean="0">
                          <a:effectLst/>
                          <a:latin typeface="華康談楷體W5" panose="03000509000000000000" pitchFamily="65" charset="-120"/>
                          <a:ea typeface="華康談楷體W5" panose="03000509000000000000" pitchFamily="65" charset="-120"/>
                        </a:rPr>
                        <a:t>                         2022</a:t>
                      </a:r>
                      <a:r>
                        <a:rPr lang="zh-TW" altLang="en-US" sz="1800" u="none" strike="noStrike" kern="0" spc="-200" dirty="0" smtClean="0">
                          <a:effectLst/>
                          <a:latin typeface="華康談楷體W5" panose="03000509000000000000" pitchFamily="65" charset="-120"/>
                          <a:ea typeface="華康談楷體W5" panose="03000509000000000000" pitchFamily="65" charset="-120"/>
                        </a:rPr>
                        <a:t>年</a:t>
                      </a:r>
                      <a:r>
                        <a:rPr lang="en-US" altLang="zh-TW" sz="1800" u="none" strike="noStrike" kern="0" spc="-200" dirty="0" smtClean="0">
                          <a:effectLst/>
                          <a:latin typeface="華康談楷體W5" panose="03000509000000000000" pitchFamily="65" charset="-120"/>
                          <a:ea typeface="華康談楷體W5" panose="03000509000000000000" pitchFamily="65" charset="-120"/>
                        </a:rPr>
                        <a:t>3</a:t>
                      </a:r>
                      <a:r>
                        <a:rPr lang="zh-TW" altLang="en-US" sz="1800" u="none" strike="noStrike" kern="0" spc="-200" dirty="0" smtClean="0">
                          <a:effectLst/>
                          <a:latin typeface="華康談楷體W5" panose="03000509000000000000" pitchFamily="65" charset="-120"/>
                          <a:ea typeface="華康談楷體W5" panose="03000509000000000000" pitchFamily="65" charset="-120"/>
                        </a:rPr>
                        <a:t>月份</a:t>
                      </a:r>
                      <a:r>
                        <a:rPr lang="zh-TW" altLang="en-US" sz="1800" u="none" strike="noStrike" kern="0" spc="-200" dirty="0">
                          <a:effectLst/>
                          <a:latin typeface="華康談楷體W5" panose="03000509000000000000" pitchFamily="65" charset="-120"/>
                          <a:ea typeface="華康談楷體W5" panose="03000509000000000000" pitchFamily="65" charset="-120"/>
                        </a:rPr>
                        <a:t>活動時間表  </a:t>
                      </a:r>
                      <a:r>
                        <a:rPr lang="zh-TW" altLang="en-US" sz="1800" u="none" strike="noStrike" kern="0" spc="-200" dirty="0" smtClean="0">
                          <a:effectLst/>
                          <a:latin typeface="華康談楷體W5" panose="03000509000000000000" pitchFamily="65" charset="-120"/>
                          <a:ea typeface="華康談楷體W5" panose="03000509000000000000" pitchFamily="65" charset="-120"/>
                        </a:rPr>
                        <a:t>                               </a:t>
                      </a:r>
                      <a:endParaRPr lang="zh-TW" altLang="en-US" sz="1800" b="1" i="0" u="none" strike="noStrike" kern="0" spc="-200" dirty="0">
                        <a:effectLst/>
                        <a:latin typeface="華康談楷體W5" panose="03000509000000000000" pitchFamily="65" charset="-120"/>
                        <a:ea typeface="華康談楷體W5" panose="03000509000000000000" pitchFamily="65" charset="-120"/>
                      </a:endParaRPr>
                    </a:p>
                  </a:txBody>
                  <a:tcPr marL="4976" marR="4976" marT="4976"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85710097"/>
                  </a:ext>
                </a:extLst>
              </a:tr>
              <a:tr h="254010">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星期一</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L w="19050" cap="flat" cmpd="sng" algn="ctr">
                      <a:solidFill>
                        <a:schemeClr val="tx1"/>
                      </a:solidFill>
                      <a:prstDash val="solid"/>
                      <a:round/>
                      <a:headEnd type="none" w="med" len="med"/>
                      <a:tailEnd type="none" w="med" len="med"/>
                    </a:lnL>
                  </a:tcP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星期二</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星期三</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星期四</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星期五</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hMerge="1">
                  <a:txBody>
                    <a:bodyPr/>
                    <a:lstStyle/>
                    <a:p>
                      <a:endParaRPr lang="en-US"/>
                    </a:p>
                  </a:txBody>
                  <a:tcPr/>
                </a:tc>
                <a:tc gridSpan="2">
                  <a:txBody>
                    <a:bodyPr/>
                    <a:lstStyle/>
                    <a:p>
                      <a:pPr algn="ctr" fontAlgn="ctr"/>
                      <a:r>
                        <a:rPr lang="zh-TW" altLang="en-US" sz="1600" u="none" strike="noStrike" kern="0" spc="-200" dirty="0">
                          <a:solidFill>
                            <a:schemeClr val="tx1"/>
                          </a:solidFill>
                          <a:effectLst/>
                          <a:latin typeface="華康談楷體W5" panose="03000509000000000000" pitchFamily="65" charset="-120"/>
                          <a:ea typeface="華康談楷體W5" panose="03000509000000000000" pitchFamily="65" charset="-120"/>
                        </a:rPr>
                        <a:t>星期六</a:t>
                      </a:r>
                      <a:endParaRPr lang="zh-TW" altLang="en-US" sz="1600" b="1"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3217549546"/>
                  </a:ext>
                </a:extLst>
              </a:tr>
              <a:tr h="764042">
                <a:tc rowSpan="2">
                  <a:txBody>
                    <a:bodyPr/>
                    <a:lstStyle/>
                    <a:p>
                      <a:pPr marL="0" algn="l" defTabSz="914400" rtl="0" eaLnBrk="1" fontAlgn="t" latinLnBrk="0" hangingPunct="1"/>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28</a:t>
                      </a:r>
                      <a:endParaRPr lang="en-US" altLang="zh-TW" sz="10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algn="l" defTabSz="914400" rtl="0" eaLnBrk="1" fontAlgn="t" latinLnBrk="0" hangingPunct="1"/>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廿八</a:t>
                      </a:r>
                      <a:endPar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cs typeface="+mn-cs"/>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姆指琴班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 9:15</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伸展瑜伽班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中文唱歌班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a:t>
                      </a: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三十</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普通話</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3</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二月</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solidFill>
                      <a:schemeClr val="bg1"/>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4</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初二</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Android</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手機初班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 9:30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b="0" i="1"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蒙特利爾認知評估</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a:t>
                      </a: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 </a:t>
                      </a:r>
                      <a:endPar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香薰治療護理班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(3) 3:30</a:t>
                      </a:r>
                      <a:endParaRPr lang="en-US" altLang="zh-TW" sz="1300" b="0" i="1"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5</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初三</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978799377"/>
                  </a:ext>
                </a:extLst>
              </a:tr>
              <a:tr h="444711">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627091575"/>
                  </a:ext>
                </a:extLst>
              </a:tr>
              <a:tr h="893928">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7</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初五</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運動班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a:t>
                      </a:r>
                      <a:r>
                        <a:rPr lang="en-US" altLang="zh-TW" sz="1300" u="none" strike="noStrike" kern="0" spc="-200" baseline="0" dirty="0" smtClean="0">
                          <a:solidFill>
                            <a:schemeClr val="tx1"/>
                          </a:solidFill>
                          <a:effectLst/>
                          <a:latin typeface="華康談楷體W5" panose="03000509000000000000" pitchFamily="65" charset="-120"/>
                          <a:ea typeface="華康談楷體W5" panose="03000509000000000000" pitchFamily="65" charset="-120"/>
                        </a:rPr>
                        <a:t> 10:00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b="0" i="1"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蒙特利爾認知評估</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a:t>
                      </a: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 </a:t>
                      </a:r>
                      <a:endPar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endParaRPr lang="en-US"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8</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初六</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姆指琴班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 9:15</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伸展瑜伽班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中文唱歌班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9</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初七</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「曼陀羅」靜心初體驗 </a:t>
                      </a:r>
                      <a:r>
                        <a:rPr kumimoji="0" 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(B) 10:00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普通話班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(3)</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p>
                  </a:txBody>
                  <a:tcPr marL="4976" marR="4976" marT="4976" marB="0" anchor="ct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10</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初八</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售賣奶粉服務 </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9:30</a:t>
                      </a:r>
                    </a:p>
                  </a:txBody>
                  <a:tcPr marL="4976" marR="4976" marT="4976" marB="0" anchor="ct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11</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初九</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Android</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手機初班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)9:30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小關懷行動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10:00</a:t>
                      </a: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香薰治療護理班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 3:30</a:t>
                      </a:r>
                      <a:endParaRPr lang="en-US" altLang="zh-TW"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12</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初十</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護老剪紙舒壓班</a:t>
                      </a:r>
                      <a:r>
                        <a:rPr lang="en-US" altLang="zh-TW"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(3)</a:t>
                      </a:r>
                    </a:p>
                    <a:p>
                      <a:pPr marL="0" marR="0" indent="0" algn="l" defTabSz="914400" rtl="0" eaLnBrk="1" fontAlgn="ctr" latinLnBrk="0" hangingPunct="1">
                        <a:lnSpc>
                          <a:spcPct val="100000"/>
                        </a:lnSpc>
                        <a:spcBef>
                          <a:spcPts val="0"/>
                        </a:spcBef>
                        <a:spcAft>
                          <a:spcPts val="0"/>
                        </a:spcAft>
                        <a:buClrTx/>
                        <a:buSzTx/>
                        <a:buFontTx/>
                        <a:buNone/>
                        <a:tabLst/>
                        <a:defRPr/>
                      </a:pPr>
                      <a:r>
                        <a:rPr lang="en-US"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endParaRPr lang="en-US" altLang="zh-TW" sz="14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691813005"/>
                  </a:ext>
                </a:extLst>
              </a:tr>
              <a:tr h="41869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2715919359"/>
                  </a:ext>
                </a:extLst>
              </a:tr>
              <a:tr h="764042">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14</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十二</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運動班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(3)</a:t>
                      </a:r>
                      <a:r>
                        <a:rPr lang="en-US" altLang="zh-TW" sz="1300" u="none" strike="noStrike" kern="0" spc="-200" baseline="0" dirty="0" smtClean="0">
                          <a:solidFill>
                            <a:schemeClr val="tx1"/>
                          </a:solidFill>
                          <a:effectLst/>
                          <a:latin typeface="華康談楷體W5" panose="03000509000000000000" pitchFamily="65" charset="-120"/>
                          <a:ea typeface="華康談楷體W5" panose="03000509000000000000" pitchFamily="65" charset="-120"/>
                        </a:rPr>
                        <a:t> 10:00</a:t>
                      </a:r>
                      <a:endParaRPr lang="en-US" altLang="zh-TW"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手機程式</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a:t>
                      </a: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翻譯軟件</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11:00</a:t>
                      </a: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15</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十三</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姆指琴班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(4)</a:t>
                      </a:r>
                      <a:r>
                        <a:rPr lang="en-US" altLang="zh-TW" sz="1300" u="none" strike="noStrike" kern="0" spc="-200" baseline="0" dirty="0" smtClean="0">
                          <a:solidFill>
                            <a:schemeClr val="tx1"/>
                          </a:solidFill>
                          <a:effectLst/>
                          <a:latin typeface="華康談楷體W5" panose="03000509000000000000" pitchFamily="65" charset="-120"/>
                          <a:ea typeface="華康談楷體W5" panose="03000509000000000000" pitchFamily="65" charset="-120"/>
                        </a:rPr>
                        <a:t> </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9:15</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伸展瑜伽班</a:t>
                      </a:r>
                      <a:r>
                        <a:rPr kumimoji="0" lang="en-US" altLang="zh-TW" sz="1300" b="0" i="0" u="none" strike="noStrike" kern="0" cap="none" spc="-200" normalizeH="0" baseline="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10:30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中文唱歌班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16</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十四</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普通話班</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1:45</a:t>
                      </a: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17</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十五</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健康</a:t>
                      </a:r>
                      <a:r>
                        <a:rPr lang="zh-HK"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講座</a:t>
                      </a:r>
                      <a:r>
                        <a:rPr lang="en-US" altLang="zh-HK"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a:t>
                      </a: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認識各類認知障礙症與罪行的關係 </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10:30</a:t>
                      </a:r>
                    </a:p>
                    <a:p>
                      <a:pPr marL="0" marR="0" indent="0" algn="l" defTabSz="914400" rtl="0" eaLnBrk="1" fontAlgn="ctr" latinLnBrk="0" hangingPunct="1">
                        <a:lnSpc>
                          <a:spcPts val="1200"/>
                        </a:lnSpc>
                        <a:spcBef>
                          <a:spcPts val="0"/>
                        </a:spcBef>
                        <a:spcAft>
                          <a:spcPts val="0"/>
                        </a:spcAft>
                        <a:buClrTx/>
                        <a:buSzTx/>
                        <a:buFontTx/>
                        <a:buNone/>
                        <a:tabLst/>
                        <a:defRPr/>
                      </a:pPr>
                      <a:endPar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「心」呼吸聚會 </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18</a:t>
                      </a:r>
                      <a: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十六</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手機程式</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智能鏡頭</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+google</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助理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9:30</a:t>
                      </a:r>
                    </a:p>
                    <a:p>
                      <a:pPr marL="0" marR="0" lvl="0" indent="0" algn="l" defTabSz="914400" rtl="0" eaLnBrk="1" fontAlgn="ctr" latinLnBrk="0" hangingPunct="1">
                        <a:lnSpc>
                          <a:spcPts val="1200"/>
                        </a:lnSpc>
                        <a:spcBef>
                          <a:spcPts val="0"/>
                        </a:spcBef>
                        <a:spcAft>
                          <a:spcPts val="0"/>
                        </a:spcAft>
                        <a:buClrTx/>
                        <a:buSzTx/>
                        <a:buFontTx/>
                        <a:buNone/>
                        <a:tabLst/>
                        <a:defRPr/>
                      </a:pP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舒懷小聚</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a:t>
                      </a: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 </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2:30</a:t>
                      </a:r>
                      <a:endPar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endPar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p>
                      <a:pPr marL="0" marR="0" lvl="0" indent="0" algn="l" defTabSz="914400" rtl="0" eaLnBrk="1" fontAlgn="ctr" latinLnBrk="0" hangingPunct="1">
                        <a:lnSpc>
                          <a:spcPts val="1200"/>
                        </a:lnSpc>
                        <a:spcBef>
                          <a:spcPts val="0"/>
                        </a:spcBef>
                        <a:spcAft>
                          <a:spcPts val="0"/>
                        </a:spcAft>
                        <a:buClrTx/>
                        <a:buSzTx/>
                        <a:buFontTx/>
                        <a:buNone/>
                        <a:tabLst/>
                        <a:defRPr/>
                      </a:pP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每月見一面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 </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2:30</a:t>
                      </a:r>
                      <a:endParaRPr lang="en-US" altLang="zh-TW"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19</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十七</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護老剪紙舒壓班</a:t>
                      </a:r>
                      <a:r>
                        <a:rPr lang="en-US" altLang="zh-TW"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(4)</a:t>
                      </a:r>
                    </a:p>
                    <a:p>
                      <a:pPr marL="0" marR="0" indent="0" algn="l" defTabSz="914400" rtl="0" eaLnBrk="1" fontAlgn="ctr" latinLnBrk="0" hangingPunct="1">
                        <a:lnSpc>
                          <a:spcPct val="100000"/>
                        </a:lnSpc>
                        <a:spcBef>
                          <a:spcPts val="0"/>
                        </a:spcBef>
                        <a:spcAft>
                          <a:spcPts val="0"/>
                        </a:spcAft>
                        <a:buClrTx/>
                        <a:buSzTx/>
                        <a:buFontTx/>
                        <a:buNone/>
                        <a:tabLst/>
                        <a:defRPr/>
                      </a:pPr>
                      <a:r>
                        <a:rPr lang="en-US" sz="14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10:00</a:t>
                      </a:r>
                      <a:endParaRPr lang="en-US" sz="15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966746852"/>
                  </a:ext>
                </a:extLst>
              </a:tr>
              <a:tr h="488987">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205422554"/>
                  </a:ext>
                </a:extLst>
              </a:tr>
              <a:tr h="764042">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21</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十九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運動班</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a:t>
                      </a:r>
                      <a:r>
                        <a:rPr kumimoji="0" lang="zh-TW" altLang="en-US"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畢</a:t>
                      </a:r>
                      <a:r>
                        <a:rPr kumimoji="0" lang="en-US" altLang="zh-TW" sz="1300" b="0" i="0" u="none" strike="noStrike" kern="0" cap="none" spc="-200" normalizeH="0" baseline="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rPr>
                        <a:t>)</a:t>
                      </a:r>
                      <a:r>
                        <a:rPr lang="en-US" altLang="zh-TW" sz="1300" u="none" strike="noStrike" kern="0" spc="-200" baseline="0" dirty="0" smtClean="0">
                          <a:solidFill>
                            <a:schemeClr val="tx1"/>
                          </a:solidFill>
                          <a:effectLst/>
                          <a:latin typeface="華康談楷體W5" panose="03000509000000000000" pitchFamily="65" charset="-120"/>
                          <a:ea typeface="華康談楷體W5" panose="03000509000000000000" pitchFamily="65" charset="-120"/>
                        </a:rPr>
                        <a:t> 10:00</a:t>
                      </a:r>
                      <a:endParaRPr lang="en-US" altLang="zh-TW"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22</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二十</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23</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廿一</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no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24</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廿二</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indent="0" algn="l" defTabSz="914400" rtl="0" eaLnBrk="1" fontAlgn="ctr" latinLnBrk="0" hangingPunct="1">
                        <a:lnSpc>
                          <a:spcPts val="1200"/>
                        </a:lnSpc>
                        <a:spcBef>
                          <a:spcPts val="0"/>
                        </a:spcBef>
                        <a:spcAft>
                          <a:spcPts val="0"/>
                        </a:spcAft>
                        <a:buClrTx/>
                        <a:buSzTx/>
                        <a:buFontTx/>
                        <a:buNone/>
                        <a:tabLst/>
                        <a:defRPr/>
                      </a:pPr>
                      <a:r>
                        <a:rPr lang="zh-TW" altLang="en-US"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數字畫班 </a:t>
                      </a:r>
                      <a:r>
                        <a:rPr lang="en-US" altLang="zh-TW" sz="1300" b="0" i="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10:30</a:t>
                      </a:r>
                      <a:endParaRPr kumimoji="0" lang="en-US" altLang="zh-TW" sz="1300" b="0" i="0"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25</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廿三</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護老周年大會 </a:t>
                      </a:r>
                      <a:r>
                        <a:rPr lang="en-US" altLang="zh-TW" sz="13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2:30</a:t>
                      </a:r>
                      <a:endParaRPr lang="en-US" altLang="zh-TW" sz="1300" i="1"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26</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廿四</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tc>
                <a:tc>
                  <a:txBody>
                    <a:bodyPr/>
                    <a:lstStyle/>
                    <a:p>
                      <a:pPr algn="l" fontAlgn="ctr"/>
                      <a:endParaRPr lang="en-US" altLang="zh-TW"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247186073"/>
                  </a:ext>
                </a:extLst>
              </a:tr>
              <a:tr h="516808">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r>
                        <a:rPr 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t>
                      </a: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solidFill>
                      <a:schemeClr val="bg1">
                        <a:lumMod val="95000"/>
                      </a:schemeClr>
                    </a:solidFill>
                  </a:tcPr>
                </a:tc>
                <a:extLst>
                  <a:ext uri="{0D108BD9-81ED-4DB2-BD59-A6C34878D82A}">
                    <a16:rowId xmlns:a16="http://schemas.microsoft.com/office/drawing/2014/main" val="3345239162"/>
                  </a:ext>
                </a:extLst>
              </a:tr>
              <a:tr h="764042">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28</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廿六</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algn="l" fontAlgn="t"/>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29</a:t>
                      </a:r>
                    </a:p>
                    <a:p>
                      <a:pPr algn="l" fontAlgn="t"/>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廿七</a:t>
                      </a:r>
                      <a:endParaRPr lang="zh-TW" altLang="en-US" sz="1000" u="none" strike="noStrike" kern="0" spc="-200" dirty="0">
                        <a:solidFill>
                          <a:schemeClr val="tx1"/>
                        </a:solidFill>
                        <a:effectLst/>
                        <a:latin typeface="華康談楷體W5" panose="03000509000000000000" pitchFamily="65" charset="-120"/>
                        <a:ea typeface="華康談楷體W5" panose="03000509000000000000" pitchFamily="65" charset="-120"/>
                        <a:cs typeface="+mn-cs"/>
                      </a:endParaRPr>
                    </a:p>
                  </a:txBody>
                  <a:tcPr marL="4976" marR="4976" marT="4976" marB="0">
                    <a:lnB w="19050" cap="flat" cmpd="sng" algn="ctr">
                      <a:solidFill>
                        <a:schemeClr val="tx1"/>
                      </a:solidFill>
                      <a:prstDash val="solid"/>
                      <a:round/>
                      <a:headEnd type="none" w="med" len="med"/>
                      <a:tailEnd type="none" w="med" len="med"/>
                    </a:lnB>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marL="0" algn="l" defTabSz="914400" rtl="0" eaLnBrk="1" fontAlgn="t" latinLnBrk="0" hangingPunct="1"/>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30</a:t>
                      </a:r>
                    </a:p>
                    <a:p>
                      <a:pPr algn="l" fontAlgn="t"/>
                      <a:r>
                        <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廿八</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solidFill>
                      <a:schemeClr val="bg1"/>
                    </a:solidFil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marL="0" algn="l" defTabSz="914400" rtl="0" eaLnBrk="1" fontAlgn="t" latinLnBrk="0" hangingPunct="1"/>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31</a:t>
                      </a:r>
                    </a:p>
                    <a:p>
                      <a:pPr algn="l" fontAlgn="t"/>
                      <a:r>
                        <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廿九</a:t>
                      </a:r>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solidFill>
                      <a:schemeClr val="bg1"/>
                    </a:solidFill>
                  </a:tcPr>
                </a:tc>
                <a:tc rowSpan="2">
                  <a:txBody>
                    <a:bodyPr/>
                    <a:lstStyle/>
                    <a:p>
                      <a:pPr marL="0" marR="0" lvl="0" indent="0" algn="l" defTabSz="914400" rtl="0" eaLnBrk="1" fontAlgn="ctr" latinLnBrk="0" hangingPunct="1">
                        <a:lnSpc>
                          <a:spcPts val="1200"/>
                        </a:lnSpc>
                        <a:spcBef>
                          <a:spcPts val="0"/>
                        </a:spcBef>
                        <a:spcAft>
                          <a:spcPts val="0"/>
                        </a:spcAft>
                        <a:buClrTx/>
                        <a:buSzTx/>
                        <a:buFontTx/>
                        <a:buNone/>
                        <a:tabLst/>
                        <a:defRPr/>
                      </a:pPr>
                      <a:r>
                        <a:rPr lang="zh-TW" alt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中心班組暫停</a:t>
                      </a:r>
                      <a:endParaRPr kumimoji="0" lang="en-US" altLang="zh-TW" sz="1300" b="0" i="1" u="none" strike="noStrike" kern="0" cap="none" spc="-200" normalizeH="0" baseline="0" noProof="0" dirty="0" smtClean="0">
                        <a:ln>
                          <a:noFill/>
                        </a:ln>
                        <a:solidFill>
                          <a:schemeClr val="tx1"/>
                        </a:solidFill>
                        <a:effectLst/>
                        <a:uLnTx/>
                        <a:uFillTx/>
                        <a:latin typeface="華康談楷體W5" panose="03000509000000000000" pitchFamily="65" charset="-120"/>
                        <a:ea typeface="華康談楷體W5" panose="03000509000000000000" pitchFamily="65" charset="-120"/>
                        <a:cs typeface="+mn-cs"/>
                      </a:endParaRPr>
                    </a:p>
                  </a:txBody>
                  <a:tcPr marL="4976" marR="4976" marT="4976" marB="0" anchor="ctr">
                    <a:lnB w="19050" cap="flat" cmpd="sng" algn="ctr">
                      <a:solidFill>
                        <a:schemeClr val="tx1"/>
                      </a:solidFill>
                      <a:prstDash val="solid"/>
                      <a:round/>
                      <a:headEnd type="none" w="med" len="med"/>
                      <a:tailEnd type="none" w="med" len="med"/>
                    </a:lnB>
                    <a:solidFill>
                      <a:schemeClr val="bg1"/>
                    </a:solid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cs typeface="+mn-cs"/>
                        </a:rPr>
                        <a:t>1</a:t>
                      </a:r>
                    </a:p>
                    <a:p>
                      <a:pPr marL="0" marR="0" lvl="0" indent="0" algn="l" defTabSz="914400" rtl="0" eaLnBrk="1" fontAlgn="t" latinLnBrk="0" hangingPunct="1">
                        <a:lnSpc>
                          <a:spcPct val="100000"/>
                        </a:lnSpc>
                        <a:spcBef>
                          <a:spcPts val="0"/>
                        </a:spcBef>
                        <a:spcAft>
                          <a:spcPts val="0"/>
                        </a:spcAft>
                        <a:buClrTx/>
                        <a:buSzTx/>
                        <a:buFontTx/>
                        <a:buNone/>
                        <a:tabLst/>
                        <a:defRPr/>
                      </a:pPr>
                      <a:r>
                        <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rPr>
                        <a:t>三月</a:t>
                      </a:r>
                      <a:endParaRPr lang="en-US" altLang="zh-TW"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tcPr>
                </a:tc>
                <a:tc rowSpan="2">
                  <a:txBody>
                    <a:bodyPr/>
                    <a:lstStyle/>
                    <a:p>
                      <a:pPr marL="0" marR="0" lvl="0" indent="0" algn="ctr" defTabSz="914400" rtl="0" eaLnBrk="1" fontAlgn="ctr" latinLnBrk="0" hangingPunct="1">
                        <a:lnSpc>
                          <a:spcPts val="1200"/>
                        </a:lnSpc>
                        <a:spcBef>
                          <a:spcPts val="0"/>
                        </a:spcBef>
                        <a:spcAft>
                          <a:spcPts val="0"/>
                        </a:spcAft>
                        <a:buClrTx/>
                        <a:buSzTx/>
                        <a:buFontTx/>
                        <a:buNone/>
                        <a:tabLst/>
                        <a:defRPr/>
                      </a:pPr>
                      <a:endParaRPr lang="en-US" sz="130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B w="19050" cap="flat" cmpd="sng" algn="ctr">
                      <a:solidFill>
                        <a:schemeClr val="tx1"/>
                      </a:solidFill>
                      <a:prstDash val="solid"/>
                      <a:round/>
                      <a:headEnd type="none" w="med" len="med"/>
                      <a:tailEnd type="none" w="med" len="med"/>
                    </a:lnB>
                    <a:noFill/>
                  </a:tcPr>
                </a:tc>
                <a:tc rowSpan="2">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zh-TW" sz="1600" u="none" strike="noStrike" kern="0" spc="-200" dirty="0" smtClean="0">
                          <a:solidFill>
                            <a:schemeClr val="tx1"/>
                          </a:solidFill>
                          <a:effectLst/>
                          <a:latin typeface="華康談楷體W5" panose="03000509000000000000" pitchFamily="65" charset="-120"/>
                          <a:ea typeface="華康談楷體W5" panose="03000509000000000000" pitchFamily="65" charset="-120"/>
                        </a:rPr>
                        <a:t>2</a:t>
                      </a:r>
                      <a: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t/>
                      </a:r>
                      <a:br>
                        <a:rPr lang="en-US" altLang="zh-TW" sz="1000" u="none" strike="noStrike" kern="0" spc="-200" dirty="0">
                          <a:solidFill>
                            <a:schemeClr val="tx1"/>
                          </a:solidFill>
                          <a:effectLst/>
                          <a:latin typeface="華康談楷體W5" panose="03000509000000000000" pitchFamily="65" charset="-120"/>
                          <a:ea typeface="華康談楷體W5" panose="03000509000000000000" pitchFamily="65" charset="-120"/>
                        </a:rPr>
                      </a:br>
                      <a:r>
                        <a:rPr lang="zh-TW" altLang="en-US" sz="1000" u="none" strike="noStrike" kern="0" spc="-200" dirty="0" smtClean="0">
                          <a:solidFill>
                            <a:schemeClr val="tx1"/>
                          </a:solidFill>
                          <a:effectLst/>
                          <a:latin typeface="華康談楷體W5" panose="03000509000000000000" pitchFamily="65" charset="-120"/>
                          <a:ea typeface="華康談楷體W5" panose="03000509000000000000" pitchFamily="65" charset="-120"/>
                        </a:rPr>
                        <a:t>初二</a:t>
                      </a:r>
                      <a:endParaRPr lang="zh-TW" altLang="en-US" sz="1000" b="0" i="0" u="none" strike="noStrike" kern="0" spc="-200" dirty="0" smtClean="0">
                        <a:solidFill>
                          <a:schemeClr val="tx1"/>
                        </a:solidFill>
                        <a:effectLst/>
                        <a:latin typeface="華康談楷體W5" panose="03000509000000000000" pitchFamily="65" charset="-120"/>
                        <a:ea typeface="華康談楷體W5" panose="03000509000000000000" pitchFamily="65" charset="-120"/>
                      </a:endParaRPr>
                    </a:p>
                    <a:p>
                      <a:pPr algn="l" fontAlgn="t"/>
                      <a:endParaRPr lang="zh-TW" alt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lnB w="19050" cap="flat" cmpd="sng" algn="ctr">
                      <a:solidFill>
                        <a:schemeClr val="tx1"/>
                      </a:solidFill>
                      <a:prstDash val="solid"/>
                      <a:round/>
                      <a:headEnd type="none" w="med" len="med"/>
                      <a:tailEnd type="none" w="med" len="med"/>
                    </a:lnB>
                  </a:tcPr>
                </a:tc>
                <a:tc>
                  <a:txBody>
                    <a:bodyPr/>
                    <a:lstStyle/>
                    <a:p>
                      <a:pPr algn="l" fontAlgn="ctr"/>
                      <a:endParaRPr lang="en-US" altLang="zh-TW"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193979731"/>
                  </a:ext>
                </a:extLst>
              </a:tr>
              <a:tr h="418694">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ctr"/>
                      <a:r>
                        <a:rPr lang="en-US" sz="1000" u="none" strike="noStrike" kern="0" spc="-200" dirty="0">
                          <a:solidFill>
                            <a:schemeClr val="tx1"/>
                          </a:solidFill>
                          <a:effectLst/>
                          <a:latin typeface="華康談楷體W5" panose="03000509000000000000" pitchFamily="65" charset="-120"/>
                          <a:ea typeface="華康談楷體W5" panose="03000509000000000000" pitchFamily="65" charset="-120"/>
                        </a:rPr>
                        <a:t> </a:t>
                      </a:r>
                      <a:endParaRPr lang="en-US" sz="1000" b="0" i="0" u="none" strike="noStrike" kern="0" spc="-200" dirty="0">
                        <a:solidFill>
                          <a:schemeClr val="tx1"/>
                        </a:solidFill>
                        <a:effectLst/>
                        <a:latin typeface="華康談楷體W5" panose="03000509000000000000" pitchFamily="65" charset="-120"/>
                        <a:ea typeface="華康談楷體W5" panose="03000509000000000000" pitchFamily="65" charset="-120"/>
                      </a:endParaRPr>
                    </a:p>
                  </a:txBody>
                  <a:tcPr marL="4976" marR="4976" marT="4976" marB="0" anchor="ctr">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885259577"/>
                  </a:ext>
                </a:extLst>
              </a:tr>
            </a:tbl>
          </a:graphicData>
        </a:graphic>
      </p:graphicFrame>
      <p:sp>
        <p:nvSpPr>
          <p:cNvPr id="3" name="矩形 2"/>
          <p:cNvSpPr/>
          <p:nvPr/>
        </p:nvSpPr>
        <p:spPr>
          <a:xfrm>
            <a:off x="283667" y="27993"/>
            <a:ext cx="1612942" cy="261610"/>
          </a:xfrm>
          <a:prstGeom prst="rect">
            <a:avLst/>
          </a:prstGeom>
          <a:noFill/>
        </p:spPr>
        <p:txBody>
          <a:bodyPr wrap="none" lIns="91440" tIns="45720" rIns="91440" bIns="45720">
            <a:spAutoFit/>
          </a:bodyPr>
          <a:lstStyle/>
          <a:p>
            <a:pPr algn="ctr"/>
            <a:r>
              <a:rPr lang="zh-TW" altLang="en-US" sz="1100" b="0" cap="none" spc="0" dirty="0" smtClean="0">
                <a:ln w="0"/>
                <a:solidFill>
                  <a:schemeClr val="tx1"/>
                </a:solidFill>
                <a:latin typeface="華康談楷體W5(P)" panose="03000500000000000000" pitchFamily="66" charset="-120"/>
                <a:ea typeface="華康談楷體W5(P)" panose="03000500000000000000" pitchFamily="66" charset="-120"/>
              </a:rPr>
              <a:t>有</a:t>
            </a:r>
            <a:r>
              <a:rPr lang="en-US" altLang="zh-TW" sz="1100" b="1" cap="none" spc="0" dirty="0" smtClean="0">
                <a:ln w="0"/>
                <a:solidFill>
                  <a:schemeClr val="tx1"/>
                </a:solidFill>
                <a:latin typeface="華康談楷體W5(P)" panose="03000500000000000000" pitchFamily="66" charset="-120"/>
                <a:ea typeface="華康談楷體W5(P)" panose="03000500000000000000" pitchFamily="66" charset="-120"/>
              </a:rPr>
              <a:t>*</a:t>
            </a:r>
            <a:r>
              <a:rPr lang="zh-TW" altLang="en-US" sz="1100" b="0" cap="none" spc="0" dirty="0" smtClean="0">
                <a:ln w="0"/>
                <a:solidFill>
                  <a:schemeClr val="tx1"/>
                </a:solidFill>
                <a:latin typeface="華康談楷體W5(P)" panose="03000500000000000000" pitchFamily="66" charset="-120"/>
                <a:ea typeface="華康談楷體W5(P)" panose="03000500000000000000" pitchFamily="66" charset="-120"/>
              </a:rPr>
              <a:t>的活動到</a:t>
            </a:r>
            <a:r>
              <a:rPr lang="en-US" altLang="zh-TW" sz="1100" b="0" cap="none" spc="0" dirty="0" smtClean="0">
                <a:ln w="0"/>
                <a:solidFill>
                  <a:schemeClr val="tx1"/>
                </a:solidFill>
                <a:latin typeface="華康談楷體W5(P)" panose="03000500000000000000" pitchFamily="66" charset="-120"/>
                <a:ea typeface="華康談楷體W5(P)" panose="03000500000000000000" pitchFamily="66" charset="-120"/>
              </a:rPr>
              <a:t>501</a:t>
            </a:r>
            <a:r>
              <a:rPr lang="zh-TW" altLang="en-US" sz="1100" b="0" cap="none" spc="0" dirty="0" smtClean="0">
                <a:ln w="0"/>
                <a:solidFill>
                  <a:schemeClr val="tx1"/>
                </a:solidFill>
                <a:latin typeface="華康談楷體W5(P)" panose="03000500000000000000" pitchFamily="66" charset="-120"/>
                <a:ea typeface="華康談楷體W5(P)" panose="03000500000000000000" pitchFamily="66" charset="-120"/>
              </a:rPr>
              <a:t>室進行</a:t>
            </a:r>
            <a:endParaRPr lang="zh-TW" altLang="en-US" sz="1100" b="0" cap="none" spc="0" dirty="0">
              <a:ln w="0"/>
              <a:solidFill>
                <a:schemeClr val="tx1"/>
              </a:solidFill>
              <a:latin typeface="華康談楷體W5(P)" panose="03000500000000000000" pitchFamily="66" charset="-120"/>
              <a:ea typeface="華康談楷體W5(P)" panose="03000500000000000000" pitchFamily="66" charset="-120"/>
            </a:endParaRPr>
          </a:p>
        </p:txBody>
      </p:sp>
    </p:spTree>
    <p:extLst>
      <p:ext uri="{BB962C8B-B14F-4D97-AF65-F5344CB8AC3E}">
        <p14:creationId xmlns:p14="http://schemas.microsoft.com/office/powerpoint/2010/main" val="4056067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圓角矩形 20"/>
          <p:cNvSpPr/>
          <p:nvPr/>
        </p:nvSpPr>
        <p:spPr>
          <a:xfrm>
            <a:off x="83915" y="112536"/>
            <a:ext cx="9752294" cy="6633727"/>
          </a:xfrm>
          <a:prstGeom prst="roundRect">
            <a:avLst>
              <a:gd name="adj" fmla="val 4929"/>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22" name="矩形 21"/>
          <p:cNvSpPr/>
          <p:nvPr/>
        </p:nvSpPr>
        <p:spPr>
          <a:xfrm>
            <a:off x="3991438" y="30251"/>
            <a:ext cx="1826141" cy="584775"/>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TW" altLang="en-US" sz="3200" b="0" i="0" u="none" strike="noStrike" kern="1200" cap="none" spc="0" normalizeH="0" baseline="0" noProof="0" dirty="0" smtClean="0">
                <a:ln w="0"/>
                <a:solidFill>
                  <a:prstClr val="black"/>
                </a:solidFill>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rPr>
              <a:t>社區資訊</a:t>
            </a:r>
            <a:endParaRPr kumimoji="0" lang="zh-TW" altLang="en-US" sz="32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endParaRPr>
          </a:p>
        </p:txBody>
      </p:sp>
      <p:sp>
        <p:nvSpPr>
          <p:cNvPr id="5" name="矩形 4"/>
          <p:cNvSpPr/>
          <p:nvPr/>
        </p:nvSpPr>
        <p:spPr>
          <a:xfrm>
            <a:off x="132622" y="228426"/>
            <a:ext cx="4615090" cy="6571030"/>
          </a:xfrm>
          <a:prstGeom prst="rect">
            <a:avLst/>
          </a:prstGeom>
        </p:spPr>
        <p:txBody>
          <a:bodyPr wrap="square">
            <a:spAutoFit/>
          </a:bodyPr>
          <a:lstStyle/>
          <a:p>
            <a:endParaRPr lang="en-US" altLang="zh-TW" sz="1600" b="1" u="sng" dirty="0" smtClean="0">
              <a:latin typeface="標楷體" panose="03000509000000000000" pitchFamily="65" charset="-120"/>
              <a:ea typeface="標楷體" panose="03000509000000000000" pitchFamily="65" charset="-120"/>
            </a:endParaRPr>
          </a:p>
          <a:p>
            <a:r>
              <a:rPr lang="zh-TW" altLang="en-US" sz="1600" b="1" u="sng" dirty="0" smtClean="0">
                <a:latin typeface="標楷體" panose="03000509000000000000" pitchFamily="65" charset="-120"/>
                <a:ea typeface="標楷體" panose="03000509000000000000" pitchFamily="65" charset="-120"/>
              </a:rPr>
              <a:t>衞</a:t>
            </a:r>
            <a:r>
              <a:rPr lang="zh-TW" altLang="en-US" sz="1600" b="1" u="sng" dirty="0">
                <a:latin typeface="標楷體" panose="03000509000000000000" pitchFamily="65" charset="-120"/>
                <a:ea typeface="標楷體" panose="03000509000000000000" pitchFamily="65" charset="-120"/>
              </a:rPr>
              <a:t>生署長者健康中心為會員提供乳癌篩查</a:t>
            </a:r>
            <a:r>
              <a:rPr lang="zh-TW" altLang="en-US" sz="1600" b="1" u="sng" dirty="0" smtClean="0">
                <a:latin typeface="標楷體" panose="03000509000000000000" pitchFamily="65" charset="-120"/>
                <a:ea typeface="標楷體" panose="03000509000000000000" pitchFamily="65" charset="-120"/>
              </a:rPr>
              <a:t>服務</a:t>
            </a:r>
            <a:endParaRPr lang="en-US" altLang="zh-TW" sz="1600" b="1" u="sng" dirty="0" smtClean="0">
              <a:latin typeface="標楷體" panose="03000509000000000000" pitchFamily="65" charset="-120"/>
              <a:ea typeface="標楷體" panose="03000509000000000000" pitchFamily="65" charset="-120"/>
            </a:endParaRPr>
          </a:p>
          <a:p>
            <a:endParaRPr lang="zh-TW" altLang="en-US" sz="1400" dirty="0">
              <a:solidFill>
                <a:prstClr val="black"/>
              </a:solidFill>
              <a:latin typeface="標楷體" panose="03000509000000000000" pitchFamily="65" charset="-120"/>
              <a:ea typeface="標楷體" panose="03000509000000000000" pitchFamily="65" charset="-120"/>
            </a:endParaRPr>
          </a:p>
          <a:p>
            <a:r>
              <a:rPr lang="zh-TW" altLang="en-US" sz="1500" dirty="0" smtClean="0">
                <a:latin typeface="標楷體" panose="03000509000000000000" pitchFamily="65" charset="-120"/>
                <a:ea typeface="標楷體" panose="03000509000000000000" pitchFamily="65" charset="-120"/>
              </a:rPr>
              <a:t>    衞</a:t>
            </a:r>
            <a:r>
              <a:rPr lang="zh-TW" altLang="en-US" sz="1500" dirty="0">
                <a:latin typeface="標楷體" panose="03000509000000000000" pitchFamily="65" charset="-120"/>
                <a:ea typeface="標楷體" panose="03000509000000000000" pitchFamily="65" charset="-120"/>
              </a:rPr>
              <a:t>生署宣布，署方轄下所有</a:t>
            </a:r>
            <a:r>
              <a:rPr lang="en-US" sz="1500" dirty="0">
                <a:latin typeface="標楷體" panose="03000509000000000000" pitchFamily="65" charset="-120"/>
                <a:ea typeface="標楷體" panose="03000509000000000000" pitchFamily="65" charset="-120"/>
              </a:rPr>
              <a:t>18</a:t>
            </a:r>
            <a:r>
              <a:rPr lang="zh-TW" altLang="en-US" sz="1500" dirty="0">
                <a:latin typeface="標楷體" panose="03000509000000000000" pitchFamily="65" charset="-120"/>
                <a:ea typeface="標楷體" panose="03000509000000000000" pitchFamily="65" charset="-120"/>
              </a:rPr>
              <a:t>間長者健康中心由二零二一年十二月十三日開始，為合資格婦女會員進行乳癌篩查，作為乳癌篩查先導計劃下的部分服務。</a:t>
            </a:r>
            <a:r>
              <a:rPr lang="en-US" sz="1500" dirty="0">
                <a:latin typeface="標楷體" panose="03000509000000000000" pitchFamily="65" charset="-120"/>
                <a:ea typeface="標楷體" panose="03000509000000000000" pitchFamily="65" charset="-120"/>
              </a:rPr>
              <a:t/>
            </a:r>
            <a:br>
              <a:rPr lang="en-US" sz="1500" dirty="0">
                <a:latin typeface="標楷體" panose="03000509000000000000" pitchFamily="65" charset="-120"/>
                <a:ea typeface="標楷體" panose="03000509000000000000" pitchFamily="65" charset="-120"/>
              </a:rPr>
            </a:br>
            <a:r>
              <a:rPr lang="zh-TW" altLang="en-US" sz="1500" dirty="0">
                <a:latin typeface="標楷體" panose="03000509000000000000" pitchFamily="65" charset="-120"/>
                <a:ea typeface="標楷體" panose="03000509000000000000" pitchFamily="65" charset="-120"/>
              </a:rPr>
              <a:t>　　政府早前公布於二零二一年九月六日展開為期兩年的乳癌篩查先導計劃，為合資格婦女進行乳癌篩查，目的是在未出現任何乳癌症狀前，及早發現患上乳癌的婦女，以便盡早治療，避免癌症惡化。</a:t>
            </a:r>
            <a:r>
              <a:rPr lang="en-US" sz="1500" dirty="0">
                <a:latin typeface="標楷體" panose="03000509000000000000" pitchFamily="65" charset="-120"/>
                <a:ea typeface="標楷體" panose="03000509000000000000" pitchFamily="65" charset="-120"/>
              </a:rPr>
              <a:t/>
            </a:r>
            <a:br>
              <a:rPr lang="en-US" sz="1500" dirty="0">
                <a:latin typeface="標楷體" panose="03000509000000000000" pitchFamily="65" charset="-120"/>
                <a:ea typeface="標楷體" panose="03000509000000000000" pitchFamily="65" charset="-120"/>
              </a:rPr>
            </a:br>
            <a:r>
              <a:rPr lang="zh-TW" altLang="en-US" sz="1500" dirty="0">
                <a:latin typeface="標楷體" panose="03000509000000000000" pitchFamily="65" charset="-120"/>
                <a:ea typeface="標楷體" panose="03000509000000000000" pitchFamily="65" charset="-120"/>
              </a:rPr>
              <a:t>　　在先導計劃下，除署方轄下三間婦女健康中心外，衞生署亦會由二零二一年十二月十三日起在轄下</a:t>
            </a:r>
            <a:r>
              <a:rPr lang="en-US" sz="1500" dirty="0">
                <a:latin typeface="標楷體" panose="03000509000000000000" pitchFamily="65" charset="-120"/>
                <a:ea typeface="標楷體" panose="03000509000000000000" pitchFamily="65" charset="-120"/>
              </a:rPr>
              <a:t>18</a:t>
            </a:r>
            <a:r>
              <a:rPr lang="zh-TW" altLang="en-US" sz="1500" dirty="0">
                <a:latin typeface="標楷體" panose="03000509000000000000" pitchFamily="65" charset="-120"/>
                <a:ea typeface="標楷體" panose="03000509000000000000" pitchFamily="65" charset="-120"/>
              </a:rPr>
              <a:t>間長者健康中心，於健康檢查時透過使用個人化乳癌風險評估工具，為</a:t>
            </a:r>
            <a:r>
              <a:rPr lang="en-US" sz="1500" dirty="0">
                <a:latin typeface="標楷體" panose="03000509000000000000" pitchFamily="65" charset="-120"/>
                <a:ea typeface="標楷體" panose="03000509000000000000" pitchFamily="65" charset="-120"/>
              </a:rPr>
              <a:t>65</a:t>
            </a:r>
            <a:r>
              <a:rPr lang="zh-TW" altLang="en-US" sz="1500" dirty="0">
                <a:latin typeface="標楷體" panose="03000509000000000000" pitchFamily="65" charset="-120"/>
                <a:ea typeface="標楷體" panose="03000509000000000000" pitchFamily="65" charset="-120"/>
              </a:rPr>
              <a:t>至</a:t>
            </a:r>
            <a:r>
              <a:rPr lang="en-US" sz="1500" dirty="0">
                <a:latin typeface="標楷體" panose="03000509000000000000" pitchFamily="65" charset="-120"/>
                <a:ea typeface="標楷體" panose="03000509000000000000" pitchFamily="65" charset="-120"/>
              </a:rPr>
              <a:t>69</a:t>
            </a:r>
            <a:r>
              <a:rPr lang="zh-TW" altLang="en-US" sz="1500" dirty="0">
                <a:latin typeface="標楷體" panose="03000509000000000000" pitchFamily="65" charset="-120"/>
                <a:ea typeface="標楷體" panose="03000509000000000000" pitchFamily="65" charset="-120"/>
              </a:rPr>
              <a:t>歲的婦女會員評估她們罹患乳癌的風險，並適當地為她們提供乳癌篩查服務。登記接受長者健康中心服務的人士須繳付</a:t>
            </a:r>
            <a:r>
              <a:rPr lang="en-US" sz="1500" dirty="0">
                <a:latin typeface="標楷體" panose="03000509000000000000" pitchFamily="65" charset="-120"/>
                <a:ea typeface="標楷體" panose="03000509000000000000" pitchFamily="65" charset="-120"/>
              </a:rPr>
              <a:t>110</a:t>
            </a:r>
            <a:r>
              <a:rPr lang="zh-TW" altLang="en-US" sz="1500" dirty="0">
                <a:latin typeface="標楷體" panose="03000509000000000000" pitchFamily="65" charset="-120"/>
                <a:ea typeface="標楷體" panose="03000509000000000000" pitchFamily="65" charset="-120"/>
              </a:rPr>
              <a:t>元年費，而合資格接受乳房</a:t>
            </a:r>
            <a:r>
              <a:rPr lang="en-US" sz="1500" dirty="0">
                <a:latin typeface="標楷體" panose="03000509000000000000" pitchFamily="65" charset="-120"/>
                <a:ea typeface="標楷體" panose="03000509000000000000" pitchFamily="65" charset="-120"/>
              </a:rPr>
              <a:t>X</a:t>
            </a:r>
            <a:r>
              <a:rPr lang="zh-TW" altLang="en-US" sz="1500" dirty="0">
                <a:latin typeface="標楷體" panose="03000509000000000000" pitchFamily="65" charset="-120"/>
                <a:ea typeface="標楷體" panose="03000509000000000000" pitchFamily="65" charset="-120"/>
              </a:rPr>
              <a:t>光造影檢查的婦女會員每次須額外繳付</a:t>
            </a:r>
            <a:r>
              <a:rPr lang="en-US" sz="1500" dirty="0">
                <a:latin typeface="標楷體" panose="03000509000000000000" pitchFamily="65" charset="-120"/>
                <a:ea typeface="標楷體" panose="03000509000000000000" pitchFamily="65" charset="-120"/>
              </a:rPr>
              <a:t>225</a:t>
            </a:r>
            <a:r>
              <a:rPr lang="zh-TW" altLang="en-US" sz="1500" dirty="0">
                <a:latin typeface="標楷體" panose="03000509000000000000" pitchFamily="65" charset="-120"/>
                <a:ea typeface="標楷體" panose="03000509000000000000" pitchFamily="65" charset="-120"/>
              </a:rPr>
              <a:t>元。如有需要，她們亦可獲安排接受輔助性的超聲波乳房檢查。</a:t>
            </a:r>
            <a:r>
              <a:rPr lang="en-US" sz="1500" dirty="0">
                <a:latin typeface="標楷體" panose="03000509000000000000" pitchFamily="65" charset="-120"/>
                <a:ea typeface="標楷體" panose="03000509000000000000" pitchFamily="65" charset="-120"/>
              </a:rPr>
              <a:t/>
            </a:r>
            <a:br>
              <a:rPr lang="en-US" sz="1500" dirty="0">
                <a:latin typeface="標楷體" panose="03000509000000000000" pitchFamily="65" charset="-120"/>
                <a:ea typeface="標楷體" panose="03000509000000000000" pitchFamily="65" charset="-120"/>
              </a:rPr>
            </a:br>
            <a:r>
              <a:rPr lang="zh-TW" altLang="en-US" sz="1500" dirty="0">
                <a:latin typeface="標楷體" panose="03000509000000000000" pitchFamily="65" charset="-120"/>
                <a:ea typeface="標楷體" panose="03000509000000000000" pitchFamily="65" charset="-120"/>
              </a:rPr>
              <a:t>　　衞生署會為領取綜合社會保障援助、受惠於公立醫院及診所醫療費用減免機制，及長者院舍住宿照顧服務券試驗計劃下領取級別</a:t>
            </a:r>
            <a:r>
              <a:rPr lang="en-US" sz="1500" dirty="0">
                <a:latin typeface="標楷體" panose="03000509000000000000" pitchFamily="65" charset="-120"/>
                <a:ea typeface="標楷體" panose="03000509000000000000" pitchFamily="65" charset="-120"/>
              </a:rPr>
              <a:t>0</a:t>
            </a:r>
            <a:r>
              <a:rPr lang="zh-TW" altLang="en-US" sz="1500" dirty="0">
                <a:latin typeface="標楷體" panose="03000509000000000000" pitchFamily="65" charset="-120"/>
                <a:ea typeface="標楷體" panose="03000509000000000000" pitchFamily="65" charset="-120"/>
              </a:rPr>
              <a:t>院舍券的人士免去服務費用。</a:t>
            </a:r>
            <a:r>
              <a:rPr lang="en-US" sz="1500" dirty="0">
                <a:latin typeface="標楷體" panose="03000509000000000000" pitchFamily="65" charset="-120"/>
                <a:ea typeface="標楷體" panose="03000509000000000000" pitchFamily="65" charset="-120"/>
              </a:rPr>
              <a:t/>
            </a:r>
            <a:br>
              <a:rPr lang="en-US" sz="1500" dirty="0">
                <a:latin typeface="標楷體" panose="03000509000000000000" pitchFamily="65" charset="-120"/>
                <a:ea typeface="標楷體" panose="03000509000000000000" pitchFamily="65" charset="-120"/>
              </a:rPr>
            </a:br>
            <a:r>
              <a:rPr lang="zh-TW" altLang="en-US" sz="1500" dirty="0">
                <a:latin typeface="標楷體" panose="03000509000000000000" pitchFamily="65" charset="-120"/>
                <a:ea typeface="標楷體" panose="03000509000000000000" pitchFamily="65" charset="-120"/>
              </a:rPr>
              <a:t>　　現時，凡年滿</a:t>
            </a:r>
            <a:r>
              <a:rPr lang="en-US" sz="1500" dirty="0">
                <a:latin typeface="標楷體" panose="03000509000000000000" pitchFamily="65" charset="-120"/>
                <a:ea typeface="標楷體" panose="03000509000000000000" pitchFamily="65" charset="-120"/>
              </a:rPr>
              <a:t>65</a:t>
            </a:r>
            <a:r>
              <a:rPr lang="zh-TW" altLang="en-US" sz="1500" dirty="0">
                <a:latin typeface="標楷體" panose="03000509000000000000" pitchFamily="65" charset="-120"/>
                <a:ea typeface="標楷體" panose="03000509000000000000" pitchFamily="65" charset="-120"/>
              </a:rPr>
              <a:t>歲的人士，都可到長者健康中心申請成為會員。長者健康中心為會員提供健康評估（身體檢查）、健康輔導、健康教育和診療服務。市民如有查詢，可於服務時間內致電相關中心，亦可瀏覽以下網頁：</a:t>
            </a:r>
            <a:r>
              <a:rPr lang="en-US" sz="1500" dirty="0" smtClean="0">
                <a:latin typeface="標楷體" panose="03000509000000000000" pitchFamily="65" charset="-120"/>
                <a:ea typeface="標楷體" panose="03000509000000000000" pitchFamily="65" charset="-120"/>
                <a:hlinkClick r:id="rId3"/>
              </a:rPr>
              <a:t>www.elderly.gov.hk/cindex.html</a:t>
            </a:r>
            <a:endParaRPr lang="en-US" sz="1500" dirty="0">
              <a:latin typeface="標楷體" panose="03000509000000000000" pitchFamily="65" charset="-120"/>
              <a:ea typeface="標楷體" panose="03000509000000000000" pitchFamily="65"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1988684590"/>
              </p:ext>
            </p:extLst>
          </p:nvPr>
        </p:nvGraphicFramePr>
        <p:xfrm>
          <a:off x="4888781" y="615025"/>
          <a:ext cx="4947018" cy="5827571"/>
        </p:xfrm>
        <a:graphic>
          <a:graphicData uri="http://schemas.openxmlformats.org/drawingml/2006/table">
            <a:tbl>
              <a:tblPr firstRow="1" firstCol="1" bandRow="1">
                <a:tableStyleId>{5C22544A-7EE6-4342-B048-85BDC9FD1C3A}</a:tableStyleId>
              </a:tblPr>
              <a:tblGrid>
                <a:gridCol w="1356355">
                  <a:extLst>
                    <a:ext uri="{9D8B030D-6E8A-4147-A177-3AD203B41FA5}">
                      <a16:colId xmlns:a16="http://schemas.microsoft.com/office/drawing/2014/main" val="1731101075"/>
                    </a:ext>
                  </a:extLst>
                </a:gridCol>
                <a:gridCol w="1783652">
                  <a:extLst>
                    <a:ext uri="{9D8B030D-6E8A-4147-A177-3AD203B41FA5}">
                      <a16:colId xmlns:a16="http://schemas.microsoft.com/office/drawing/2014/main" val="1334982367"/>
                    </a:ext>
                  </a:extLst>
                </a:gridCol>
                <a:gridCol w="922309">
                  <a:extLst>
                    <a:ext uri="{9D8B030D-6E8A-4147-A177-3AD203B41FA5}">
                      <a16:colId xmlns:a16="http://schemas.microsoft.com/office/drawing/2014/main" val="520493070"/>
                    </a:ext>
                  </a:extLst>
                </a:gridCol>
                <a:gridCol w="884702">
                  <a:extLst>
                    <a:ext uri="{9D8B030D-6E8A-4147-A177-3AD203B41FA5}">
                      <a16:colId xmlns:a16="http://schemas.microsoft.com/office/drawing/2014/main" val="885294657"/>
                    </a:ext>
                  </a:extLst>
                </a:gridCol>
              </a:tblGrid>
              <a:tr h="250927">
                <a:tc gridSpan="4">
                  <a:txBody>
                    <a:bodyPr/>
                    <a:lstStyle/>
                    <a:p>
                      <a:pPr fontAlgn="t">
                        <a:spcAft>
                          <a:spcPts val="0"/>
                        </a:spcAft>
                      </a:pPr>
                      <a:r>
                        <a:rPr lang="zh-TW" sz="1200" kern="100" dirty="0">
                          <a:solidFill>
                            <a:schemeClr val="tx1"/>
                          </a:solidFill>
                          <a:effectLst/>
                        </a:rPr>
                        <a:t>九龍區長者健康中心資料：</a:t>
                      </a:r>
                      <a:endParaRPr lang="en-US" sz="1200" kern="100" dirty="0">
                        <a:solidFill>
                          <a:schemeClr val="tx1"/>
                        </a:solidFill>
                        <a:effectLst/>
                        <a:latin typeface="Times New Roman" panose="02020603050405020304" pitchFamily="18" charset="0"/>
                        <a:ea typeface="新細明體" panose="02020500000000000000" pitchFamily="18" charset="-120"/>
                        <a:cs typeface="Times New Roman" panose="02020603050405020304" pitchFamily="18" charset="0"/>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31099084"/>
                  </a:ext>
                </a:extLst>
              </a:tr>
              <a:tr h="1110284">
                <a:tc>
                  <a:txBody>
                    <a:bodyPr/>
                    <a:lstStyle/>
                    <a:p>
                      <a:pPr>
                        <a:lnSpc>
                          <a:spcPts val="2300"/>
                        </a:lnSpc>
                        <a:spcAft>
                          <a:spcPts val="0"/>
                        </a:spcAft>
                      </a:pPr>
                      <a:r>
                        <a:rPr lang="zh-TW" sz="1500" kern="1200" dirty="0">
                          <a:solidFill>
                            <a:schemeClr val="tx1"/>
                          </a:solidFill>
                          <a:latin typeface="標楷體" panose="03000509000000000000" pitchFamily="65" charset="-120"/>
                          <a:ea typeface="標楷體" panose="03000509000000000000" pitchFamily="65" charset="-120"/>
                          <a:cs typeface="+mn-cs"/>
                        </a:rPr>
                        <a:t>九龍城</a:t>
                      </a:r>
                      <a:r>
                        <a:rPr lang="en-US" sz="1500" kern="1200" dirty="0">
                          <a:solidFill>
                            <a:schemeClr val="tx1"/>
                          </a:solidFill>
                          <a:latin typeface="標楷體" panose="03000509000000000000" pitchFamily="65" charset="-120"/>
                          <a:ea typeface="標楷體" panose="03000509000000000000" pitchFamily="65" charset="-120"/>
                          <a:cs typeface="+mn-cs"/>
                        </a:rPr>
                        <a:t/>
                      </a:r>
                      <a:br>
                        <a:rPr lang="en-US" sz="1500" kern="1200" dirty="0">
                          <a:solidFill>
                            <a:schemeClr val="tx1"/>
                          </a:solidFill>
                          <a:latin typeface="標楷體" panose="03000509000000000000" pitchFamily="65" charset="-120"/>
                          <a:ea typeface="標楷體" panose="03000509000000000000" pitchFamily="65" charset="-120"/>
                          <a:cs typeface="+mn-cs"/>
                        </a:rPr>
                      </a:br>
                      <a:r>
                        <a:rPr lang="zh-TW" sz="1500" kern="1200" dirty="0">
                          <a:solidFill>
                            <a:schemeClr val="tx1"/>
                          </a:solidFill>
                          <a:latin typeface="標楷體" panose="03000509000000000000" pitchFamily="65" charset="-120"/>
                          <a:ea typeface="標楷體" panose="03000509000000000000" pitchFamily="65" charset="-120"/>
                          <a:cs typeface="+mn-cs"/>
                        </a:rPr>
                        <a:t>長者健康中心</a:t>
                      </a:r>
                      <a:r>
                        <a:rPr lang="en-US" sz="1500" kern="1200" dirty="0">
                          <a:solidFill>
                            <a:schemeClr val="tx1"/>
                          </a:solidFill>
                          <a:latin typeface="標楷體" panose="03000509000000000000" pitchFamily="65" charset="-120"/>
                          <a:ea typeface="標楷體" panose="03000509000000000000" pitchFamily="65" charset="-120"/>
                          <a:cs typeface="+mn-cs"/>
                        </a:rPr>
                        <a:t/>
                      </a:r>
                      <a:br>
                        <a:rPr lang="en-US" sz="1500" kern="1200" dirty="0">
                          <a:solidFill>
                            <a:schemeClr val="tx1"/>
                          </a:solidFill>
                          <a:latin typeface="標楷體" panose="03000509000000000000" pitchFamily="65" charset="-120"/>
                          <a:ea typeface="標楷體" panose="03000509000000000000" pitchFamily="65" charset="-120"/>
                          <a:cs typeface="+mn-cs"/>
                        </a:rPr>
                      </a:br>
                      <a:endParaRPr lang="en-US" sz="1500" kern="1200" dirty="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zh-TW" sz="1500" kern="1200" dirty="0">
                          <a:solidFill>
                            <a:schemeClr val="tx1"/>
                          </a:solidFill>
                          <a:latin typeface="標楷體" panose="03000509000000000000" pitchFamily="65" charset="-120"/>
                          <a:ea typeface="標楷體" panose="03000509000000000000" pitchFamily="65" charset="-120"/>
                          <a:cs typeface="+mn-cs"/>
                        </a:rPr>
                        <a:t>九龍城侯王道</a:t>
                      </a:r>
                      <a:r>
                        <a:rPr lang="en-US" sz="1500" kern="1200" dirty="0">
                          <a:solidFill>
                            <a:schemeClr val="tx1"/>
                          </a:solidFill>
                          <a:latin typeface="標楷體" panose="03000509000000000000" pitchFamily="65" charset="-120"/>
                          <a:ea typeface="標楷體" panose="03000509000000000000" pitchFamily="65" charset="-120"/>
                          <a:cs typeface="+mn-cs"/>
                        </a:rPr>
                        <a:t>80</a:t>
                      </a:r>
                      <a:r>
                        <a:rPr lang="zh-TW" sz="1500" kern="1200" dirty="0">
                          <a:solidFill>
                            <a:schemeClr val="tx1"/>
                          </a:solidFill>
                          <a:latin typeface="標楷體" panose="03000509000000000000" pitchFamily="65" charset="-120"/>
                          <a:ea typeface="標楷體" panose="03000509000000000000" pitchFamily="65" charset="-120"/>
                          <a:cs typeface="+mn-cs"/>
                        </a:rPr>
                        <a:t>號獅子會健康院地下</a:t>
                      </a:r>
                      <a:endParaRPr lang="en-US" sz="1500" kern="1200" dirty="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2762 8911</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2762 8792</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1383870"/>
                  </a:ext>
                </a:extLst>
              </a:tr>
              <a:tr h="1110284">
                <a:tc>
                  <a:txBody>
                    <a:bodyPr/>
                    <a:lstStyle/>
                    <a:p>
                      <a:pPr>
                        <a:lnSpc>
                          <a:spcPts val="2300"/>
                        </a:lnSpc>
                        <a:spcAft>
                          <a:spcPts val="0"/>
                        </a:spcAft>
                      </a:pPr>
                      <a:r>
                        <a:rPr lang="zh-TW" sz="1500" kern="1200" dirty="0">
                          <a:solidFill>
                            <a:schemeClr val="tx1"/>
                          </a:solidFill>
                          <a:latin typeface="標楷體" panose="03000509000000000000" pitchFamily="65" charset="-120"/>
                          <a:ea typeface="標楷體" panose="03000509000000000000" pitchFamily="65" charset="-120"/>
                          <a:cs typeface="+mn-cs"/>
                        </a:rPr>
                        <a:t>藍田</a:t>
                      </a:r>
                      <a:r>
                        <a:rPr lang="en-US" sz="1500" kern="1200" dirty="0">
                          <a:solidFill>
                            <a:schemeClr val="tx1"/>
                          </a:solidFill>
                          <a:latin typeface="標楷體" panose="03000509000000000000" pitchFamily="65" charset="-120"/>
                          <a:ea typeface="標楷體" panose="03000509000000000000" pitchFamily="65" charset="-120"/>
                          <a:cs typeface="+mn-cs"/>
                        </a:rPr>
                        <a:t/>
                      </a:r>
                      <a:br>
                        <a:rPr lang="en-US" sz="1500" kern="1200" dirty="0">
                          <a:solidFill>
                            <a:schemeClr val="tx1"/>
                          </a:solidFill>
                          <a:latin typeface="標楷體" panose="03000509000000000000" pitchFamily="65" charset="-120"/>
                          <a:ea typeface="標楷體" panose="03000509000000000000" pitchFamily="65" charset="-120"/>
                          <a:cs typeface="+mn-cs"/>
                        </a:rPr>
                      </a:br>
                      <a:r>
                        <a:rPr lang="zh-TW" sz="1500" kern="1200" dirty="0">
                          <a:solidFill>
                            <a:schemeClr val="tx1"/>
                          </a:solidFill>
                          <a:latin typeface="標楷體" panose="03000509000000000000" pitchFamily="65" charset="-120"/>
                          <a:ea typeface="標楷體" panose="03000509000000000000" pitchFamily="65" charset="-120"/>
                          <a:cs typeface="+mn-cs"/>
                        </a:rPr>
                        <a:t>長者健康中心</a:t>
                      </a:r>
                      <a:r>
                        <a:rPr lang="en-US" sz="1500" kern="1200" dirty="0">
                          <a:solidFill>
                            <a:schemeClr val="tx1"/>
                          </a:solidFill>
                          <a:latin typeface="標楷體" panose="03000509000000000000" pitchFamily="65" charset="-120"/>
                          <a:ea typeface="標楷體" panose="03000509000000000000" pitchFamily="65" charset="-120"/>
                          <a:cs typeface="+mn-cs"/>
                        </a:rPr>
                        <a:t/>
                      </a:r>
                      <a:br>
                        <a:rPr lang="en-US" sz="1500" kern="1200" dirty="0">
                          <a:solidFill>
                            <a:schemeClr val="tx1"/>
                          </a:solidFill>
                          <a:latin typeface="標楷體" panose="03000509000000000000" pitchFamily="65" charset="-120"/>
                          <a:ea typeface="標楷體" panose="03000509000000000000" pitchFamily="65" charset="-120"/>
                          <a:cs typeface="+mn-cs"/>
                        </a:rPr>
                      </a:br>
                      <a:endParaRPr lang="en-US" sz="1500" kern="1200" dirty="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zh-TW" sz="1500" kern="1200" dirty="0">
                          <a:solidFill>
                            <a:schemeClr val="tx1"/>
                          </a:solidFill>
                          <a:latin typeface="標楷體" panose="03000509000000000000" pitchFamily="65" charset="-120"/>
                          <a:ea typeface="標楷體" panose="03000509000000000000" pitchFamily="65" charset="-120"/>
                          <a:cs typeface="+mn-cs"/>
                        </a:rPr>
                        <a:t>九龍藍田碧雲道</a:t>
                      </a:r>
                      <a:r>
                        <a:rPr lang="en-US" sz="1500" kern="1200" dirty="0">
                          <a:solidFill>
                            <a:schemeClr val="tx1"/>
                          </a:solidFill>
                          <a:latin typeface="標楷體" panose="03000509000000000000" pitchFamily="65" charset="-120"/>
                          <a:ea typeface="標楷體" panose="03000509000000000000" pitchFamily="65" charset="-120"/>
                          <a:cs typeface="+mn-cs"/>
                        </a:rPr>
                        <a:t>223</a:t>
                      </a:r>
                      <a:r>
                        <a:rPr lang="zh-TW" sz="1500" kern="1200" dirty="0">
                          <a:solidFill>
                            <a:schemeClr val="tx1"/>
                          </a:solidFill>
                          <a:latin typeface="標楷體" panose="03000509000000000000" pitchFamily="65" charset="-120"/>
                          <a:ea typeface="標楷體" panose="03000509000000000000" pitchFamily="65" charset="-120"/>
                          <a:cs typeface="+mn-cs"/>
                        </a:rPr>
                        <a:t>號藍田社區綜合大樓地下</a:t>
                      </a:r>
                      <a:endParaRPr lang="en-US" sz="1500" kern="1200" dirty="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2727 5616</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2727 5606</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65707635"/>
                  </a:ext>
                </a:extLst>
              </a:tr>
              <a:tr h="1110284">
                <a:tc>
                  <a:txBody>
                    <a:bodyPr/>
                    <a:lstStyle/>
                    <a:p>
                      <a:pPr>
                        <a:lnSpc>
                          <a:spcPts val="2300"/>
                        </a:lnSpc>
                        <a:spcAft>
                          <a:spcPts val="0"/>
                        </a:spcAft>
                      </a:pPr>
                      <a:r>
                        <a:rPr lang="zh-TW" sz="1500" kern="1200">
                          <a:solidFill>
                            <a:schemeClr val="tx1"/>
                          </a:solidFill>
                          <a:latin typeface="標楷體" panose="03000509000000000000" pitchFamily="65" charset="-120"/>
                          <a:ea typeface="標楷體" panose="03000509000000000000" pitchFamily="65" charset="-120"/>
                          <a:cs typeface="+mn-cs"/>
                        </a:rPr>
                        <a:t>南山</a:t>
                      </a:r>
                      <a:r>
                        <a:rPr lang="en-US" sz="1500" kern="1200">
                          <a:solidFill>
                            <a:schemeClr val="tx1"/>
                          </a:solidFill>
                          <a:latin typeface="標楷體" panose="03000509000000000000" pitchFamily="65" charset="-120"/>
                          <a:ea typeface="標楷體" panose="03000509000000000000" pitchFamily="65" charset="-120"/>
                          <a:cs typeface="+mn-cs"/>
                        </a:rPr>
                        <a:t/>
                      </a:r>
                      <a:br>
                        <a:rPr lang="en-US" sz="1500" kern="1200">
                          <a:solidFill>
                            <a:schemeClr val="tx1"/>
                          </a:solidFill>
                          <a:latin typeface="標楷體" panose="03000509000000000000" pitchFamily="65" charset="-120"/>
                          <a:ea typeface="標楷體" panose="03000509000000000000" pitchFamily="65" charset="-120"/>
                          <a:cs typeface="+mn-cs"/>
                        </a:rPr>
                      </a:br>
                      <a:r>
                        <a:rPr lang="zh-TW" sz="1500" kern="1200">
                          <a:solidFill>
                            <a:schemeClr val="tx1"/>
                          </a:solidFill>
                          <a:latin typeface="標楷體" panose="03000509000000000000" pitchFamily="65" charset="-120"/>
                          <a:ea typeface="標楷體" panose="03000509000000000000" pitchFamily="65" charset="-120"/>
                          <a:cs typeface="+mn-cs"/>
                        </a:rPr>
                        <a:t>長者健康中心</a:t>
                      </a:r>
                      <a:r>
                        <a:rPr lang="en-US" sz="1500" kern="1200">
                          <a:solidFill>
                            <a:schemeClr val="tx1"/>
                          </a:solidFill>
                          <a:latin typeface="標楷體" panose="03000509000000000000" pitchFamily="65" charset="-120"/>
                          <a:ea typeface="標楷體" panose="03000509000000000000" pitchFamily="65" charset="-120"/>
                          <a:cs typeface="+mn-cs"/>
                        </a:rPr>
                        <a:t/>
                      </a:r>
                      <a:br>
                        <a:rPr lang="en-US" sz="1500" kern="1200">
                          <a:solidFill>
                            <a:schemeClr val="tx1"/>
                          </a:solidFill>
                          <a:latin typeface="標楷體" panose="03000509000000000000" pitchFamily="65" charset="-120"/>
                          <a:ea typeface="標楷體" panose="03000509000000000000" pitchFamily="65" charset="-120"/>
                          <a:cs typeface="+mn-cs"/>
                        </a:rPr>
                      </a:br>
                      <a:endParaRPr lang="en-US" sz="1500" kern="120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zh-TW" sz="1500" kern="1200" dirty="0">
                          <a:solidFill>
                            <a:schemeClr val="tx1"/>
                          </a:solidFill>
                          <a:latin typeface="標楷體" panose="03000509000000000000" pitchFamily="65" charset="-120"/>
                          <a:ea typeface="標楷體" panose="03000509000000000000" pitchFamily="65" charset="-120"/>
                          <a:cs typeface="+mn-cs"/>
                        </a:rPr>
                        <a:t>九龍石硤尾南山邨南堯樓地下</a:t>
                      </a:r>
                      <a:endParaRPr lang="en-US" sz="1500" kern="1200" dirty="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2779 5596</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2784 0614</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49899186"/>
                  </a:ext>
                </a:extLst>
              </a:tr>
              <a:tr h="984039">
                <a:tc>
                  <a:txBody>
                    <a:bodyPr/>
                    <a:lstStyle/>
                    <a:p>
                      <a:pPr>
                        <a:lnSpc>
                          <a:spcPts val="2300"/>
                        </a:lnSpc>
                        <a:spcAft>
                          <a:spcPts val="0"/>
                        </a:spcAft>
                      </a:pPr>
                      <a:r>
                        <a:rPr lang="zh-TW" sz="1500" kern="1200">
                          <a:solidFill>
                            <a:schemeClr val="tx1"/>
                          </a:solidFill>
                          <a:latin typeface="標楷體" panose="03000509000000000000" pitchFamily="65" charset="-120"/>
                          <a:ea typeface="標楷體" panose="03000509000000000000" pitchFamily="65" charset="-120"/>
                          <a:cs typeface="+mn-cs"/>
                        </a:rPr>
                        <a:t>新蒲崗</a:t>
                      </a:r>
                      <a:r>
                        <a:rPr lang="en-US" sz="1500" kern="1200">
                          <a:solidFill>
                            <a:schemeClr val="tx1"/>
                          </a:solidFill>
                          <a:latin typeface="標楷體" panose="03000509000000000000" pitchFamily="65" charset="-120"/>
                          <a:ea typeface="標楷體" panose="03000509000000000000" pitchFamily="65" charset="-120"/>
                          <a:cs typeface="+mn-cs"/>
                        </a:rPr>
                        <a:t/>
                      </a:r>
                      <a:br>
                        <a:rPr lang="en-US" sz="1500" kern="1200">
                          <a:solidFill>
                            <a:schemeClr val="tx1"/>
                          </a:solidFill>
                          <a:latin typeface="標楷體" panose="03000509000000000000" pitchFamily="65" charset="-120"/>
                          <a:ea typeface="標楷體" panose="03000509000000000000" pitchFamily="65" charset="-120"/>
                          <a:cs typeface="+mn-cs"/>
                        </a:rPr>
                      </a:br>
                      <a:r>
                        <a:rPr lang="zh-TW" sz="1500" kern="1200">
                          <a:solidFill>
                            <a:schemeClr val="tx1"/>
                          </a:solidFill>
                          <a:latin typeface="標楷體" panose="03000509000000000000" pitchFamily="65" charset="-120"/>
                          <a:ea typeface="標楷體" panose="03000509000000000000" pitchFamily="65" charset="-120"/>
                          <a:cs typeface="+mn-cs"/>
                        </a:rPr>
                        <a:t>長者健康中心</a:t>
                      </a:r>
                      <a:r>
                        <a:rPr lang="en-US" sz="1500" kern="1200">
                          <a:solidFill>
                            <a:schemeClr val="tx1"/>
                          </a:solidFill>
                          <a:latin typeface="標楷體" panose="03000509000000000000" pitchFamily="65" charset="-120"/>
                          <a:ea typeface="標楷體" panose="03000509000000000000" pitchFamily="65" charset="-120"/>
                          <a:cs typeface="+mn-cs"/>
                        </a:rPr>
                        <a:t/>
                      </a:r>
                      <a:br>
                        <a:rPr lang="en-US" sz="1500" kern="1200">
                          <a:solidFill>
                            <a:schemeClr val="tx1"/>
                          </a:solidFill>
                          <a:latin typeface="標楷體" panose="03000509000000000000" pitchFamily="65" charset="-120"/>
                          <a:ea typeface="標楷體" panose="03000509000000000000" pitchFamily="65" charset="-120"/>
                          <a:cs typeface="+mn-cs"/>
                        </a:rPr>
                      </a:br>
                      <a:endParaRPr lang="en-US" sz="1500" kern="120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zh-TW" sz="1500" kern="1200" dirty="0">
                          <a:solidFill>
                            <a:schemeClr val="tx1"/>
                          </a:solidFill>
                          <a:latin typeface="標楷體" panose="03000509000000000000" pitchFamily="65" charset="-120"/>
                          <a:ea typeface="標楷體" panose="03000509000000000000" pitchFamily="65" charset="-120"/>
                          <a:cs typeface="+mn-cs"/>
                        </a:rPr>
                        <a:t>九龍新蒲崗太子道東</a:t>
                      </a:r>
                      <a:r>
                        <a:rPr lang="en-US" sz="1500" kern="1200" dirty="0">
                          <a:solidFill>
                            <a:schemeClr val="tx1"/>
                          </a:solidFill>
                          <a:latin typeface="標楷體" panose="03000509000000000000" pitchFamily="65" charset="-120"/>
                          <a:ea typeface="標楷體" panose="03000509000000000000" pitchFamily="65" charset="-120"/>
                          <a:cs typeface="+mn-cs"/>
                        </a:rPr>
                        <a:t>600</a:t>
                      </a:r>
                      <a:r>
                        <a:rPr lang="zh-TW" sz="1500" kern="1200" dirty="0">
                          <a:solidFill>
                            <a:schemeClr val="tx1"/>
                          </a:solidFill>
                          <a:latin typeface="標楷體" panose="03000509000000000000" pitchFamily="65" charset="-120"/>
                          <a:ea typeface="標楷體" panose="03000509000000000000" pitchFamily="65" charset="-120"/>
                          <a:cs typeface="+mn-cs"/>
                        </a:rPr>
                        <a:t>號</a:t>
                      </a:r>
                      <a:r>
                        <a:rPr lang="en-US" sz="1500" kern="1200" dirty="0">
                          <a:solidFill>
                            <a:schemeClr val="tx1"/>
                          </a:solidFill>
                          <a:latin typeface="標楷體" panose="03000509000000000000" pitchFamily="65" charset="-120"/>
                          <a:ea typeface="標楷體" panose="03000509000000000000" pitchFamily="65" charset="-120"/>
                          <a:cs typeface="+mn-cs"/>
                        </a:rPr>
                        <a:t/>
                      </a:r>
                      <a:br>
                        <a:rPr lang="en-US" sz="1500" kern="1200" dirty="0">
                          <a:solidFill>
                            <a:schemeClr val="tx1"/>
                          </a:solidFill>
                          <a:latin typeface="標楷體" panose="03000509000000000000" pitchFamily="65" charset="-120"/>
                          <a:ea typeface="標楷體" panose="03000509000000000000" pitchFamily="65" charset="-120"/>
                          <a:cs typeface="+mn-cs"/>
                        </a:rPr>
                      </a:br>
                      <a:r>
                        <a:rPr lang="zh-TW" sz="1500" kern="1200" dirty="0">
                          <a:solidFill>
                            <a:schemeClr val="tx1"/>
                          </a:solidFill>
                          <a:latin typeface="標楷體" panose="03000509000000000000" pitchFamily="65" charset="-120"/>
                          <a:ea typeface="標楷體" panose="03000509000000000000" pitchFamily="65" charset="-120"/>
                          <a:cs typeface="+mn-cs"/>
                        </a:rPr>
                        <a:t>柏立基健康院二樓</a:t>
                      </a:r>
                      <a:endParaRPr lang="en-US" sz="1500" kern="1200" dirty="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2382 3757</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2383 2953</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73006264"/>
                  </a:ext>
                </a:extLst>
              </a:tr>
              <a:tr h="1110284">
                <a:tc>
                  <a:txBody>
                    <a:bodyPr/>
                    <a:lstStyle/>
                    <a:p>
                      <a:pPr>
                        <a:lnSpc>
                          <a:spcPts val="2300"/>
                        </a:lnSpc>
                        <a:spcAft>
                          <a:spcPts val="0"/>
                        </a:spcAft>
                      </a:pPr>
                      <a:r>
                        <a:rPr lang="zh-TW" sz="1500" kern="1200">
                          <a:solidFill>
                            <a:schemeClr val="tx1"/>
                          </a:solidFill>
                          <a:latin typeface="標楷體" panose="03000509000000000000" pitchFamily="65" charset="-120"/>
                          <a:ea typeface="標楷體" panose="03000509000000000000" pitchFamily="65" charset="-120"/>
                          <a:cs typeface="+mn-cs"/>
                        </a:rPr>
                        <a:t>油麻地</a:t>
                      </a:r>
                      <a:r>
                        <a:rPr lang="en-US" sz="1500" kern="1200">
                          <a:solidFill>
                            <a:schemeClr val="tx1"/>
                          </a:solidFill>
                          <a:latin typeface="標楷體" panose="03000509000000000000" pitchFamily="65" charset="-120"/>
                          <a:ea typeface="標楷體" panose="03000509000000000000" pitchFamily="65" charset="-120"/>
                          <a:cs typeface="+mn-cs"/>
                        </a:rPr>
                        <a:t/>
                      </a:r>
                      <a:br>
                        <a:rPr lang="en-US" sz="1500" kern="1200">
                          <a:solidFill>
                            <a:schemeClr val="tx1"/>
                          </a:solidFill>
                          <a:latin typeface="標楷體" panose="03000509000000000000" pitchFamily="65" charset="-120"/>
                          <a:ea typeface="標楷體" panose="03000509000000000000" pitchFamily="65" charset="-120"/>
                          <a:cs typeface="+mn-cs"/>
                        </a:rPr>
                      </a:br>
                      <a:r>
                        <a:rPr lang="zh-TW" sz="1500" kern="1200">
                          <a:solidFill>
                            <a:schemeClr val="tx1"/>
                          </a:solidFill>
                          <a:latin typeface="標楷體" panose="03000509000000000000" pitchFamily="65" charset="-120"/>
                          <a:ea typeface="標楷體" panose="03000509000000000000" pitchFamily="65" charset="-120"/>
                          <a:cs typeface="+mn-cs"/>
                        </a:rPr>
                        <a:t>長者健康中心</a:t>
                      </a:r>
                      <a:r>
                        <a:rPr lang="en-US" sz="1500" kern="1200">
                          <a:solidFill>
                            <a:schemeClr val="tx1"/>
                          </a:solidFill>
                          <a:latin typeface="標楷體" panose="03000509000000000000" pitchFamily="65" charset="-120"/>
                          <a:ea typeface="標楷體" panose="03000509000000000000" pitchFamily="65" charset="-120"/>
                          <a:cs typeface="+mn-cs"/>
                        </a:rPr>
                        <a:t/>
                      </a:r>
                      <a:br>
                        <a:rPr lang="en-US" sz="1500" kern="1200">
                          <a:solidFill>
                            <a:schemeClr val="tx1"/>
                          </a:solidFill>
                          <a:latin typeface="標楷體" panose="03000509000000000000" pitchFamily="65" charset="-120"/>
                          <a:ea typeface="標楷體" panose="03000509000000000000" pitchFamily="65" charset="-120"/>
                          <a:cs typeface="+mn-cs"/>
                        </a:rPr>
                      </a:br>
                      <a:endParaRPr lang="en-US" sz="1500" kern="120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zh-TW" sz="1500" kern="1200" dirty="0">
                          <a:solidFill>
                            <a:schemeClr val="tx1"/>
                          </a:solidFill>
                          <a:latin typeface="標楷體" panose="03000509000000000000" pitchFamily="65" charset="-120"/>
                          <a:ea typeface="標楷體" panose="03000509000000000000" pitchFamily="65" charset="-120"/>
                          <a:cs typeface="+mn-cs"/>
                        </a:rPr>
                        <a:t>九龍油麻地炮台街</a:t>
                      </a:r>
                      <a:r>
                        <a:rPr lang="en-US" sz="1500" kern="1200" dirty="0">
                          <a:solidFill>
                            <a:schemeClr val="tx1"/>
                          </a:solidFill>
                          <a:latin typeface="標楷體" panose="03000509000000000000" pitchFamily="65" charset="-120"/>
                          <a:ea typeface="標楷體" panose="03000509000000000000" pitchFamily="65" charset="-120"/>
                          <a:cs typeface="+mn-cs"/>
                        </a:rPr>
                        <a:t>145</a:t>
                      </a:r>
                      <a:r>
                        <a:rPr lang="zh-TW" sz="1500" kern="1200" dirty="0">
                          <a:solidFill>
                            <a:schemeClr val="tx1"/>
                          </a:solidFill>
                          <a:latin typeface="標楷體" panose="03000509000000000000" pitchFamily="65" charset="-120"/>
                          <a:ea typeface="標楷體" panose="03000509000000000000" pitchFamily="65" charset="-120"/>
                          <a:cs typeface="+mn-cs"/>
                        </a:rPr>
                        <a:t>號</a:t>
                      </a:r>
                      <a:r>
                        <a:rPr lang="en-US" sz="1500" kern="1200" dirty="0">
                          <a:solidFill>
                            <a:schemeClr val="tx1"/>
                          </a:solidFill>
                          <a:latin typeface="標楷體" panose="03000509000000000000" pitchFamily="65" charset="-120"/>
                          <a:ea typeface="標楷體" panose="03000509000000000000" pitchFamily="65" charset="-120"/>
                          <a:cs typeface="+mn-cs"/>
                        </a:rPr>
                        <a:t/>
                      </a:r>
                      <a:br>
                        <a:rPr lang="en-US" sz="1500" kern="1200" dirty="0">
                          <a:solidFill>
                            <a:schemeClr val="tx1"/>
                          </a:solidFill>
                          <a:latin typeface="標楷體" panose="03000509000000000000" pitchFamily="65" charset="-120"/>
                          <a:ea typeface="標楷體" panose="03000509000000000000" pitchFamily="65" charset="-120"/>
                          <a:cs typeface="+mn-cs"/>
                        </a:rPr>
                      </a:br>
                      <a:r>
                        <a:rPr lang="zh-TW" sz="1500" kern="1200" dirty="0">
                          <a:solidFill>
                            <a:schemeClr val="tx1"/>
                          </a:solidFill>
                          <a:latin typeface="標楷體" panose="03000509000000000000" pitchFamily="65" charset="-120"/>
                          <a:ea typeface="標楷體" panose="03000509000000000000" pitchFamily="65" charset="-120"/>
                          <a:cs typeface="+mn-cs"/>
                        </a:rPr>
                        <a:t>油麻地賽馬會分科診所一字樓</a:t>
                      </a:r>
                      <a:endParaRPr lang="en-US" sz="1500" kern="1200" dirty="0">
                        <a:solidFill>
                          <a:schemeClr val="tx1"/>
                        </a:solidFill>
                        <a:latin typeface="標楷體" panose="03000509000000000000" pitchFamily="65" charset="-120"/>
                        <a:ea typeface="標楷體" panose="03000509000000000000" pitchFamily="65" charset="-120"/>
                        <a:cs typeface="+mn-cs"/>
                      </a:endParaRP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2782 5577</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ts val="2300"/>
                        </a:lnSpc>
                        <a:spcAft>
                          <a:spcPts val="0"/>
                        </a:spcAft>
                      </a:pPr>
                      <a:r>
                        <a:rPr lang="en-US" sz="1200" kern="1200" dirty="0">
                          <a:solidFill>
                            <a:schemeClr val="tx1"/>
                          </a:solidFill>
                          <a:latin typeface="標楷體" panose="03000509000000000000" pitchFamily="65" charset="-120"/>
                          <a:ea typeface="標楷體" panose="03000509000000000000" pitchFamily="65" charset="-120"/>
                          <a:cs typeface="+mn-cs"/>
                        </a:rPr>
                        <a:t>2782 5174</a:t>
                      </a:r>
                    </a:p>
                  </a:txBody>
                  <a:tcPr marL="40350" marR="40350" marT="40350" marB="403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22140863"/>
                  </a:ext>
                </a:extLst>
              </a:tr>
            </a:tbl>
          </a:graphicData>
        </a:graphic>
      </p:graphicFrame>
      <p:sp>
        <p:nvSpPr>
          <p:cNvPr id="3" name="Rectangle 1"/>
          <p:cNvSpPr>
            <a:spLocks noChangeArrowheads="1"/>
          </p:cNvSpPr>
          <p:nvPr/>
        </p:nvSpPr>
        <p:spPr bwMode="auto">
          <a:xfrm>
            <a:off x="4796418" y="6442214"/>
            <a:ext cx="494237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lang="zh-HK" altLang="en-US" sz="1200" dirty="0">
                <a:latin typeface="標楷體" panose="03000509000000000000" pitchFamily="65" charset="-120"/>
                <a:ea typeface="標楷體" panose="03000509000000000000" pitchFamily="65" charset="-120"/>
              </a:rPr>
              <a:t>資料來源：香港特別行</a:t>
            </a:r>
            <a:r>
              <a:rPr lang="zh-TW" altLang="en-US" sz="1200" dirty="0">
                <a:latin typeface="標楷體" panose="03000509000000000000" pitchFamily="65" charset="-120"/>
                <a:ea typeface="標楷體" panose="03000509000000000000" pitchFamily="65" charset="-120"/>
              </a:rPr>
              <a:t>政區新聞公報、衛生署長者健康服務網站</a:t>
            </a:r>
          </a:p>
        </p:txBody>
      </p:sp>
    </p:spTree>
    <p:extLst>
      <p:ext uri="{BB962C8B-B14F-4D97-AF65-F5344CB8AC3E}">
        <p14:creationId xmlns:p14="http://schemas.microsoft.com/office/powerpoint/2010/main" val="1688277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圓角矩形 13"/>
          <p:cNvSpPr/>
          <p:nvPr/>
        </p:nvSpPr>
        <p:spPr>
          <a:xfrm>
            <a:off x="4894312" y="82846"/>
            <a:ext cx="4944335" cy="6720660"/>
          </a:xfrm>
          <a:prstGeom prst="roundRect">
            <a:avLst>
              <a:gd name="adj" fmla="val 4933"/>
            </a:avLst>
          </a:prstGeom>
          <a:ln w="28575"/>
        </p:spPr>
        <p:style>
          <a:lnRef idx="2">
            <a:schemeClr val="dk1"/>
          </a:lnRef>
          <a:fillRef idx="1">
            <a:schemeClr val="lt1"/>
          </a:fillRef>
          <a:effectRef idx="0">
            <a:schemeClr val="dk1"/>
          </a:effectRef>
          <a:fontRef idx="minor">
            <a:schemeClr val="dk1"/>
          </a:fontRef>
        </p:style>
        <p:txBody>
          <a:bodyPr rtlCol="0" anchor="ctr"/>
          <a:lstStyle/>
          <a:p>
            <a:pPr>
              <a:lnSpc>
                <a:spcPts val="1900"/>
              </a:lnSpc>
            </a:pPr>
            <a:endParaRPr lang="zh-TW" altLang="en-US" sz="1600" dirty="0">
              <a:latin typeface="標楷體" panose="03000509000000000000" pitchFamily="65" charset="-120"/>
              <a:ea typeface="標楷體" panose="03000509000000000000" pitchFamily="65" charset="-120"/>
            </a:endParaRPr>
          </a:p>
        </p:txBody>
      </p:sp>
      <p:sp>
        <p:nvSpPr>
          <p:cNvPr id="22" name="圓角矩形 21"/>
          <p:cNvSpPr/>
          <p:nvPr/>
        </p:nvSpPr>
        <p:spPr>
          <a:xfrm>
            <a:off x="84244" y="90370"/>
            <a:ext cx="4734253" cy="3990707"/>
          </a:xfrm>
          <a:prstGeom prst="roundRect">
            <a:avLst>
              <a:gd name="adj" fmla="val 6055"/>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12" name="矩形 11"/>
          <p:cNvSpPr/>
          <p:nvPr/>
        </p:nvSpPr>
        <p:spPr>
          <a:xfrm>
            <a:off x="6005429" y="26022"/>
            <a:ext cx="2646878" cy="584775"/>
          </a:xfrm>
          <a:prstGeom prst="rect">
            <a:avLst/>
          </a:prstGeom>
          <a:noFill/>
        </p:spPr>
        <p:txBody>
          <a:bodyPr wrap="none" lIns="91440" tIns="45720" rIns="91440" bIns="45720">
            <a:spAutoFit/>
          </a:bodyPr>
          <a:lstStyle/>
          <a:p>
            <a:pPr lvl="0" algn="ctr">
              <a:defRPr/>
            </a:pPr>
            <a:r>
              <a:rPr lang="zh-TW" altLang="en-US" sz="32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精神</a:t>
            </a:r>
            <a:r>
              <a:rPr lang="zh-TW" altLang="en-US" sz="32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健康活動</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19" name="矩形 18"/>
          <p:cNvSpPr/>
          <p:nvPr/>
        </p:nvSpPr>
        <p:spPr>
          <a:xfrm>
            <a:off x="1171522" y="25753"/>
            <a:ext cx="2646878" cy="584775"/>
          </a:xfrm>
          <a:prstGeom prst="rect">
            <a:avLst/>
          </a:prstGeom>
          <a:noFill/>
        </p:spPr>
        <p:txBody>
          <a:bodyPr wrap="none" lIns="91440" tIns="45720" rIns="91440" bIns="45720">
            <a:spAutoFit/>
          </a:bodyPr>
          <a:lstStyle/>
          <a:p>
            <a:pPr lvl="0" algn="ctr">
              <a:defRPr/>
            </a:pPr>
            <a:r>
              <a:rPr lang="zh-TW" altLang="en-US" sz="32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精神健康資訊</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2" name="矩形 1"/>
          <p:cNvSpPr/>
          <p:nvPr/>
        </p:nvSpPr>
        <p:spPr>
          <a:xfrm>
            <a:off x="84244" y="3250080"/>
            <a:ext cx="4755735" cy="584775"/>
          </a:xfrm>
          <a:prstGeom prst="rect">
            <a:avLst/>
          </a:prstGeom>
        </p:spPr>
        <p:txBody>
          <a:bodyPr wrap="square">
            <a:spAutoFit/>
          </a:bodyPr>
          <a:lstStyle/>
          <a:p>
            <a:r>
              <a:rPr lang="zh-TW" altLang="en-US" sz="1600" b="1" dirty="0">
                <a:latin typeface="標楷體" panose="03000509000000000000" pitchFamily="65" charset="-120"/>
                <a:ea typeface="標楷體" panose="03000509000000000000" pitchFamily="65" charset="-120"/>
              </a:rPr>
              <a:t>精神健康金句</a:t>
            </a:r>
            <a:r>
              <a:rPr lang="zh-TW" altLang="en-US" sz="1600" b="1" dirty="0" smtClean="0">
                <a:latin typeface="標楷體" panose="03000509000000000000" pitchFamily="65" charset="-120"/>
                <a:ea typeface="標楷體" panose="03000509000000000000" pitchFamily="65" charset="-120"/>
              </a:rPr>
              <a:t>：</a:t>
            </a:r>
            <a:endParaRPr lang="en-US" altLang="zh-TW" sz="1600" b="1" dirty="0" smtClean="0">
              <a:latin typeface="標楷體" panose="03000509000000000000" pitchFamily="65" charset="-120"/>
              <a:ea typeface="標楷體" panose="03000509000000000000" pitchFamily="65" charset="-120"/>
            </a:endParaRPr>
          </a:p>
          <a:p>
            <a:r>
              <a:rPr lang="en-US" altLang="zh-TW" sz="1600" b="1" dirty="0" smtClean="0">
                <a:latin typeface="標楷體" panose="03000509000000000000" pitchFamily="65" charset="-120"/>
                <a:ea typeface="標楷體" panose="03000509000000000000" pitchFamily="65" charset="-120"/>
              </a:rPr>
              <a:t>【</a:t>
            </a:r>
            <a:r>
              <a:rPr lang="zh-TW" altLang="en-US" sz="1600" b="1" u="sng" dirty="0" smtClean="0">
                <a:latin typeface="標楷體" panose="03000509000000000000" pitchFamily="65" charset="-120"/>
                <a:ea typeface="標楷體" panose="03000509000000000000" pitchFamily="65" charset="-120"/>
              </a:rPr>
              <a:t>縐</a:t>
            </a:r>
            <a:r>
              <a:rPr lang="zh-TW" altLang="en-US" sz="1600" b="1" u="sng" dirty="0">
                <a:latin typeface="標楷體" panose="03000509000000000000" pitchFamily="65" charset="-120"/>
                <a:ea typeface="標楷體" panose="03000509000000000000" pitchFamily="65" charset="-120"/>
              </a:rPr>
              <a:t>眉常因放不下 開顏在於看得</a:t>
            </a:r>
            <a:r>
              <a:rPr lang="zh-TW" altLang="en-US" sz="1600" b="1" u="sng" dirty="0" smtClean="0">
                <a:latin typeface="標楷體" panose="03000509000000000000" pitchFamily="65" charset="-120"/>
                <a:ea typeface="標楷體" panose="03000509000000000000" pitchFamily="65" charset="-120"/>
              </a:rPr>
              <a:t>開 </a:t>
            </a:r>
            <a:r>
              <a:rPr lang="en-US" altLang="zh-TW" sz="1600" b="1" dirty="0" smtClean="0">
                <a:latin typeface="標楷體" panose="03000509000000000000" pitchFamily="65" charset="-120"/>
                <a:ea typeface="標楷體" panose="03000509000000000000" pitchFamily="65" charset="-120"/>
              </a:rPr>
              <a:t>(</a:t>
            </a:r>
            <a:r>
              <a:rPr lang="zh-TW" altLang="en-US" sz="1600" b="1" dirty="0">
                <a:latin typeface="標楷體" panose="03000509000000000000" pitchFamily="65" charset="-120"/>
                <a:ea typeface="標楷體" panose="03000509000000000000" pitchFamily="65" charset="-120"/>
              </a:rPr>
              <a:t>阿虫</a:t>
            </a:r>
            <a:r>
              <a:rPr lang="en-US" altLang="zh-TW" sz="1600" b="1" dirty="0">
                <a:latin typeface="標楷體" panose="03000509000000000000" pitchFamily="65" charset="-120"/>
                <a:ea typeface="標楷體" panose="03000509000000000000" pitchFamily="65" charset="-120"/>
              </a:rPr>
              <a:t>)】</a:t>
            </a:r>
          </a:p>
        </p:txBody>
      </p:sp>
      <p:sp>
        <p:nvSpPr>
          <p:cNvPr id="16" name="矩形 15"/>
          <p:cNvSpPr/>
          <p:nvPr/>
        </p:nvSpPr>
        <p:spPr>
          <a:xfrm>
            <a:off x="8374812" y="397934"/>
            <a:ext cx="1531188" cy="307777"/>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4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負責社工</a:t>
            </a:r>
            <a:r>
              <a:rPr lang="en-US" altLang="zh-TW" sz="14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4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鄒姑娘</a:t>
            </a:r>
            <a:endParaRPr kumimoji="0" lang="zh-TW" altLang="en-US" sz="14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3" name="文字方塊 2"/>
          <p:cNvSpPr txBox="1"/>
          <p:nvPr/>
        </p:nvSpPr>
        <p:spPr>
          <a:xfrm>
            <a:off x="98054" y="510869"/>
            <a:ext cx="4654876" cy="3323987"/>
          </a:xfrm>
          <a:prstGeom prst="rect">
            <a:avLst/>
          </a:prstGeom>
          <a:noFill/>
        </p:spPr>
        <p:txBody>
          <a:bodyPr wrap="square" rtlCol="0">
            <a:spAutoFit/>
          </a:bodyPr>
          <a:lstStyle/>
          <a:p>
            <a:r>
              <a:rPr lang="zh-TW" altLang="en-US" sz="1600" b="1" u="sng" dirty="0">
                <a:latin typeface="標楷體" panose="03000509000000000000" pitchFamily="65" charset="-120"/>
                <a:ea typeface="標楷體" panose="03000509000000000000" pitchFamily="65" charset="-120"/>
              </a:rPr>
              <a:t>抑鬱症病人服藥後，是否還需要進行心理治療</a:t>
            </a:r>
            <a:r>
              <a:rPr lang="en-US" sz="1600" b="1" u="sng" dirty="0" smtClean="0">
                <a:latin typeface="標楷體" panose="03000509000000000000" pitchFamily="65" charset="-120"/>
                <a:ea typeface="標楷體" panose="03000509000000000000" pitchFamily="65" charset="-120"/>
              </a:rPr>
              <a:t>?</a:t>
            </a:r>
            <a:endParaRPr lang="en-US" sz="1600" b="1" u="sng" dirty="0">
              <a:latin typeface="標楷體" panose="03000509000000000000" pitchFamily="65" charset="-120"/>
              <a:ea typeface="標楷體" panose="03000509000000000000" pitchFamily="65" charset="-120"/>
            </a:endParaRPr>
          </a:p>
          <a:p>
            <a:r>
              <a:rPr lang="zh-TW" altLang="en-US" sz="1600" dirty="0" smtClean="0">
                <a:latin typeface="標楷體" panose="03000509000000000000" pitchFamily="65" charset="-120"/>
                <a:ea typeface="標楷體" panose="03000509000000000000" pitchFamily="65" charset="-120"/>
              </a:rPr>
              <a:t>    藥物</a:t>
            </a:r>
            <a:r>
              <a:rPr lang="zh-TW" altLang="en-US" sz="1600" dirty="0">
                <a:latin typeface="標楷體" panose="03000509000000000000" pitchFamily="65" charset="-120"/>
                <a:ea typeface="標楷體" panose="03000509000000000000" pitchFamily="65" charset="-120"/>
              </a:rPr>
              <a:t>治療可以用心理治療加以輔助，雙管齊下，相輔相成，其效果是一加一大於二的。有些病人服藥只能達到部份的療效，便要加上心理輔導解開病人心結，調正思考模式</a:t>
            </a:r>
            <a:r>
              <a:rPr lang="zh-TW" altLang="en-US" sz="1600" dirty="0" smtClean="0">
                <a:latin typeface="標楷體" panose="03000509000000000000" pitchFamily="65" charset="-120"/>
                <a:ea typeface="標楷體" panose="03000509000000000000" pitchFamily="65" charset="-120"/>
              </a:rPr>
              <a:t>。</a:t>
            </a:r>
            <a:endParaRPr lang="en-US" sz="1600" dirty="0">
              <a:latin typeface="標楷體" panose="03000509000000000000" pitchFamily="65" charset="-120"/>
              <a:ea typeface="標楷體" panose="03000509000000000000" pitchFamily="65" charset="-120"/>
            </a:endParaRPr>
          </a:p>
          <a:p>
            <a:r>
              <a:rPr lang="zh-TW" altLang="en-US" sz="1600" dirty="0" smtClean="0">
                <a:latin typeface="標楷體" panose="03000509000000000000" pitchFamily="65" charset="-120"/>
                <a:ea typeface="標楷體" panose="03000509000000000000" pitchFamily="65" charset="-120"/>
              </a:rPr>
              <a:t>    其</a:t>
            </a:r>
            <a:r>
              <a:rPr lang="zh-TW" altLang="en-US" sz="1600" dirty="0">
                <a:latin typeface="標楷體" panose="03000509000000000000" pitchFamily="65" charset="-120"/>
                <a:ea typeface="標楷體" panose="03000509000000000000" pitchFamily="65" charset="-120"/>
              </a:rPr>
              <a:t>實在「理想的狀況」下，即病人每天依足指示服藥，或每星期依足指示進行心理治療，兩者是應該可以達到相同效果的。不過，吃藥當然較快速，約兩星期會開始見效，而心理治療則一般需時較長。經過醫學研究證實，藥物加上心理治療，療效更為顯著。  </a:t>
            </a:r>
            <a:r>
              <a:rPr lang="en-US" sz="1600" dirty="0">
                <a:latin typeface="標楷體" panose="03000509000000000000" pitchFamily="65" charset="-120"/>
                <a:ea typeface="標楷體" panose="03000509000000000000" pitchFamily="65" charset="-120"/>
              </a:rPr>
              <a:t>   </a:t>
            </a:r>
            <a:r>
              <a:rPr lang="en-US" sz="1600" dirty="0" smtClean="0">
                <a:latin typeface="標楷體" panose="03000509000000000000" pitchFamily="65" charset="-120"/>
                <a:ea typeface="標楷體" panose="03000509000000000000" pitchFamily="65" charset="-120"/>
              </a:rPr>
              <a:t>  </a:t>
            </a:r>
            <a:r>
              <a:rPr lang="en-US"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資料參考：飛過抑鬱的森林</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葉子菁著</a:t>
            </a:r>
            <a:r>
              <a:rPr lang="en-US" sz="1400" dirty="0" smtClean="0">
                <a:latin typeface="標楷體" panose="03000509000000000000" pitchFamily="65" charset="-120"/>
                <a:ea typeface="標楷體" panose="03000509000000000000" pitchFamily="65" charset="-120"/>
              </a:rPr>
              <a:t>)</a:t>
            </a:r>
          </a:p>
          <a:p>
            <a:endParaRPr lang="en-US" sz="1600" dirty="0" smtClean="0">
              <a:latin typeface="標楷體" panose="03000509000000000000" pitchFamily="65" charset="-120"/>
              <a:ea typeface="標楷體" panose="03000509000000000000" pitchFamily="65" charset="-120"/>
            </a:endParaRPr>
          </a:p>
          <a:p>
            <a:endParaRPr lang="en-US" dirty="0"/>
          </a:p>
        </p:txBody>
      </p:sp>
      <p:sp>
        <p:nvSpPr>
          <p:cNvPr id="4" name="文字方塊 3"/>
          <p:cNvSpPr txBox="1"/>
          <p:nvPr/>
        </p:nvSpPr>
        <p:spPr>
          <a:xfrm>
            <a:off x="4851347" y="510869"/>
            <a:ext cx="4981797" cy="6586418"/>
          </a:xfrm>
          <a:prstGeom prst="rect">
            <a:avLst/>
          </a:prstGeom>
          <a:noFill/>
        </p:spPr>
        <p:txBody>
          <a:bodyPr wrap="square" rtlCol="0">
            <a:spAutoFit/>
          </a:bodyPr>
          <a:lstStyle/>
          <a:p>
            <a:pPr algn="just"/>
            <a:r>
              <a:rPr lang="zh-TW" altLang="en-US" sz="1600" b="1" u="sng" dirty="0">
                <a:latin typeface="標楷體" panose="03000509000000000000" pitchFamily="65" charset="-120"/>
                <a:ea typeface="標楷體" panose="03000509000000000000" pitchFamily="65" charset="-120"/>
              </a:rPr>
              <a:t>「我最愛笑」長者笑容相片大匯集</a:t>
            </a:r>
            <a:endParaRPr lang="en-US" sz="1600" b="1" u="sng" dirty="0">
              <a:latin typeface="標楷體" panose="03000509000000000000" pitchFamily="65" charset="-120"/>
              <a:ea typeface="標楷體" panose="03000509000000000000" pitchFamily="65" charset="-120"/>
            </a:endParaRPr>
          </a:p>
          <a:p>
            <a:pPr algn="just"/>
            <a:r>
              <a:rPr lang="zh-TW" altLang="en-US" sz="1500" dirty="0">
                <a:latin typeface="標楷體" panose="03000509000000000000" pitchFamily="65" charset="-120"/>
                <a:ea typeface="標楷體" panose="03000509000000000000" pitchFamily="65" charset="-120"/>
              </a:rPr>
              <a:t>笑有很多不同的好處，笑能刺激大腦多個區域，加強神經連結，幫助控制神經遞質血清素的大腦水平，透過歡樂的情緒神經，可以改善自身情緒，並在面對壓力的時候舒緩身心。笑亦讓人感到幸福喜悅，能強化心靈，有研究人員發現，老年人透過幽默和笑聲體驗到的正面情緒，與是否能欣賞生活的一切有關，且更能持善意的態度去面對人生的難關。還有更多的研究顯示「笑」有不同的益處，因此，中心希望收集各位長者開心笑的相片，透過相片展覽分享更多開心正能量，感染整個社區。歡迎各位踴躍提交相片，活動計劃詳情如下：</a:t>
            </a:r>
            <a:endParaRPr lang="en-US" sz="1500" dirty="0">
              <a:latin typeface="標楷體" panose="03000509000000000000" pitchFamily="65" charset="-120"/>
              <a:ea typeface="標楷體" panose="03000509000000000000" pitchFamily="65" charset="-120"/>
            </a:endParaRPr>
          </a:p>
          <a:p>
            <a:r>
              <a:rPr lang="zh-TW" altLang="en-US" sz="1600" b="1" u="sng" dirty="0" smtClean="0">
                <a:latin typeface="標楷體" panose="03000509000000000000" pitchFamily="65" charset="-120"/>
                <a:ea typeface="標楷體" panose="03000509000000000000" pitchFamily="65" charset="-120"/>
              </a:rPr>
              <a:t>第一</a:t>
            </a:r>
            <a:r>
              <a:rPr lang="zh-TW" altLang="en-US" sz="1600" b="1" u="sng" dirty="0">
                <a:latin typeface="標楷體" panose="03000509000000000000" pitchFamily="65" charset="-120"/>
                <a:ea typeface="標楷體" panose="03000509000000000000" pitchFamily="65" charset="-120"/>
              </a:rPr>
              <a:t>階段</a:t>
            </a:r>
            <a:r>
              <a:rPr lang="en-US" sz="1600" b="1" u="sng" dirty="0">
                <a:latin typeface="標楷體" panose="03000509000000000000" pitchFamily="65" charset="-120"/>
                <a:ea typeface="標楷體" panose="03000509000000000000" pitchFamily="65" charset="-120"/>
              </a:rPr>
              <a:t> ~ </a:t>
            </a:r>
            <a:r>
              <a:rPr lang="zh-TW" altLang="en-US" sz="1600" b="1" u="sng" dirty="0">
                <a:latin typeface="標楷體" panose="03000509000000000000" pitchFamily="65" charset="-120"/>
                <a:ea typeface="標楷體" panose="03000509000000000000" pitchFamily="65" charset="-120"/>
              </a:rPr>
              <a:t>收集長者開心笑相片</a:t>
            </a:r>
            <a:endParaRPr lang="en-US" sz="1600" b="1" u="sng" dirty="0">
              <a:latin typeface="標楷體" panose="03000509000000000000" pitchFamily="65" charset="-120"/>
              <a:ea typeface="標楷體" panose="03000509000000000000" pitchFamily="65" charset="-120"/>
            </a:endParaRPr>
          </a:p>
          <a:p>
            <a:r>
              <a:rPr lang="zh-TW" altLang="en-US" sz="1600" dirty="0">
                <a:latin typeface="標楷體" panose="03000509000000000000" pitchFamily="65" charset="-120"/>
                <a:ea typeface="標楷體" panose="03000509000000000000" pitchFamily="65" charset="-120"/>
              </a:rPr>
              <a:t>收集日期：</a:t>
            </a:r>
            <a:r>
              <a:rPr lang="en-US" sz="1600" dirty="0">
                <a:latin typeface="標楷體" panose="03000509000000000000" pitchFamily="65" charset="-120"/>
                <a:ea typeface="標楷體" panose="03000509000000000000" pitchFamily="65" charset="-120"/>
              </a:rPr>
              <a:t>2022</a:t>
            </a:r>
            <a:r>
              <a:rPr lang="zh-TW" altLang="en-US" sz="1600" dirty="0">
                <a:latin typeface="標楷體" panose="03000509000000000000" pitchFamily="65" charset="-120"/>
                <a:ea typeface="標楷體" panose="03000509000000000000" pitchFamily="65" charset="-120"/>
              </a:rPr>
              <a:t>年</a:t>
            </a:r>
            <a:r>
              <a:rPr lang="en-US" sz="1600" dirty="0">
                <a:latin typeface="標楷體" panose="03000509000000000000" pitchFamily="65" charset="-120"/>
                <a:ea typeface="標楷體" panose="03000509000000000000" pitchFamily="65" charset="-120"/>
              </a:rPr>
              <a:t>1</a:t>
            </a:r>
            <a:r>
              <a:rPr lang="zh-TW" altLang="en-US" sz="1600" dirty="0">
                <a:latin typeface="標楷體" panose="03000509000000000000" pitchFamily="65" charset="-120"/>
                <a:ea typeface="標楷體" panose="03000509000000000000" pitchFamily="65" charset="-120"/>
              </a:rPr>
              <a:t>月</a:t>
            </a:r>
            <a:r>
              <a:rPr lang="en-US" sz="1600" dirty="0">
                <a:latin typeface="標楷體" panose="03000509000000000000" pitchFamily="65" charset="-120"/>
                <a:ea typeface="標楷體" panose="03000509000000000000" pitchFamily="65" charset="-120"/>
              </a:rPr>
              <a:t>3</a:t>
            </a:r>
            <a:r>
              <a:rPr lang="zh-TW" altLang="en-US" sz="1600" dirty="0">
                <a:latin typeface="標楷體" panose="03000509000000000000" pitchFamily="65" charset="-120"/>
                <a:ea typeface="標楷體" panose="03000509000000000000" pitchFamily="65" charset="-120"/>
              </a:rPr>
              <a:t>日至</a:t>
            </a:r>
            <a:r>
              <a:rPr lang="en-US" sz="1600" dirty="0">
                <a:latin typeface="標楷體" panose="03000509000000000000" pitchFamily="65" charset="-120"/>
                <a:ea typeface="標楷體" panose="03000509000000000000" pitchFamily="65" charset="-120"/>
              </a:rPr>
              <a:t>2</a:t>
            </a:r>
            <a:r>
              <a:rPr lang="zh-TW" altLang="en-US" sz="1600" dirty="0">
                <a:latin typeface="標楷體" panose="03000509000000000000" pitchFamily="65" charset="-120"/>
                <a:ea typeface="標楷體" panose="03000509000000000000" pitchFamily="65" charset="-120"/>
              </a:rPr>
              <a:t>月底</a:t>
            </a:r>
            <a:endParaRPr lang="en-US" sz="1600" dirty="0">
              <a:latin typeface="標楷體" panose="03000509000000000000" pitchFamily="65" charset="-120"/>
              <a:ea typeface="標楷體" panose="03000509000000000000" pitchFamily="65" charset="-120"/>
            </a:endParaRPr>
          </a:p>
          <a:p>
            <a:r>
              <a:rPr lang="zh-TW" altLang="en-US" sz="1600" dirty="0">
                <a:latin typeface="標楷體" panose="03000509000000000000" pitchFamily="65" charset="-120"/>
                <a:ea typeface="標楷體" panose="03000509000000000000" pitchFamily="65" charset="-120"/>
              </a:rPr>
              <a:t>相片規格：任何有清楚展示長者笑容的生活照皆可</a:t>
            </a:r>
            <a:r>
              <a:rPr lang="zh-TW" altLang="en-US" sz="1600" dirty="0" smtClean="0">
                <a:latin typeface="標楷體" panose="03000509000000000000" pitchFamily="65" charset="-120"/>
                <a:ea typeface="標楷體" panose="03000509000000000000" pitchFamily="65" charset="-120"/>
              </a:rPr>
              <a:t>，       </a:t>
            </a:r>
            <a:r>
              <a:rPr lang="en-US" altLang="zh-TW" sz="1600" dirty="0" smtClean="0">
                <a:latin typeface="標楷體" panose="03000509000000000000" pitchFamily="65" charset="-120"/>
                <a:ea typeface="標楷體" panose="03000509000000000000" pitchFamily="65" charset="-120"/>
              </a:rPr>
              <a:t>		 </a:t>
            </a:r>
            <a:r>
              <a:rPr lang="zh-TW" altLang="en-US" sz="1600" dirty="0" smtClean="0">
                <a:latin typeface="標楷體" panose="03000509000000000000" pitchFamily="65" charset="-120"/>
                <a:ea typeface="標楷體" panose="03000509000000000000" pitchFamily="65" charset="-120"/>
              </a:rPr>
              <a:t>最多</a:t>
            </a:r>
            <a:r>
              <a:rPr lang="en-US" sz="1600" dirty="0">
                <a:latin typeface="標楷體" panose="03000509000000000000" pitchFamily="65" charset="-120"/>
                <a:ea typeface="標楷體" panose="03000509000000000000" pitchFamily="65" charset="-120"/>
              </a:rPr>
              <a:t>3</a:t>
            </a:r>
            <a:r>
              <a:rPr lang="zh-TW" altLang="en-US" sz="1600" dirty="0">
                <a:latin typeface="標楷體" panose="03000509000000000000" pitchFamily="65" charset="-120"/>
                <a:ea typeface="標楷體" panose="03000509000000000000" pitchFamily="65" charset="-120"/>
              </a:rPr>
              <a:t>張</a:t>
            </a:r>
            <a:endParaRPr lang="en-US" sz="1600" dirty="0">
              <a:latin typeface="標楷體" panose="03000509000000000000" pitchFamily="65" charset="-120"/>
              <a:ea typeface="標楷體" panose="03000509000000000000" pitchFamily="65" charset="-120"/>
            </a:endParaRPr>
          </a:p>
          <a:p>
            <a:r>
              <a:rPr lang="zh-TW" altLang="en-US" sz="1600" b="1" u="sng" dirty="0">
                <a:latin typeface="標楷體" panose="03000509000000000000" pitchFamily="65" charset="-120"/>
                <a:ea typeface="標楷體" panose="03000509000000000000" pitchFamily="65" charset="-120"/>
              </a:rPr>
              <a:t>交相方法：</a:t>
            </a:r>
            <a:endParaRPr lang="en-US" sz="1600" b="1" u="sng" dirty="0">
              <a:latin typeface="標楷體" panose="03000509000000000000" pitchFamily="65" charset="-120"/>
              <a:ea typeface="標楷體" panose="03000509000000000000" pitchFamily="65" charset="-120"/>
            </a:endParaRPr>
          </a:p>
          <a:p>
            <a:pPr algn="just"/>
            <a:r>
              <a:rPr lang="en-US" sz="1600" dirty="0" smtClean="0">
                <a:latin typeface="標楷體" panose="03000509000000000000" pitchFamily="65" charset="-120"/>
                <a:ea typeface="標楷體" panose="03000509000000000000" pitchFamily="65" charset="-120"/>
              </a:rPr>
              <a:t>1. </a:t>
            </a:r>
            <a:r>
              <a:rPr lang="zh-TW" altLang="en-US" sz="1600" dirty="0" smtClean="0">
                <a:latin typeface="標楷體" panose="03000509000000000000" pitchFamily="65" charset="-120"/>
                <a:ea typeface="標楷體" panose="03000509000000000000" pitchFamily="65" charset="-120"/>
              </a:rPr>
              <a:t>相片硬照</a:t>
            </a:r>
            <a:r>
              <a:rPr lang="en-US" sz="1600" dirty="0" smtClean="0">
                <a:latin typeface="標楷體" panose="03000509000000000000" pitchFamily="65" charset="-120"/>
                <a:ea typeface="標楷體" panose="03000509000000000000" pitchFamily="65" charset="-120"/>
              </a:rPr>
              <a:t>(</a:t>
            </a:r>
            <a:r>
              <a:rPr lang="zh-TW" altLang="en-US" sz="1600" dirty="0" smtClean="0">
                <a:latin typeface="標楷體" panose="03000509000000000000" pitchFamily="65" charset="-120"/>
                <a:ea typeface="標楷體" panose="03000509000000000000" pitchFamily="65" charset="-120"/>
              </a:rPr>
              <a:t>任何尺寸均可</a:t>
            </a:r>
            <a:r>
              <a:rPr lang="en-US" sz="1600" dirty="0" smtClean="0">
                <a:latin typeface="標楷體" panose="03000509000000000000" pitchFamily="65" charset="-120"/>
                <a:ea typeface="標楷體" panose="03000509000000000000" pitchFamily="65" charset="-120"/>
              </a:rPr>
              <a:t>)</a:t>
            </a:r>
            <a:r>
              <a:rPr lang="zh-TW" altLang="en-US" sz="1600" dirty="0" smtClean="0">
                <a:latin typeface="標楷體" panose="03000509000000000000" pitchFamily="65" charset="-120"/>
                <a:ea typeface="標楷體" panose="03000509000000000000" pitchFamily="65" charset="-120"/>
              </a:rPr>
              <a:t>，可親自帶到中心，中心</a:t>
            </a:r>
            <a:r>
              <a:rPr lang="en-US" altLang="zh-TW" sz="1600" dirty="0" smtClean="0">
                <a:latin typeface="標楷體" panose="03000509000000000000" pitchFamily="65" charset="-120"/>
                <a:ea typeface="標楷體" panose="03000509000000000000" pitchFamily="65" charset="-120"/>
              </a:rPr>
              <a:t>        </a:t>
            </a:r>
            <a:r>
              <a:rPr lang="zh-TW" altLang="en-US" sz="1600" dirty="0" smtClean="0">
                <a:latin typeface="標楷體" panose="03000509000000000000" pitchFamily="65" charset="-120"/>
                <a:ea typeface="標楷體" panose="03000509000000000000" pitchFamily="65" charset="-120"/>
              </a:rPr>
              <a:t>職員可以即時進行掃瞄及交回給提供者，提供者須同意授權本中心將相片展出。</a:t>
            </a:r>
            <a:endParaRPr lang="en-US" sz="1600" dirty="0" smtClean="0">
              <a:latin typeface="標楷體" panose="03000509000000000000" pitchFamily="65" charset="-120"/>
              <a:ea typeface="標楷體" panose="03000509000000000000" pitchFamily="65" charset="-120"/>
            </a:endParaRPr>
          </a:p>
          <a:p>
            <a:pPr algn="just"/>
            <a:r>
              <a:rPr lang="en-US" sz="1600" dirty="0" smtClean="0">
                <a:latin typeface="標楷體" panose="03000509000000000000" pitchFamily="65" charset="-120"/>
                <a:ea typeface="標楷體" panose="03000509000000000000" pitchFamily="65" charset="-120"/>
              </a:rPr>
              <a:t>2.</a:t>
            </a:r>
            <a:r>
              <a:rPr lang="zh-TW" altLang="en-US" sz="1600" dirty="0" smtClean="0">
                <a:latin typeface="標楷體" panose="03000509000000000000" pitchFamily="65" charset="-120"/>
                <a:ea typeface="標楷體" panose="03000509000000000000" pitchFamily="65" charset="-120"/>
              </a:rPr>
              <a:t>透過</a:t>
            </a:r>
            <a:r>
              <a:rPr lang="en-US" sz="1600" dirty="0" err="1" smtClean="0">
                <a:latin typeface="標楷體" panose="03000509000000000000" pitchFamily="65" charset="-120"/>
                <a:ea typeface="標楷體" panose="03000509000000000000" pitchFamily="65" charset="-120"/>
              </a:rPr>
              <a:t>Whatsapp</a:t>
            </a:r>
            <a:r>
              <a:rPr lang="zh-TW" altLang="en-US" sz="1600" dirty="0" smtClean="0">
                <a:latin typeface="標楷體" panose="03000509000000000000" pitchFamily="65" charset="-120"/>
                <a:ea typeface="標楷體" panose="03000509000000000000" pitchFamily="65" charset="-120"/>
              </a:rPr>
              <a:t>傳送照片，請提供者在傳送後向中心 </a:t>
            </a:r>
            <a:r>
              <a:rPr lang="en-US" altLang="zh-TW" sz="1600" dirty="0" smtClean="0">
                <a:latin typeface="標楷體" panose="03000509000000000000" pitchFamily="65" charset="-120"/>
                <a:ea typeface="標楷體" panose="03000509000000000000" pitchFamily="65" charset="-120"/>
              </a:rPr>
              <a:t>  </a:t>
            </a:r>
            <a:r>
              <a:rPr lang="zh-TW" altLang="en-US" sz="1600" dirty="0" smtClean="0">
                <a:latin typeface="標楷體" panose="03000509000000000000" pitchFamily="65" charset="-120"/>
                <a:ea typeface="標楷體" panose="03000509000000000000" pitchFamily="65" charset="-120"/>
              </a:rPr>
              <a:t>職員登記，確保中心收妥，提供者須同意授權本中心將相片展出。</a:t>
            </a:r>
            <a:endParaRPr lang="en-US" sz="1600" dirty="0" smtClean="0">
              <a:latin typeface="標楷體" panose="03000509000000000000" pitchFamily="65" charset="-120"/>
              <a:ea typeface="標楷體" panose="03000509000000000000" pitchFamily="65" charset="-120"/>
            </a:endParaRPr>
          </a:p>
          <a:p>
            <a:r>
              <a:rPr lang="zh-TW" altLang="en-US" sz="1600" b="1" u="sng" dirty="0" smtClean="0">
                <a:latin typeface="標楷體" panose="03000509000000000000" pitchFamily="65" charset="-120"/>
                <a:ea typeface="標楷體" panose="03000509000000000000" pitchFamily="65" charset="-120"/>
              </a:rPr>
              <a:t>第二</a:t>
            </a:r>
            <a:r>
              <a:rPr lang="zh-TW" altLang="en-US" sz="1600" b="1" u="sng" dirty="0">
                <a:latin typeface="標楷體" panose="03000509000000000000" pitchFamily="65" charset="-120"/>
                <a:ea typeface="標楷體" panose="03000509000000000000" pitchFamily="65" charset="-120"/>
              </a:rPr>
              <a:t>階段</a:t>
            </a:r>
            <a:r>
              <a:rPr lang="en-US" sz="1600" b="1" u="sng" dirty="0">
                <a:latin typeface="標楷體" panose="03000509000000000000" pitchFamily="65" charset="-120"/>
                <a:ea typeface="標楷體" panose="03000509000000000000" pitchFamily="65" charset="-120"/>
              </a:rPr>
              <a:t> ~ </a:t>
            </a:r>
            <a:r>
              <a:rPr lang="zh-TW" altLang="en-US" sz="1600" b="1" u="sng" dirty="0">
                <a:latin typeface="標楷體" panose="03000509000000000000" pitchFamily="65" charset="-120"/>
                <a:ea typeface="標楷體" panose="03000509000000000000" pitchFamily="65" charset="-120"/>
              </a:rPr>
              <a:t>「我最愛笑」長者開心相片展</a:t>
            </a:r>
            <a:endParaRPr lang="en-US" sz="1600" b="1" u="sng" dirty="0">
              <a:latin typeface="標楷體" panose="03000509000000000000" pitchFamily="65" charset="-120"/>
              <a:ea typeface="標楷體" panose="03000509000000000000" pitchFamily="65" charset="-120"/>
            </a:endParaRPr>
          </a:p>
          <a:p>
            <a:r>
              <a:rPr lang="zh-TW" altLang="en-US" sz="1600" dirty="0">
                <a:latin typeface="標楷體" panose="03000509000000000000" pitchFamily="65" charset="-120"/>
                <a:ea typeface="標楷體" panose="03000509000000000000" pitchFamily="65" charset="-120"/>
              </a:rPr>
              <a:t>展覽日期：</a:t>
            </a:r>
            <a:r>
              <a:rPr lang="en-US" sz="1600" dirty="0">
                <a:latin typeface="標楷體" panose="03000509000000000000" pitchFamily="65" charset="-120"/>
                <a:ea typeface="標楷體" panose="03000509000000000000" pitchFamily="65" charset="-120"/>
              </a:rPr>
              <a:t>2022</a:t>
            </a:r>
            <a:r>
              <a:rPr lang="zh-TW" altLang="en-US" sz="1600" dirty="0">
                <a:latin typeface="標楷體" panose="03000509000000000000" pitchFamily="65" charset="-120"/>
                <a:ea typeface="標楷體" panose="03000509000000000000" pitchFamily="65" charset="-120"/>
              </a:rPr>
              <a:t>年</a:t>
            </a:r>
            <a:r>
              <a:rPr lang="en-US" sz="1600" dirty="0">
                <a:latin typeface="標楷體" panose="03000509000000000000" pitchFamily="65" charset="-120"/>
                <a:ea typeface="標楷體" panose="03000509000000000000" pitchFamily="65" charset="-120"/>
              </a:rPr>
              <a:t>3</a:t>
            </a:r>
            <a:r>
              <a:rPr lang="zh-TW" altLang="en-US" sz="1600" dirty="0">
                <a:latin typeface="標楷體" panose="03000509000000000000" pitchFamily="65" charset="-120"/>
                <a:ea typeface="標楷體" panose="03000509000000000000" pitchFamily="65" charset="-120"/>
              </a:rPr>
              <a:t>月份</a:t>
            </a:r>
            <a:endParaRPr lang="en-US" sz="1600" dirty="0">
              <a:latin typeface="標楷體" panose="03000509000000000000" pitchFamily="65" charset="-120"/>
              <a:ea typeface="標楷體" panose="03000509000000000000" pitchFamily="65" charset="-120"/>
            </a:endParaRPr>
          </a:p>
          <a:p>
            <a:r>
              <a:rPr lang="zh-TW" altLang="en-US" sz="1600" dirty="0">
                <a:latin typeface="標楷體" panose="03000509000000000000" pitchFamily="65" charset="-120"/>
                <a:ea typeface="標楷體" panose="03000509000000000000" pitchFamily="65" charset="-120"/>
              </a:rPr>
              <a:t>展覽地點：耆福中心</a:t>
            </a:r>
            <a:endParaRPr lang="en-US" sz="1600" dirty="0">
              <a:latin typeface="標楷體" panose="03000509000000000000" pitchFamily="65" charset="-120"/>
              <a:ea typeface="標楷體" panose="03000509000000000000" pitchFamily="65" charset="-120"/>
            </a:endParaRPr>
          </a:p>
          <a:p>
            <a:r>
              <a:rPr lang="zh-TW" altLang="en-US" sz="1600" b="1" dirty="0">
                <a:latin typeface="標楷體" panose="03000509000000000000" pitchFamily="65" charset="-120"/>
                <a:ea typeface="標楷體" panose="03000509000000000000" pitchFamily="65" charset="-120"/>
              </a:rPr>
              <a:t>備註：相片提供者須同意將提供的相片作展覽用</a:t>
            </a:r>
            <a:endParaRPr lang="en-US" sz="1600" b="1" dirty="0">
              <a:latin typeface="標楷體" panose="03000509000000000000" pitchFamily="65" charset="-120"/>
              <a:ea typeface="標楷體" panose="03000509000000000000" pitchFamily="65" charset="-120"/>
            </a:endParaRPr>
          </a:p>
          <a:p>
            <a:endParaRPr lang="en-US" sz="1600" dirty="0"/>
          </a:p>
        </p:txBody>
      </p:sp>
      <p:sp>
        <p:nvSpPr>
          <p:cNvPr id="10" name="圓角矩形 9"/>
          <p:cNvSpPr/>
          <p:nvPr/>
        </p:nvSpPr>
        <p:spPr>
          <a:xfrm>
            <a:off x="84244" y="4133087"/>
            <a:ext cx="4734253" cy="2670419"/>
          </a:xfrm>
          <a:prstGeom prst="roundRect">
            <a:avLst>
              <a:gd name="adj" fmla="val 7914"/>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11" name="矩形 10"/>
          <p:cNvSpPr/>
          <p:nvPr/>
        </p:nvSpPr>
        <p:spPr>
          <a:xfrm>
            <a:off x="106738" y="4100942"/>
            <a:ext cx="4766091" cy="584775"/>
          </a:xfrm>
          <a:prstGeom prst="rect">
            <a:avLst/>
          </a:prstGeom>
        </p:spPr>
        <p:txBody>
          <a:bodyPr wrap="square">
            <a:spAutoFit/>
          </a:bodyPr>
          <a:lstStyle/>
          <a:p>
            <a:pPr algn="ctr"/>
            <a:r>
              <a:rPr lang="zh-TW" altLang="en-US" sz="3200" b="1" u="sng" kern="100" dirty="0">
                <a:latin typeface="標楷體" panose="03000509000000000000" pitchFamily="65" charset="-120"/>
                <a:ea typeface="標楷體" panose="03000509000000000000" pitchFamily="65" charset="-120"/>
                <a:cs typeface="Times New Roman" panose="02020603050405020304" pitchFamily="18" charset="0"/>
              </a:rPr>
              <a:t>痛症</a:t>
            </a:r>
            <a:r>
              <a:rPr lang="zh-TW" altLang="en-US" sz="3200" b="1" u="sng" kern="100" dirty="0" smtClean="0">
                <a:latin typeface="標楷體" panose="03000509000000000000" pitchFamily="65" charset="-120"/>
                <a:ea typeface="標楷體" panose="03000509000000000000" pitchFamily="65" charset="-120"/>
                <a:cs typeface="Times New Roman" panose="02020603050405020304" pitchFamily="18" charset="0"/>
              </a:rPr>
              <a:t>舒緩</a:t>
            </a:r>
            <a:r>
              <a:rPr lang="en-US" altLang="zh-TW" sz="3200" b="1" u="sng" kern="100" dirty="0" smtClean="0">
                <a:latin typeface="標楷體" panose="03000509000000000000" pitchFamily="65" charset="-120"/>
                <a:ea typeface="標楷體" panose="03000509000000000000" pitchFamily="65" charset="-120"/>
                <a:cs typeface="Times New Roman" panose="02020603050405020304" pitchFamily="18" charset="0"/>
              </a:rPr>
              <a:t>-</a:t>
            </a:r>
            <a:r>
              <a:rPr lang="zh-TW" altLang="en-US" sz="3200" b="1" u="sng" dirty="0" smtClean="0">
                <a:latin typeface="標楷體" panose="03000509000000000000" pitchFamily="65" charset="-120"/>
                <a:ea typeface="標楷體" panose="03000509000000000000" pitchFamily="65" charset="-120"/>
              </a:rPr>
              <a:t>伸展瑜伽班</a:t>
            </a:r>
            <a:endParaRPr lang="en-US" sz="3200" b="1" u="sng" dirty="0">
              <a:latin typeface="標楷體" panose="03000509000000000000" pitchFamily="65" charset="-120"/>
              <a:ea typeface="標楷體" panose="03000509000000000000" pitchFamily="65" charset="-120"/>
            </a:endParaRPr>
          </a:p>
        </p:txBody>
      </p:sp>
      <p:sp>
        <p:nvSpPr>
          <p:cNvPr id="13" name="矩形 12"/>
          <p:cNvSpPr/>
          <p:nvPr/>
        </p:nvSpPr>
        <p:spPr>
          <a:xfrm>
            <a:off x="106681" y="4705328"/>
            <a:ext cx="4685939" cy="2210862"/>
          </a:xfrm>
          <a:prstGeom prst="rect">
            <a:avLst/>
          </a:prstGeom>
        </p:spPr>
        <p:txBody>
          <a:bodyPr wrap="square">
            <a:spAutoFit/>
          </a:bodyPr>
          <a:lstStyle/>
          <a:p>
            <a:pPr>
              <a:lnSpc>
                <a:spcPts val="1600"/>
              </a:lnSpc>
            </a:pP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日期</a:t>
            </a:r>
            <a:r>
              <a:rPr lang="zh-TW" altLang="en-US" sz="1600" kern="100" dirty="0">
                <a:latin typeface="標楷體" panose="03000509000000000000" pitchFamily="65" charset="-120"/>
                <a:ea typeface="標楷體" panose="03000509000000000000" pitchFamily="65" charset="-120"/>
                <a:cs typeface="Times New Roman" panose="02020603050405020304" pitchFamily="18" charset="0"/>
              </a:rPr>
              <a:t>：</a:t>
            </a:r>
            <a:r>
              <a:rPr lang="en-US" altLang="zh-TW" sz="1600" kern="100" dirty="0">
                <a:latin typeface="標楷體" panose="03000509000000000000" pitchFamily="65" charset="-120"/>
                <a:ea typeface="標楷體" panose="03000509000000000000" pitchFamily="65" charset="-120"/>
                <a:cs typeface="Times New Roman" panose="02020603050405020304" pitchFamily="18" charset="0"/>
              </a:rPr>
              <a:t>2022</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年</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2</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月</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15</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22</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日、</a:t>
            </a:r>
            <a:endPar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endParaRPr>
          </a:p>
          <a:p>
            <a:pPr>
              <a:lnSpc>
                <a:spcPts val="1600"/>
              </a:lnSpc>
            </a:pPr>
            <a:r>
              <a:rPr lang="en-US" altLang="zh-TW" sz="1600" kern="100" dirty="0">
                <a:latin typeface="標楷體" panose="03000509000000000000" pitchFamily="65" charset="-120"/>
                <a:ea typeface="標楷體" panose="03000509000000000000" pitchFamily="65" charset="-120"/>
                <a:cs typeface="Times New Roman" panose="02020603050405020304" pitchFamily="18" charset="0"/>
              </a:rPr>
              <a:t> </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     2022</a:t>
            </a:r>
            <a:r>
              <a:rPr lang="zh-TW" altLang="en-US" sz="1600" kern="100" dirty="0">
                <a:latin typeface="標楷體" panose="03000509000000000000" pitchFamily="65" charset="-120"/>
                <a:ea typeface="標楷體" panose="03000509000000000000" pitchFamily="65" charset="-120"/>
                <a:cs typeface="Times New Roman" panose="02020603050405020304" pitchFamily="18" charset="0"/>
              </a:rPr>
              <a:t>年</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3</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月</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1</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8</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15</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日</a:t>
            </a:r>
            <a:r>
              <a:rPr lang="en-US" altLang="zh-TW" sz="1600" kern="100" dirty="0">
                <a:latin typeface="標楷體" panose="03000509000000000000" pitchFamily="65" charset="-120"/>
                <a:ea typeface="標楷體" panose="03000509000000000000" pitchFamily="65" charset="-120"/>
                <a:cs typeface="Times New Roman" panose="02020603050405020304" pitchFamily="18" charset="0"/>
              </a:rPr>
              <a:t>(</a:t>
            </a:r>
            <a:r>
              <a:rPr lang="zh-TW" altLang="en-US" sz="1600" kern="100" dirty="0">
                <a:latin typeface="標楷體" panose="03000509000000000000" pitchFamily="65" charset="-120"/>
                <a:ea typeface="標楷體" panose="03000509000000000000" pitchFamily="65" charset="-120"/>
                <a:cs typeface="Times New Roman" panose="02020603050405020304" pitchFamily="18" charset="0"/>
              </a:rPr>
              <a:t>逢</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星期二</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 </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共</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5</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堂</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a:t>
            </a:r>
            <a:endParaRPr lang="en-US" altLang="zh-TW" sz="1600" kern="100" dirty="0">
              <a:latin typeface="標楷體" panose="03000509000000000000" pitchFamily="65" charset="-120"/>
              <a:ea typeface="標楷體" panose="03000509000000000000" pitchFamily="65" charset="-120"/>
              <a:cs typeface="Times New Roman" panose="02020603050405020304" pitchFamily="18" charset="0"/>
            </a:endParaRPr>
          </a:p>
          <a:p>
            <a:pPr>
              <a:lnSpc>
                <a:spcPts val="1600"/>
              </a:lnSpc>
            </a:pP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時間</a:t>
            </a:r>
            <a:r>
              <a:rPr lang="zh-TW" altLang="en-US" sz="1600" kern="100" dirty="0">
                <a:latin typeface="標楷體" panose="03000509000000000000" pitchFamily="65" charset="-120"/>
                <a:ea typeface="標楷體" panose="03000509000000000000" pitchFamily="65" charset="-120"/>
                <a:cs typeface="Times New Roman" panose="02020603050405020304" pitchFamily="18" charset="0"/>
              </a:rPr>
              <a:t>：上午</a:t>
            </a:r>
            <a:r>
              <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rPr>
              <a:t>10:30 – 11:30 </a:t>
            </a:r>
            <a:endParaRPr lang="en-US" altLang="zh-TW" sz="1600" kern="100" dirty="0">
              <a:latin typeface="標楷體" panose="03000509000000000000" pitchFamily="65" charset="-120"/>
              <a:ea typeface="標楷體" panose="03000509000000000000" pitchFamily="65" charset="-120"/>
              <a:cs typeface="Times New Roman" panose="02020603050405020304" pitchFamily="18" charset="0"/>
            </a:endParaRPr>
          </a:p>
          <a:p>
            <a:pPr>
              <a:lnSpc>
                <a:spcPts val="1600"/>
              </a:lnSpc>
            </a:pP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地點：</a:t>
            </a:r>
            <a:r>
              <a:rPr lang="zh-TW" altLang="en-US" sz="1600" kern="100" dirty="0">
                <a:latin typeface="標楷體" panose="03000509000000000000" pitchFamily="65" charset="-120"/>
                <a:ea typeface="標楷體" panose="03000509000000000000" pitchFamily="65" charset="-120"/>
                <a:cs typeface="Times New Roman" panose="02020603050405020304" pitchFamily="18" charset="0"/>
              </a:rPr>
              <a:t>以網上直播形式</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進行  費用</a:t>
            </a:r>
            <a:r>
              <a:rPr lang="zh-TW" altLang="en-US" sz="1600" kern="100" dirty="0">
                <a:latin typeface="標楷體" panose="03000509000000000000" pitchFamily="65" charset="-120"/>
                <a:ea typeface="標楷體" panose="03000509000000000000" pitchFamily="65" charset="-120"/>
                <a:cs typeface="Times New Roman" panose="02020603050405020304" pitchFamily="18" charset="0"/>
              </a:rPr>
              <a:t>：全</a:t>
            </a: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免   </a:t>
            </a:r>
            <a:endParaRPr lang="en-US" altLang="zh-TW" sz="1600" kern="100" dirty="0" smtClean="0">
              <a:latin typeface="標楷體" panose="03000509000000000000" pitchFamily="65" charset="-120"/>
              <a:ea typeface="標楷體" panose="03000509000000000000" pitchFamily="65" charset="-120"/>
              <a:cs typeface="Times New Roman" panose="02020603050405020304" pitchFamily="18" charset="0"/>
            </a:endParaRPr>
          </a:p>
          <a:p>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對象：</a:t>
            </a:r>
            <a:r>
              <a:rPr lang="zh-TW" altLang="en-US" sz="1600" kern="100" dirty="0">
                <a:latin typeface="標楷體" panose="03000509000000000000" pitchFamily="65" charset="-120"/>
                <a:ea typeface="標楷體" panose="03000509000000000000" pitchFamily="65" charset="-120"/>
                <a:cs typeface="Times New Roman" panose="02020603050405020304" pitchFamily="18" charset="0"/>
              </a:rPr>
              <a:t>患有痛症的會員</a:t>
            </a:r>
            <a:endParaRPr lang="en-US" sz="1600" kern="100" dirty="0">
              <a:latin typeface="標楷體" panose="03000509000000000000" pitchFamily="65" charset="-120"/>
              <a:ea typeface="標楷體" panose="03000509000000000000" pitchFamily="65" charset="-120"/>
              <a:cs typeface="Times New Roman" panose="02020603050405020304" pitchFamily="18" charset="0"/>
            </a:endParaRPr>
          </a:p>
          <a:p>
            <a:pPr marL="630238" indent="-630238">
              <a:lnSpc>
                <a:spcPts val="1600"/>
              </a:lnSpc>
            </a:pPr>
            <a:r>
              <a:rPr lang="zh-TW" altLang="en-US" sz="1600" kern="100" dirty="0" smtClean="0">
                <a:latin typeface="標楷體" panose="03000509000000000000" pitchFamily="65" charset="-120"/>
                <a:ea typeface="標楷體" panose="03000509000000000000" pitchFamily="65" charset="-120"/>
                <a:cs typeface="Times New Roman" panose="02020603050405020304" pitchFamily="18" charset="0"/>
              </a:rPr>
              <a:t>內容：</a:t>
            </a:r>
            <a:r>
              <a:rPr lang="zh-TW" altLang="en-US" sz="1600" kern="100" dirty="0">
                <a:latin typeface="標楷體" panose="03000509000000000000" pitchFamily="65" charset="-120"/>
                <a:ea typeface="標楷體" panose="03000509000000000000" pitchFamily="65" charset="-120"/>
                <a:cs typeface="Times New Roman" panose="02020603050405020304" pitchFamily="18" charset="0"/>
              </a:rPr>
              <a:t>課堂會以網上直播的方式進行授課，瑜伽導師會直接示範一些拉筋伸展的運動，讓患有不同痛症的朋友可以透過伸展運動去舒緩其痛症。</a:t>
            </a:r>
            <a:endParaRPr lang="en-US" sz="1600" kern="100" dirty="0">
              <a:latin typeface="標楷體" panose="03000509000000000000" pitchFamily="65" charset="-120"/>
              <a:ea typeface="標楷體" panose="03000509000000000000" pitchFamily="65" charset="-120"/>
              <a:cs typeface="Times New Roman" panose="02020603050405020304" pitchFamily="18" charset="0"/>
            </a:endParaRPr>
          </a:p>
          <a:p>
            <a:endParaRPr lang="en-US" sz="1500" kern="100" dirty="0">
              <a:latin typeface="標楷體" panose="03000509000000000000" pitchFamily="65" charset="-12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9153677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圓角矩形 11"/>
          <p:cNvSpPr/>
          <p:nvPr/>
        </p:nvSpPr>
        <p:spPr>
          <a:xfrm>
            <a:off x="70459" y="72606"/>
            <a:ext cx="9736885" cy="6713418"/>
          </a:xfrm>
          <a:prstGeom prst="roundRect">
            <a:avLst>
              <a:gd name="adj" fmla="val 5787"/>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2" name="文字方塊 1"/>
          <p:cNvSpPr txBox="1"/>
          <p:nvPr/>
        </p:nvSpPr>
        <p:spPr>
          <a:xfrm>
            <a:off x="2546647" y="5896598"/>
            <a:ext cx="184731" cy="369332"/>
          </a:xfrm>
          <a:prstGeom prst="rect">
            <a:avLst/>
          </a:prstGeom>
          <a:noFill/>
        </p:spPr>
        <p:txBody>
          <a:bodyPr wrap="none" rtlCol="0">
            <a:spAutoFit/>
          </a:bodyPr>
          <a:lstStyle/>
          <a:p>
            <a:endParaRPr lang="en-US" dirty="0"/>
          </a:p>
        </p:txBody>
      </p:sp>
      <p:sp>
        <p:nvSpPr>
          <p:cNvPr id="17" name="矩形 16"/>
          <p:cNvSpPr/>
          <p:nvPr/>
        </p:nvSpPr>
        <p:spPr>
          <a:xfrm>
            <a:off x="3820646" y="41765"/>
            <a:ext cx="2236510" cy="584775"/>
          </a:xfrm>
          <a:prstGeom prst="rect">
            <a:avLst/>
          </a:prstGeom>
          <a:noFill/>
        </p:spPr>
        <p:txBody>
          <a:bodyPr wrap="none" lIns="91440" tIns="45720" rIns="91440" bIns="45720">
            <a:spAutoFit/>
          </a:bodyPr>
          <a:lstStyle/>
          <a:p>
            <a:pPr lvl="0" algn="ctr">
              <a:defRPr/>
            </a:pPr>
            <a:r>
              <a:rPr lang="zh-TW" altLang="en-US" sz="32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護老者資訊</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8" name="Rectangle 12"/>
          <p:cNvSpPr>
            <a:spLocks noChangeArrowheads="1"/>
          </p:cNvSpPr>
          <p:nvPr/>
        </p:nvSpPr>
        <p:spPr bwMode="auto">
          <a:xfrm>
            <a:off x="0" y="318700"/>
            <a:ext cx="1847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sz="1200">
              <a:latin typeface="標楷體" panose="03000509000000000000" pitchFamily="65" charset="-120"/>
              <a:ea typeface="標楷體" panose="03000509000000000000" pitchFamily="65" charset="-120"/>
            </a:endParaRPr>
          </a:p>
        </p:txBody>
      </p:sp>
      <p:sp>
        <p:nvSpPr>
          <p:cNvPr id="11" name="Rectangle 13"/>
          <p:cNvSpPr>
            <a:spLocks noChangeArrowheads="1"/>
          </p:cNvSpPr>
          <p:nvPr/>
        </p:nvSpPr>
        <p:spPr bwMode="auto">
          <a:xfrm>
            <a:off x="0" y="2195125"/>
            <a:ext cx="1847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sz="1200">
              <a:latin typeface="標楷體" panose="03000509000000000000" pitchFamily="65" charset="-120"/>
              <a:ea typeface="標楷體" panose="03000509000000000000" pitchFamily="65" charset="-120"/>
            </a:endParaRPr>
          </a:p>
        </p:txBody>
      </p:sp>
      <p:sp>
        <p:nvSpPr>
          <p:cNvPr id="28" name="Rectangle 17"/>
          <p:cNvSpPr>
            <a:spLocks noChangeArrowheads="1"/>
          </p:cNvSpPr>
          <p:nvPr/>
        </p:nvSpPr>
        <p:spPr bwMode="auto">
          <a:xfrm>
            <a:off x="54214" y="448953"/>
            <a:ext cx="5417061" cy="5816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en-US" sz="1550" b="1" i="0" u="sng" strike="noStrike" cap="none" normalizeH="0" baseline="0" dirty="0" smtClean="0">
                <a:ln>
                  <a:noFill/>
                </a:ln>
                <a:solidFill>
                  <a:schemeClr val="tx1"/>
                </a:solidFill>
                <a:latin typeface="標楷體" panose="03000509000000000000" pitchFamily="65" charset="-120"/>
                <a:ea typeface="標楷體" panose="03000509000000000000" pitchFamily="65" charset="-120"/>
                <a:cs typeface="Calibri" panose="020F0502020204030204" pitchFamily="34" charset="0"/>
              </a:rPr>
              <a:t>選擇成人紙尿片</a:t>
            </a:r>
            <a:r>
              <a:rPr kumimoji="0" lang="en-US" altLang="zh-TW" sz="1550" b="1" i="0" u="sng" strike="noStrike" cap="none" normalizeH="0" baseline="0" dirty="0" smtClean="0">
                <a:ln>
                  <a:noFill/>
                </a:ln>
                <a:solidFill>
                  <a:schemeClr val="tx1"/>
                </a:solidFill>
                <a:latin typeface="標楷體" panose="03000509000000000000" pitchFamily="65" charset="-120"/>
                <a:ea typeface="標楷體" panose="03000509000000000000" pitchFamily="65" charset="-120"/>
                <a:cs typeface="Calibri" panose="020F0502020204030204" pitchFamily="34" charset="0"/>
              </a:rPr>
              <a:t>/</a:t>
            </a:r>
            <a:r>
              <a:rPr kumimoji="0" lang="zh-TW" altLang="en-US" sz="1550" b="1" i="0" u="sng" strike="noStrike" cap="none" normalizeH="0" baseline="0" dirty="0" smtClean="0">
                <a:ln>
                  <a:noFill/>
                </a:ln>
                <a:solidFill>
                  <a:schemeClr val="tx1"/>
                </a:solidFill>
                <a:latin typeface="標楷體" panose="03000509000000000000" pitchFamily="65" charset="-120"/>
                <a:ea typeface="標楷體" panose="03000509000000000000" pitchFamily="65" charset="-120"/>
                <a:cs typeface="Calibri" panose="020F0502020204030204" pitchFamily="34" charset="0"/>
              </a:rPr>
              <a:t>褲的迷思</a:t>
            </a:r>
            <a:endParaRPr kumimoji="0" lang="en-US" altLang="zh-TW" sz="1550" b="1" i="0" u="sng" strike="noStrike" cap="none" normalizeH="0" baseline="0" dirty="0" smtClean="0">
              <a:ln>
                <a:noFill/>
              </a:ln>
              <a:solidFill>
                <a:schemeClr val="tx1"/>
              </a:solidFill>
              <a:latin typeface="標楷體" panose="03000509000000000000" pitchFamily="65" charset="-120"/>
              <a:ea typeface="標楷體" panose="03000509000000000000" pitchFamily="65" charset="-120"/>
              <a:cs typeface="Calibri" panose="020F0502020204030204"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a:tabLst/>
            </a:pPr>
            <a:r>
              <a:rPr kumimoji="0" lang="zh-TW" altLang="en-US" sz="1550" b="1"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紙尿片與紙尿褲有什麼分別？</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176213" lvl="0" defTabSz="914400">
              <a:buFontTx/>
              <a:buChar char="•"/>
            </a:pPr>
            <a:r>
              <a:rPr kumimoji="0" lang="zh-TW" altLang="en-US" sz="1550" b="0" i="0" u="none" strike="noStrike" cap="none" normalizeH="0" baseline="0" dirty="0" smtClean="0">
                <a:ln>
                  <a:noFill/>
                </a:ln>
                <a:solidFill>
                  <a:srgbClr val="333333"/>
                </a:solidFill>
                <a:effectLst/>
                <a:latin typeface="標楷體" panose="03000509000000000000" pitchFamily="65" charset="-120"/>
                <a:ea typeface="標楷體" panose="03000509000000000000" pitchFamily="65" charset="-120"/>
                <a:cs typeface="Arial" panose="020B0604020202020204" pitchFamily="34" charset="0"/>
              </a:rPr>
              <a:t>紙尿片會透過</a:t>
            </a: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黏貼式</a:t>
            </a:r>
            <a:r>
              <a:rPr kumimoji="0" lang="zh-TW" altLang="en-US" sz="1550" b="0" i="0" u="none" strike="noStrike" cap="none" normalizeH="0" baseline="0" dirty="0" smtClean="0">
                <a:ln>
                  <a:noFill/>
                </a:ln>
                <a:solidFill>
                  <a:srgbClr val="333333"/>
                </a:solidFill>
                <a:effectLst/>
                <a:latin typeface="標楷體" panose="03000509000000000000" pitchFamily="65" charset="-120"/>
                <a:ea typeface="標楷體" panose="03000509000000000000" pitchFamily="65" charset="-120"/>
                <a:cs typeface="Arial" panose="020B0604020202020204" pitchFamily="34" charset="0"/>
              </a:rPr>
              <a:t>的黏貼懲固尿片，不會輕易</a:t>
            </a: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掉落。   </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363538" marR="0" lvl="0" indent="-187325" algn="l" defTabSz="914400" rtl="0" eaLnBrk="0" fontAlgn="base" latinLnBrk="0" hangingPunct="0">
              <a:lnSpc>
                <a:spcPct val="100000"/>
              </a:lnSpc>
              <a:spcBef>
                <a:spcPct val="0"/>
              </a:spcBef>
              <a:spcAft>
                <a:spcPct val="0"/>
              </a:spcAft>
              <a:buClrTx/>
              <a:buSzTx/>
              <a:buFontTx/>
              <a:buChar char="•"/>
              <a:tabLst/>
            </a:pPr>
            <a:r>
              <a:rPr kumimoji="0" lang="zh-TW" altLang="en-US" sz="1550" b="0" i="0" u="none" strike="noStrike" cap="none" normalizeH="0" baseline="0" dirty="0" smtClean="0">
                <a:ln>
                  <a:noFill/>
                </a:ln>
                <a:solidFill>
                  <a:srgbClr val="333333"/>
                </a:solidFill>
                <a:effectLst/>
                <a:latin typeface="標楷體" panose="03000509000000000000" pitchFamily="65" charset="-120"/>
                <a:ea typeface="標楷體" panose="03000509000000000000" pitchFamily="65" charset="-120"/>
                <a:cs typeface="Arial" panose="020B0604020202020204" pitchFamily="34" charset="0"/>
              </a:rPr>
              <a:t>紙尿褲比紙尿片輕巧貼身，穿著較舒適，穿著時需以手腳配合。</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defTabSz="914400"/>
            <a:r>
              <a:rPr lang="en-US" altLang="en-US" sz="1550" b="1" dirty="0">
                <a:latin typeface="標楷體" panose="03000509000000000000" pitchFamily="65" charset="-120"/>
                <a:ea typeface="標楷體" panose="03000509000000000000" pitchFamily="65" charset="-120"/>
                <a:cs typeface="Calibri" panose="020F0502020204030204" pitchFamily="34" charset="0"/>
              </a:rPr>
              <a:t>2. </a:t>
            </a:r>
            <a:r>
              <a:rPr lang="zh-TW" altLang="en-US" sz="1550" b="1" dirty="0">
                <a:latin typeface="標楷體" panose="03000509000000000000" pitchFamily="65" charset="-120"/>
                <a:ea typeface="標楷體" panose="03000509000000000000" pitchFamily="65" charset="-120"/>
                <a:cs typeface="Calibri" panose="020F0502020204030204" pitchFamily="34" charset="0"/>
              </a:rPr>
              <a:t>如何選擇合適的紙尿片</a:t>
            </a:r>
            <a:r>
              <a:rPr lang="en-US" altLang="zh-TW" sz="1550" b="1" dirty="0">
                <a:latin typeface="標楷體" panose="03000509000000000000" pitchFamily="65" charset="-120"/>
                <a:ea typeface="標楷體" panose="03000509000000000000" pitchFamily="65" charset="-120"/>
                <a:cs typeface="Calibri" panose="020F0502020204030204" pitchFamily="34" charset="0"/>
              </a:rPr>
              <a:t>/</a:t>
            </a:r>
            <a:r>
              <a:rPr lang="zh-TW" altLang="en-US" sz="1550" b="1" dirty="0">
                <a:latin typeface="標楷體" panose="03000509000000000000" pitchFamily="65" charset="-120"/>
                <a:ea typeface="標楷體" panose="03000509000000000000" pitchFamily="65" charset="-120"/>
                <a:cs typeface="Calibri" panose="020F0502020204030204" pitchFamily="34" charset="0"/>
              </a:rPr>
              <a:t>褲？</a:t>
            </a:r>
          </a:p>
          <a:p>
            <a:pPr lvl="0" defTabSz="914400"/>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   當中的考慮因素包括：</a:t>
            </a:r>
            <a:endParaRPr lang="zh-TW" altLang="en-US" sz="1550" b="1" dirty="0">
              <a:solidFill>
                <a:srgbClr val="333333"/>
              </a:solidFill>
              <a:latin typeface="標楷體" panose="03000509000000000000" pitchFamily="65" charset="-120"/>
              <a:ea typeface="標楷體" panose="03000509000000000000" pitchFamily="65" charset="-120"/>
              <a:cs typeface="Arial" panose="020B0604020202020204" pitchFamily="34" charset="0"/>
            </a:endParaRPr>
          </a:p>
          <a:p>
            <a:pPr marL="269875" defTabSz="914400">
              <a:buFontTx/>
              <a:buChar char="•"/>
            </a:pPr>
            <a:r>
              <a:rPr lang="zh-TW" altLang="en-US" sz="1550" b="1" dirty="0">
                <a:solidFill>
                  <a:srgbClr val="333333"/>
                </a:solidFill>
                <a:latin typeface="標楷體" panose="03000509000000000000" pitchFamily="65" charset="-120"/>
                <a:ea typeface="標楷體" panose="03000509000000000000" pitchFamily="65" charset="-120"/>
                <a:cs typeface="Arial" panose="020B0604020202020204" pitchFamily="34" charset="0"/>
              </a:rPr>
              <a:t>老友記的活動能力</a:t>
            </a:r>
          </a:p>
          <a:p>
            <a:pPr marL="269875" lvl="0"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性別，如男性或女性</a:t>
            </a:r>
          </a:p>
          <a:p>
            <a:pPr marL="269875" lvl="0"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老友記的身形</a:t>
            </a:r>
          </a:p>
          <a:p>
            <a:pPr marL="269875" lvl="0"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紙尿片</a:t>
            </a:r>
            <a:r>
              <a:rPr lang="en-US" altLang="zh-TW"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a:t>
            </a: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褲的吸水能力及防漏設計</a:t>
            </a:r>
            <a:b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b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＊例如日用尿片</a:t>
            </a:r>
            <a:r>
              <a:rPr lang="en-US" altLang="zh-TW"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a:t>
            </a: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褲：吸水能力較低，但減少阻礙活動；而夜用尿片</a:t>
            </a:r>
            <a:r>
              <a:rPr lang="en-US" altLang="zh-TW"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a:t>
            </a: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褲：吸水能力較高，但相對較重。</a:t>
            </a:r>
            <a:endParaRPr lang="en-US" altLang="zh-TW" sz="1550" b="1" dirty="0">
              <a:latin typeface="標楷體" panose="03000509000000000000" pitchFamily="65" charset="-120"/>
              <a:ea typeface="標楷體" panose="03000509000000000000" pitchFamily="65" charset="-120"/>
              <a:cs typeface="Calibri" panose="020F0502020204030204" pitchFamily="34" charset="0"/>
            </a:endParaRPr>
          </a:p>
          <a:p>
            <a:pPr marR="0" lvl="0" indent="0" defTabSz="914400">
              <a:lnSpc>
                <a:spcPct val="100000"/>
              </a:lnSpc>
              <a:buClrTx/>
              <a:buSzTx/>
              <a:buFontTx/>
              <a:buNone/>
              <a:tabLst/>
            </a:pPr>
            <a:r>
              <a:rPr lang="en-US" altLang="zh-TW" sz="1550" b="1" dirty="0">
                <a:latin typeface="標楷體" panose="03000509000000000000" pitchFamily="65" charset="-120"/>
                <a:ea typeface="標楷體" panose="03000509000000000000" pitchFamily="65" charset="-120"/>
                <a:cs typeface="Calibri" panose="020F0502020204030204" pitchFamily="34" charset="0"/>
              </a:rPr>
              <a:t>3. </a:t>
            </a:r>
            <a:r>
              <a:rPr lang="zh-TW" altLang="en-US" sz="1550" b="1" dirty="0">
                <a:latin typeface="標楷體" panose="03000509000000000000" pitchFamily="65" charset="-120"/>
                <a:ea typeface="標楷體" panose="03000509000000000000" pitchFamily="65" charset="-120"/>
                <a:cs typeface="Calibri" panose="020F0502020204030204" pitchFamily="34" charset="0"/>
              </a:rPr>
              <a:t>怎樣選擇成人紙尿片</a:t>
            </a:r>
            <a:r>
              <a:rPr lang="en-US" altLang="zh-TW" sz="1550" b="1" dirty="0">
                <a:latin typeface="標楷體" panose="03000509000000000000" pitchFamily="65" charset="-120"/>
                <a:ea typeface="標楷體" panose="03000509000000000000" pitchFamily="65" charset="-120"/>
                <a:cs typeface="Calibri" panose="020F0502020204030204" pitchFamily="34" charset="0"/>
              </a:rPr>
              <a:t>/</a:t>
            </a:r>
            <a:r>
              <a:rPr lang="zh-TW" altLang="en-US" sz="1550" b="1" dirty="0">
                <a:latin typeface="標楷體" panose="03000509000000000000" pitchFamily="65" charset="-120"/>
                <a:ea typeface="標楷體" panose="03000509000000000000" pitchFamily="65" charset="-120"/>
                <a:cs typeface="Calibri" panose="020F0502020204030204" pitchFamily="34" charset="0"/>
              </a:rPr>
              <a:t>褲？</a:t>
            </a:r>
          </a:p>
          <a:p>
            <a:pPr marL="269875" lvl="0" defTabSz="914400"/>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要選擇成人紙尿褲</a:t>
            </a:r>
            <a:r>
              <a:rPr lang="en-US" altLang="zh-TW"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a:t>
            </a: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片，一定要先了解老友記的行動能力及身體狀況而選擇合適他的紙尿褲</a:t>
            </a:r>
            <a:r>
              <a:rPr lang="en-US" altLang="zh-TW"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a:t>
            </a: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片。</a:t>
            </a:r>
          </a:p>
          <a:p>
            <a:pPr marL="269875" lvl="0"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如能站立換尿褲的老友記</a:t>
            </a:r>
          </a:p>
          <a:p>
            <a:pPr marL="446088" lvl="0" defTabSz="903288">
              <a:tabLst>
                <a:tab pos="446088" algn="l"/>
              </a:tabLst>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如老友記可以站立著換尿褲，建議可以購買褲型的成人紙尿褲，這種褲型的紙尿褲就跟一般的褲子一樣，方便穿脫。如果老友記是尿量較多或是夜間使用，可以購買吸水力較高的尿褲，以免外漏。</a:t>
            </a:r>
          </a:p>
          <a:p>
            <a:pPr marL="269875" lvl="0"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只能躺著換尿片的老友記</a:t>
            </a:r>
          </a:p>
          <a:p>
            <a:pPr marL="446088" lvl="0" indent="-176213"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若老友記只能卧床更換尿片，建議使用黏貼式的成人紙尿片，可以讓護老者輕鬆地在床上協助老友記更換</a:t>
            </a:r>
            <a:r>
              <a:rPr lang="zh-TW" altLang="en-US" sz="1550" dirty="0" smtClean="0">
                <a:solidFill>
                  <a:srgbClr val="333333"/>
                </a:solidFill>
                <a:latin typeface="標楷體" panose="03000509000000000000" pitchFamily="65" charset="-120"/>
                <a:ea typeface="標楷體" panose="03000509000000000000" pitchFamily="65" charset="-120"/>
                <a:cs typeface="Arial" panose="020B0604020202020204" pitchFamily="34" charset="0"/>
              </a:rPr>
              <a:t>。</a:t>
            </a:r>
            <a:endPar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endParaRPr>
          </a:p>
        </p:txBody>
      </p:sp>
      <p:pic>
        <p:nvPicPr>
          <p:cNvPr id="2064" name="圖片 1" descr="考量使用者的日常生活動作能力（AD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8247" y="1471469"/>
            <a:ext cx="2115241" cy="1408787"/>
          </a:xfrm>
          <a:prstGeom prst="rect">
            <a:avLst/>
          </a:prstGeom>
          <a:extLst>
            <a:ext uri="{909E8E84-426E-40DD-AFC4-6F175D3DCCD1}">
              <a14:hiddenFill xmlns:a14="http://schemas.microsoft.com/office/drawing/2010/main">
                <a:solidFill>
                  <a:srgbClr val="FFFFFF"/>
                </a:solidFill>
              </a14:hiddenFill>
            </a:ext>
          </a:extLst>
        </p:spPr>
      </p:pic>
      <p:sp>
        <p:nvSpPr>
          <p:cNvPr id="39" name="Rectangle 18"/>
          <p:cNvSpPr>
            <a:spLocks noChangeArrowheads="1"/>
          </p:cNvSpPr>
          <p:nvPr/>
        </p:nvSpPr>
        <p:spPr bwMode="auto">
          <a:xfrm>
            <a:off x="5357004" y="780004"/>
            <a:ext cx="4466586" cy="6055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defTabSz="914400">
              <a:lnSpc>
                <a:spcPct val="100000"/>
              </a:lnSpc>
              <a:buClrTx/>
              <a:buSzTx/>
              <a:buFontTx/>
              <a:buNone/>
              <a:tabLst/>
            </a:pPr>
            <a:r>
              <a:rPr lang="en-US" altLang="zh-TW" sz="1550" b="1" dirty="0" smtClean="0">
                <a:latin typeface="標楷體" panose="03000509000000000000" pitchFamily="65" charset="-120"/>
                <a:ea typeface="標楷體" panose="03000509000000000000" pitchFamily="65" charset="-120"/>
                <a:cs typeface="Calibri" panose="020F0502020204030204" pitchFamily="34" charset="0"/>
              </a:rPr>
              <a:t>5</a:t>
            </a:r>
            <a:r>
              <a:rPr lang="en-US" altLang="zh-TW" sz="1550" b="1" dirty="0">
                <a:latin typeface="標楷體" panose="03000509000000000000" pitchFamily="65" charset="-120"/>
                <a:ea typeface="標楷體" panose="03000509000000000000" pitchFamily="65" charset="-120"/>
                <a:cs typeface="Calibri" panose="020F0502020204030204" pitchFamily="34" charset="0"/>
              </a:rPr>
              <a:t>. </a:t>
            </a:r>
            <a:r>
              <a:rPr lang="zh-TW" altLang="en-US" sz="1550" b="1" dirty="0">
                <a:latin typeface="標楷體" panose="03000509000000000000" pitchFamily="65" charset="-120"/>
                <a:ea typeface="標楷體" panose="03000509000000000000" pitchFamily="65" charset="-120"/>
                <a:cs typeface="Calibri" panose="020F0502020204030204" pitchFamily="34" charset="0"/>
              </a:rPr>
              <a:t>如何使用紙尿片</a:t>
            </a:r>
            <a:r>
              <a:rPr lang="zh-TW" altLang="en-US" sz="1550" b="1" dirty="0" smtClean="0">
                <a:latin typeface="標楷體" panose="03000509000000000000" pitchFamily="65" charset="-120"/>
                <a:ea typeface="標楷體" panose="03000509000000000000" pitchFamily="65" charset="-120"/>
                <a:cs typeface="Calibri" panose="020F0502020204030204" pitchFamily="34" charset="0"/>
              </a:rPr>
              <a:t>？</a:t>
            </a:r>
            <a:endParaRPr lang="en-US" altLang="zh-TW" sz="1550" b="1" dirty="0" smtClean="0">
              <a:latin typeface="標楷體" panose="03000509000000000000" pitchFamily="65" charset="-120"/>
              <a:ea typeface="標楷體" panose="03000509000000000000" pitchFamily="65" charset="-120"/>
              <a:cs typeface="Calibri" panose="020F0502020204030204" pitchFamily="34" charset="0"/>
            </a:endParaRPr>
          </a:p>
          <a:p>
            <a:pPr marL="446088" marR="0" lvl="0" indent="-179388" defTabSz="363538">
              <a:lnSpc>
                <a:spcPct val="100000"/>
              </a:lnSpc>
              <a:buClrTx/>
              <a:buSzTx/>
              <a:tabLst>
                <a:tab pos="269875" algn="l"/>
              </a:tabLst>
            </a:pPr>
            <a:r>
              <a:rPr lang="en-US" altLang="zh-TW" sz="1550" dirty="0" smtClean="0">
                <a:solidFill>
                  <a:srgbClr val="333333"/>
                </a:solidFill>
                <a:latin typeface="標楷體" panose="03000509000000000000" pitchFamily="65" charset="-120"/>
                <a:ea typeface="標楷體" panose="03000509000000000000" pitchFamily="65" charset="-120"/>
                <a:cs typeface="Arial" panose="020B0604020202020204" pitchFamily="34" charset="0"/>
              </a:rPr>
              <a:t>	</a:t>
            </a:r>
            <a:r>
              <a:rPr lang="zh-TW" altLang="en-US" sz="1550" dirty="0" smtClean="0">
                <a:solidFill>
                  <a:srgbClr val="333333"/>
                </a:solidFill>
                <a:latin typeface="標楷體" panose="03000509000000000000" pitchFamily="65" charset="-120"/>
                <a:ea typeface="標楷體" panose="03000509000000000000" pitchFamily="65" charset="-120"/>
                <a:cs typeface="Arial" panose="020B0604020202020204" pitchFamily="34" charset="0"/>
              </a:rPr>
              <a:t>使用</a:t>
            </a: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紙尿片步驟如下：</a:t>
            </a:r>
          </a:p>
          <a:p>
            <a:pPr marL="446088" indent="-179388"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準備及打開紙尿片</a:t>
            </a:r>
          </a:p>
          <a:p>
            <a:pPr marL="446088" indent="-179388"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不應接觸紙尿片內則，以免尿片受到污染</a:t>
            </a:r>
          </a:p>
          <a:p>
            <a:pPr marL="446088" indent="-179388"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安排老友記側卧</a:t>
            </a:r>
          </a:p>
          <a:p>
            <a:pPr marL="446088" indent="-179388"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把紙尿片放在雙腳中間，紙尿片較大的部分置於臀部</a:t>
            </a:r>
          </a:p>
          <a:p>
            <a:pPr marL="446088" indent="-179388"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安排老友記平卧</a:t>
            </a:r>
          </a:p>
          <a:p>
            <a:pPr marL="446088" indent="-179388"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調整紙尿片的位置，確保紙尿片沒有摺起</a:t>
            </a:r>
          </a:p>
          <a:p>
            <a:pPr marL="446088" indent="-179388"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貼上穩固黏貼及前後調整防漏摺邊，以防止滲漏，但不可太緊，以免引起不適</a:t>
            </a:r>
          </a:p>
          <a:p>
            <a:pPr marL="446088" indent="-179388"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向老友記查詢紙尿片有否引起不適</a:t>
            </a:r>
          </a:p>
          <a:p>
            <a:pPr defTabSz="914400"/>
            <a:r>
              <a:rPr lang="en-US" altLang="zh-TW" sz="1550" b="1" dirty="0">
                <a:latin typeface="標楷體" panose="03000509000000000000" pitchFamily="65" charset="-120"/>
                <a:ea typeface="標楷體" panose="03000509000000000000" pitchFamily="65" charset="-120"/>
                <a:cs typeface="Calibri" panose="020F0502020204030204" pitchFamily="34" charset="0"/>
              </a:rPr>
              <a:t>6. </a:t>
            </a:r>
            <a:r>
              <a:rPr lang="zh-TW" altLang="en-US" sz="1550" b="1" dirty="0">
                <a:latin typeface="標楷體" panose="03000509000000000000" pitchFamily="65" charset="-120"/>
                <a:ea typeface="標楷體" panose="03000509000000000000" pitchFamily="65" charset="-120"/>
                <a:cs typeface="Calibri" panose="020F0502020204030204" pitchFamily="34" charset="0"/>
              </a:rPr>
              <a:t>在更換紙尿片時，應如何清潔？</a:t>
            </a:r>
          </a:p>
          <a:p>
            <a:pPr marL="269875" marR="0" lvl="0" algn="l" defTabSz="914400" rtl="0" eaLnBrk="0" fontAlgn="base" latinLnBrk="0" hangingPunct="0">
              <a:lnSpc>
                <a:spcPct val="100000"/>
              </a:lnSpc>
              <a:spcBef>
                <a:spcPct val="0"/>
              </a:spcBef>
              <a:spcAft>
                <a:spcPct val="0"/>
              </a:spcAft>
              <a:buClrTx/>
              <a:buSzTx/>
              <a:buFontTx/>
              <a:buChar char="•"/>
              <a:tabLst/>
            </a:pP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先用暖水清潔下體</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446088" marR="0" lvl="0" indent="-176213" algn="l" defTabSz="914400" rtl="0" eaLnBrk="0" fontAlgn="base" latinLnBrk="0" hangingPunct="0">
              <a:lnSpc>
                <a:spcPct val="100000"/>
              </a:lnSpc>
              <a:spcBef>
                <a:spcPct val="0"/>
              </a:spcBef>
              <a:spcAft>
                <a:spcPct val="0"/>
              </a:spcAft>
              <a:buClrTx/>
              <a:buSzTx/>
              <a:buFontTx/>
              <a:buChar char="•"/>
              <a:tabLst/>
            </a:pP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清潔女性老友記下體時，應用乾淨毛巾由前至後抹拭皮膚</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269875" marR="0" lvl="0" algn="l" defTabSz="914400" rtl="0" eaLnBrk="0" fontAlgn="base" latinLnBrk="0" hangingPunct="0">
              <a:lnSpc>
                <a:spcPct val="100000"/>
              </a:lnSpc>
              <a:spcBef>
                <a:spcPct val="0"/>
              </a:spcBef>
              <a:spcAft>
                <a:spcPct val="0"/>
              </a:spcAft>
              <a:buClrTx/>
              <a:buSzTx/>
              <a:buFontTx/>
              <a:buChar char="•"/>
              <a:tabLst/>
            </a:pP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印乾皮膚</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269875" marR="0" lvl="0" algn="l" defTabSz="914400" rtl="0" eaLnBrk="0" fontAlgn="base" latinLnBrk="0" hangingPunct="0">
              <a:lnSpc>
                <a:spcPct val="100000"/>
              </a:lnSpc>
              <a:spcBef>
                <a:spcPct val="0"/>
              </a:spcBef>
              <a:spcAft>
                <a:spcPct val="0"/>
              </a:spcAft>
              <a:buClrTx/>
              <a:buSzTx/>
              <a:buFontTx/>
              <a:buChar char="•"/>
              <a:tabLst/>
            </a:pP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不要大力洗擦老友記的皮膚</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269875" marR="0" lvl="0" algn="l" defTabSz="914400" rtl="0" eaLnBrk="0" fontAlgn="base" latinLnBrk="0" hangingPunct="0">
              <a:lnSpc>
                <a:spcPct val="100000"/>
              </a:lnSpc>
              <a:spcBef>
                <a:spcPct val="0"/>
              </a:spcBef>
              <a:spcAft>
                <a:spcPct val="0"/>
              </a:spcAft>
              <a:buClrTx/>
              <a:buSzTx/>
              <a:buFontTx/>
              <a:buChar char="•"/>
              <a:tabLst/>
            </a:pP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如有需要，可使用潤膚膏來保護皮膚</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R="0" lvl="0" indent="0" defTabSz="914400">
              <a:lnSpc>
                <a:spcPct val="100000"/>
              </a:lnSpc>
              <a:buClrTx/>
              <a:buSzTx/>
              <a:buFontTx/>
              <a:buNone/>
              <a:tabLst/>
            </a:pPr>
            <a:r>
              <a:rPr lang="en-US" altLang="zh-TW" sz="1550" b="1" dirty="0">
                <a:latin typeface="標楷體" panose="03000509000000000000" pitchFamily="65" charset="-120"/>
                <a:ea typeface="標楷體" panose="03000509000000000000" pitchFamily="65" charset="-120"/>
                <a:cs typeface="Calibri" panose="020F0502020204030204" pitchFamily="34" charset="0"/>
              </a:rPr>
              <a:t>7. </a:t>
            </a:r>
            <a:r>
              <a:rPr lang="zh-TW" altLang="en-US" sz="1550" b="1" dirty="0">
                <a:latin typeface="標楷體" panose="03000509000000000000" pitchFamily="65" charset="-120"/>
                <a:ea typeface="標楷體" panose="03000509000000000000" pitchFamily="65" charset="-120"/>
                <a:cs typeface="Calibri" panose="020F0502020204030204" pitchFamily="34" charset="0"/>
              </a:rPr>
              <a:t>如何處理滲漏？</a:t>
            </a:r>
          </a:p>
          <a:p>
            <a:pPr marL="266700" lvl="1" defTabSz="914400">
              <a:buFontTx/>
              <a:buChar char="•"/>
            </a:pP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檢查紙尿片</a:t>
            </a:r>
            <a:r>
              <a:rPr kumimoji="0" lang="en-US" altLang="zh-TW"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褲的大小是否合適</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449263" lvl="1" indent="-182563" defTabSz="914400">
              <a:buFontTx/>
              <a:buChar char="•"/>
            </a:pP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用手指放在大腿周圍的橡筋下，檢查紙尿片的鬆緊程度是否適中</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266700" lvl="1" defTabSz="914400">
              <a:buFontTx/>
              <a:buChar char="•"/>
            </a:pP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不應同時使用兩塊紙尿片</a:t>
            </a:r>
            <a:r>
              <a:rPr kumimoji="0" lang="en-US" altLang="zh-TW"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褲</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        資料來源</a:t>
            </a:r>
            <a:r>
              <a:rPr kumimoji="0" lang="en-US" altLang="zh-TW"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 </a:t>
            </a:r>
            <a:r>
              <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衛生署長者健康服務網站</a:t>
            </a:r>
            <a:endParaRPr kumimoji="0" lang="zh-TW" altLang="en-US" sz="155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p:txBody>
      </p:sp>
      <p:sp>
        <p:nvSpPr>
          <p:cNvPr id="40" name="Rectangle 18"/>
          <p:cNvSpPr>
            <a:spLocks noChangeArrowheads="1"/>
          </p:cNvSpPr>
          <p:nvPr/>
        </p:nvSpPr>
        <p:spPr bwMode="auto">
          <a:xfrm>
            <a:off x="6577477" y="72606"/>
            <a:ext cx="340330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en-US" altLang="zh-TW" sz="1550" b="1" dirty="0" smtClean="0">
                <a:latin typeface="標楷體" panose="03000509000000000000" pitchFamily="65" charset="-120"/>
                <a:ea typeface="標楷體" panose="03000509000000000000" pitchFamily="65" charset="-120"/>
                <a:cs typeface="Calibri" panose="020F0502020204030204" pitchFamily="34" charset="0"/>
              </a:rPr>
              <a:t>4. </a:t>
            </a:r>
            <a:r>
              <a:rPr lang="zh-TW" altLang="en-US" sz="1550" b="1" dirty="0">
                <a:latin typeface="標楷體" panose="03000509000000000000" pitchFamily="65" charset="-120"/>
                <a:ea typeface="標楷體" panose="03000509000000000000" pitchFamily="65" charset="-120"/>
                <a:cs typeface="Calibri" panose="020F0502020204030204" pitchFamily="34" charset="0"/>
              </a:rPr>
              <a:t>什麼時候需要更換紙尿片</a:t>
            </a:r>
            <a:r>
              <a:rPr lang="en-US" altLang="zh-TW" sz="1550" b="1" dirty="0">
                <a:latin typeface="標楷體" panose="03000509000000000000" pitchFamily="65" charset="-120"/>
                <a:ea typeface="標楷體" panose="03000509000000000000" pitchFamily="65" charset="-120"/>
                <a:cs typeface="Calibri" panose="020F0502020204030204" pitchFamily="34" charset="0"/>
              </a:rPr>
              <a:t>/</a:t>
            </a:r>
            <a:r>
              <a:rPr lang="zh-TW" altLang="en-US" sz="1550" b="1" dirty="0">
                <a:latin typeface="標楷體" panose="03000509000000000000" pitchFamily="65" charset="-120"/>
                <a:ea typeface="標楷體" panose="03000509000000000000" pitchFamily="65" charset="-120"/>
                <a:cs typeface="Calibri" panose="020F0502020204030204" pitchFamily="34" charset="0"/>
              </a:rPr>
              <a:t>褲？</a:t>
            </a:r>
          </a:p>
          <a:p>
            <a:pPr marL="0" marR="0" lvl="0" indent="0" algn="l" defTabSz="914400" rtl="0" eaLnBrk="0" fontAlgn="base" latinLnBrk="0" hangingPunct="0">
              <a:lnSpc>
                <a:spcPct val="100000"/>
              </a:lnSpc>
              <a:spcBef>
                <a:spcPct val="0"/>
              </a:spcBef>
              <a:spcAft>
                <a:spcPct val="0"/>
              </a:spcAft>
              <a:buClrTx/>
              <a:buSzTx/>
              <a:tabLst/>
            </a:pPr>
            <a:r>
              <a:rPr lang="zh-TW" altLang="en-US" sz="1550" dirty="0" smtClean="0">
                <a:solidFill>
                  <a:srgbClr val="333333"/>
                </a:solidFill>
                <a:latin typeface="標楷體" panose="03000509000000000000" pitchFamily="65" charset="-120"/>
                <a:ea typeface="標楷體" panose="03000509000000000000" pitchFamily="65" charset="-120"/>
                <a:cs typeface="Arial" panose="020B0604020202020204" pitchFamily="34" charset="0"/>
              </a:rPr>
              <a:t>   每</a:t>
            </a: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隔四小時更換一次</a:t>
            </a:r>
          </a:p>
          <a:p>
            <a:pPr marL="269875" defTabSz="914400">
              <a:buFontTx/>
              <a:buChar char="•"/>
            </a:pPr>
            <a:r>
              <a:rPr lang="zh-TW" altLang="en-US" sz="1550" dirty="0">
                <a:solidFill>
                  <a:srgbClr val="333333"/>
                </a:solidFill>
                <a:latin typeface="標楷體" panose="03000509000000000000" pitchFamily="65" charset="-120"/>
                <a:ea typeface="標楷體" panose="03000509000000000000" pitchFamily="65" charset="-120"/>
                <a:cs typeface="Arial" panose="020B0604020202020204" pitchFamily="34" charset="0"/>
              </a:rPr>
              <a:t>大便後應即時更換</a:t>
            </a:r>
          </a:p>
        </p:txBody>
      </p:sp>
    </p:spTree>
    <p:extLst>
      <p:ext uri="{BB962C8B-B14F-4D97-AF65-F5344CB8AC3E}">
        <p14:creationId xmlns:p14="http://schemas.microsoft.com/office/powerpoint/2010/main" val="29655185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圓角矩形 14"/>
          <p:cNvSpPr/>
          <p:nvPr/>
        </p:nvSpPr>
        <p:spPr>
          <a:xfrm>
            <a:off x="110151" y="73190"/>
            <a:ext cx="9730059" cy="6703625"/>
          </a:xfrm>
          <a:prstGeom prst="roundRect">
            <a:avLst>
              <a:gd name="adj" fmla="val 4954"/>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8" name="矩形 7"/>
          <p:cNvSpPr/>
          <p:nvPr/>
        </p:nvSpPr>
        <p:spPr>
          <a:xfrm>
            <a:off x="3834744" y="73190"/>
            <a:ext cx="2236510" cy="584775"/>
          </a:xfrm>
          <a:prstGeom prst="rect">
            <a:avLst/>
          </a:prstGeom>
          <a:noFill/>
        </p:spPr>
        <p:txBody>
          <a:bodyPr wrap="none" lIns="91440" tIns="45720" rIns="91440" bIns="45720">
            <a:spAutoFit/>
          </a:bodyPr>
          <a:lstStyle/>
          <a:p>
            <a:pPr lvl="0" algn="ctr">
              <a:defRPr/>
            </a:pPr>
            <a:r>
              <a:rPr lang="zh-TW" altLang="en-US" sz="32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護老者活動</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19" name="矩形 18"/>
          <p:cNvSpPr/>
          <p:nvPr/>
        </p:nvSpPr>
        <p:spPr>
          <a:xfrm>
            <a:off x="8072298" y="319411"/>
            <a:ext cx="1723549" cy="338554"/>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負責社工</a:t>
            </a:r>
            <a:r>
              <a:rPr lang="en-US" altLang="zh-TW"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6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任</a:t>
            </a: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姑娘</a:t>
            </a:r>
            <a:endParaRPr kumimoji="0" lang="zh-TW" altLang="en-US" sz="16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2" name="矩形 1"/>
          <p:cNvSpPr/>
          <p:nvPr/>
        </p:nvSpPr>
        <p:spPr>
          <a:xfrm>
            <a:off x="4963887" y="624366"/>
            <a:ext cx="4942112" cy="6033062"/>
          </a:xfrm>
          <a:prstGeom prst="rect">
            <a:avLst/>
          </a:prstGeom>
        </p:spPr>
        <p:txBody>
          <a:bodyPr wrap="square">
            <a:spAutoFit/>
          </a:bodyPr>
          <a:lstStyle/>
          <a:p>
            <a:pPr marL="534988" indent="-534988"/>
            <a:r>
              <a:rPr lang="zh-TW" altLang="en-US" sz="1600" b="1" u="sng" dirty="0" smtClean="0">
                <a:solidFill>
                  <a:prstClr val="black"/>
                </a:solidFill>
                <a:latin typeface="標楷體" panose="03000509000000000000" pitchFamily="65" charset="-120"/>
                <a:ea typeface="標楷體" panose="03000509000000000000" pitchFamily="65" charset="-120"/>
              </a:rPr>
              <a:t>舒</a:t>
            </a:r>
            <a:r>
              <a:rPr lang="zh-TW" altLang="en-US" sz="1600" b="1" u="sng" dirty="0">
                <a:solidFill>
                  <a:prstClr val="black"/>
                </a:solidFill>
                <a:latin typeface="標楷體" panose="03000509000000000000" pitchFamily="65" charset="-120"/>
                <a:ea typeface="標楷體" panose="03000509000000000000" pitchFamily="65" charset="-120"/>
              </a:rPr>
              <a:t>懷小聚</a:t>
            </a:r>
            <a:endParaRPr lang="en-US" sz="1600" b="1" u="sng" dirty="0">
              <a:solidFill>
                <a:prstClr val="black"/>
              </a:solidFill>
              <a:latin typeface="標楷體" panose="03000509000000000000" pitchFamily="65" charset="-120"/>
              <a:ea typeface="標楷體" panose="03000509000000000000" pitchFamily="65" charset="-120"/>
            </a:endParaRPr>
          </a:p>
          <a:p>
            <a:pPr marL="534988" lvl="0" indent="-534988">
              <a:lnSpc>
                <a:spcPts val="1800"/>
              </a:lnSpc>
            </a:pPr>
            <a:r>
              <a:rPr lang="zh-TW" altLang="en-US" sz="1400" dirty="0">
                <a:solidFill>
                  <a:prstClr val="black"/>
                </a:solidFill>
                <a:latin typeface="標楷體" panose="03000509000000000000" pitchFamily="65" charset="-120"/>
                <a:ea typeface="標楷體" panose="03000509000000000000" pitchFamily="65" charset="-120"/>
              </a:rPr>
              <a:t>日期</a:t>
            </a:r>
            <a:r>
              <a:rPr lang="en-US" altLang="zh-TW" sz="1400" dirty="0">
                <a:solidFill>
                  <a:prstClr val="black"/>
                </a:solidFill>
                <a:latin typeface="標楷體" panose="03000509000000000000" pitchFamily="65" charset="-120"/>
                <a:ea typeface="標楷體" panose="03000509000000000000" pitchFamily="65" charset="-120"/>
              </a:rPr>
              <a:t>︰2022</a:t>
            </a:r>
            <a:r>
              <a:rPr lang="zh-TW" altLang="en-US" sz="1400" dirty="0">
                <a:solidFill>
                  <a:prstClr val="black"/>
                </a:solidFill>
                <a:latin typeface="標楷體" panose="03000509000000000000" pitchFamily="65" charset="-120"/>
                <a:ea typeface="標楷體" panose="03000509000000000000" pitchFamily="65" charset="-120"/>
              </a:rPr>
              <a:t>年</a:t>
            </a:r>
            <a:r>
              <a:rPr lang="en-US" altLang="zh-TW" sz="1400" dirty="0">
                <a:solidFill>
                  <a:prstClr val="black"/>
                </a:solidFill>
                <a:latin typeface="標楷體" panose="03000509000000000000" pitchFamily="65" charset="-120"/>
                <a:ea typeface="標楷體" panose="03000509000000000000" pitchFamily="65" charset="-120"/>
              </a:rPr>
              <a:t>2</a:t>
            </a:r>
            <a:r>
              <a:rPr lang="zh-TW" altLang="en-US" sz="1400" dirty="0">
                <a:solidFill>
                  <a:prstClr val="black"/>
                </a:solidFill>
                <a:latin typeface="標楷體" panose="03000509000000000000" pitchFamily="65" charset="-120"/>
                <a:ea typeface="標楷體" panose="03000509000000000000" pitchFamily="65" charset="-120"/>
              </a:rPr>
              <a:t>月</a:t>
            </a:r>
            <a:r>
              <a:rPr lang="en-US" altLang="zh-TW" sz="1400" dirty="0">
                <a:solidFill>
                  <a:prstClr val="black"/>
                </a:solidFill>
                <a:latin typeface="標楷體" panose="03000509000000000000" pitchFamily="65" charset="-120"/>
                <a:ea typeface="標楷體" panose="03000509000000000000" pitchFamily="65" charset="-120"/>
              </a:rPr>
              <a:t>25</a:t>
            </a:r>
            <a:r>
              <a:rPr lang="zh-TW" altLang="en-US" sz="1400" dirty="0">
                <a:solidFill>
                  <a:prstClr val="black"/>
                </a:solidFill>
                <a:latin typeface="標楷體" panose="03000509000000000000" pitchFamily="65" charset="-120"/>
                <a:ea typeface="標楷體" panose="03000509000000000000" pitchFamily="65" charset="-120"/>
              </a:rPr>
              <a:t>日、</a:t>
            </a:r>
            <a:r>
              <a:rPr lang="en-US" altLang="zh-TW" sz="1400" dirty="0">
                <a:solidFill>
                  <a:prstClr val="black"/>
                </a:solidFill>
                <a:latin typeface="標楷體" panose="03000509000000000000" pitchFamily="65" charset="-120"/>
                <a:ea typeface="標楷體" panose="03000509000000000000" pitchFamily="65" charset="-120"/>
              </a:rPr>
              <a:t>3</a:t>
            </a:r>
            <a:r>
              <a:rPr lang="zh-TW" altLang="en-US" sz="1400" dirty="0">
                <a:solidFill>
                  <a:prstClr val="black"/>
                </a:solidFill>
                <a:latin typeface="標楷體" panose="03000509000000000000" pitchFamily="65" charset="-120"/>
                <a:ea typeface="標楷體" panose="03000509000000000000" pitchFamily="65" charset="-120"/>
              </a:rPr>
              <a:t>月</a:t>
            </a:r>
            <a:r>
              <a:rPr lang="en-US" altLang="zh-TW" sz="1400" dirty="0">
                <a:solidFill>
                  <a:prstClr val="black"/>
                </a:solidFill>
                <a:latin typeface="標楷體" panose="03000509000000000000" pitchFamily="65" charset="-120"/>
                <a:ea typeface="標楷體" panose="03000509000000000000" pitchFamily="65" charset="-120"/>
              </a:rPr>
              <a:t>18</a:t>
            </a:r>
            <a:r>
              <a:rPr lang="zh-TW" altLang="en-US" sz="1400" dirty="0">
                <a:solidFill>
                  <a:prstClr val="black"/>
                </a:solidFill>
                <a:latin typeface="標楷體" panose="03000509000000000000" pitchFamily="65" charset="-120"/>
                <a:ea typeface="標楷體" panose="03000509000000000000" pitchFamily="65" charset="-120"/>
              </a:rPr>
              <a:t>日</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星期五</a:t>
            </a:r>
            <a:r>
              <a:rPr lang="en-US" altLang="zh-TW" sz="1400" dirty="0">
                <a:solidFill>
                  <a:prstClr val="black"/>
                </a:solidFill>
                <a:latin typeface="標楷體" panose="03000509000000000000" pitchFamily="65" charset="-120"/>
                <a:ea typeface="標楷體" panose="03000509000000000000" pitchFamily="65" charset="-120"/>
              </a:rPr>
              <a:t>)</a:t>
            </a:r>
          </a:p>
          <a:p>
            <a:pPr marL="534988" lvl="0" indent="-534988">
              <a:lnSpc>
                <a:spcPts val="1800"/>
              </a:lnSpc>
            </a:pPr>
            <a:r>
              <a:rPr lang="zh-TW" altLang="en-US" sz="1400" dirty="0">
                <a:solidFill>
                  <a:prstClr val="black"/>
                </a:solidFill>
                <a:latin typeface="標楷體" panose="03000509000000000000" pitchFamily="65" charset="-120"/>
                <a:ea typeface="標楷體" panose="03000509000000000000" pitchFamily="65" charset="-120"/>
              </a:rPr>
              <a:t>時間</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下午</a:t>
            </a:r>
            <a:r>
              <a:rPr lang="en-US" altLang="zh-TW" sz="1400" dirty="0">
                <a:solidFill>
                  <a:prstClr val="black"/>
                </a:solidFill>
                <a:latin typeface="標楷體" panose="03000509000000000000" pitchFamily="65" charset="-120"/>
                <a:ea typeface="標楷體" panose="03000509000000000000" pitchFamily="65" charset="-120"/>
              </a:rPr>
              <a:t>2:30–3:30</a:t>
            </a:r>
          </a:p>
          <a:p>
            <a:pPr marL="534988" indent="-534988">
              <a:lnSpc>
                <a:spcPts val="1800"/>
              </a:lnSpc>
            </a:pPr>
            <a:r>
              <a:rPr lang="zh-TW" altLang="en-US" sz="1400" dirty="0">
                <a:solidFill>
                  <a:prstClr val="black"/>
                </a:solidFill>
                <a:latin typeface="標楷體" panose="03000509000000000000" pitchFamily="65" charset="-120"/>
                <a:ea typeface="標楷體" panose="03000509000000000000" pitchFamily="65" charset="-120"/>
              </a:rPr>
              <a:t>地點</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網上</a:t>
            </a:r>
            <a:r>
              <a:rPr lang="en-US" sz="1400" dirty="0">
                <a:solidFill>
                  <a:prstClr val="black"/>
                </a:solidFill>
                <a:latin typeface="標楷體" panose="03000509000000000000" pitchFamily="65" charset="-120"/>
                <a:ea typeface="標楷體" panose="03000509000000000000" pitchFamily="65" charset="-120"/>
              </a:rPr>
              <a:t>Zoom</a:t>
            </a:r>
            <a:r>
              <a:rPr lang="zh-TW" altLang="en-US" sz="1400" dirty="0">
                <a:solidFill>
                  <a:prstClr val="black"/>
                </a:solidFill>
                <a:latin typeface="標楷體" panose="03000509000000000000" pitchFamily="65" charset="-120"/>
                <a:ea typeface="標楷體" panose="03000509000000000000" pitchFamily="65" charset="-120"/>
              </a:rPr>
              <a:t>形式 費用</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全免   對象</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護老者</a:t>
            </a:r>
            <a:endParaRPr lang="en-US" altLang="zh-TW" sz="1400" dirty="0">
              <a:solidFill>
                <a:prstClr val="black"/>
              </a:solidFill>
              <a:latin typeface="標楷體" panose="03000509000000000000" pitchFamily="65" charset="-120"/>
              <a:ea typeface="標楷體" panose="03000509000000000000" pitchFamily="65" charset="-120"/>
            </a:endParaRPr>
          </a:p>
          <a:p>
            <a:pPr marL="534988" indent="-534988">
              <a:lnSpc>
                <a:spcPts val="1800"/>
              </a:lnSpc>
            </a:pPr>
            <a:r>
              <a:rPr lang="zh-TW" altLang="en-US" sz="1400" dirty="0">
                <a:solidFill>
                  <a:prstClr val="black"/>
                </a:solidFill>
                <a:latin typeface="標楷體" panose="03000509000000000000" pitchFamily="65" charset="-120"/>
                <a:ea typeface="標楷體" panose="03000509000000000000" pitchFamily="65" charset="-120"/>
              </a:rPr>
              <a:t>內容：透過與其他護老者分享和互動，舒緩日常的壓力與樂事。</a:t>
            </a:r>
            <a:endParaRPr lang="en-US" altLang="zh-TW" sz="1400" dirty="0">
              <a:solidFill>
                <a:prstClr val="black"/>
              </a:solidFill>
              <a:latin typeface="標楷體" panose="03000509000000000000" pitchFamily="65" charset="-120"/>
              <a:ea typeface="標楷體" panose="03000509000000000000" pitchFamily="65" charset="-120"/>
            </a:endParaRPr>
          </a:p>
          <a:p>
            <a:pPr marL="534988" indent="-534988">
              <a:lnSpc>
                <a:spcPts val="1800"/>
              </a:lnSpc>
            </a:pPr>
            <a:r>
              <a:rPr lang="zh-TW" altLang="en-US" sz="1400" b="1" dirty="0">
                <a:solidFill>
                  <a:prstClr val="black"/>
                </a:solidFill>
                <a:latin typeface="標楷體" panose="03000509000000000000" pitchFamily="65" charset="-120"/>
                <a:ea typeface="標楷體" panose="03000509000000000000" pitchFamily="65" charset="-120"/>
              </a:rPr>
              <a:t>備註：此活動只限護老者</a:t>
            </a:r>
            <a:r>
              <a:rPr lang="zh-TW" altLang="en-US" sz="1400" b="1" dirty="0" smtClean="0">
                <a:solidFill>
                  <a:prstClr val="black"/>
                </a:solidFill>
                <a:latin typeface="標楷體" panose="03000509000000000000" pitchFamily="65" charset="-120"/>
                <a:ea typeface="標楷體" panose="03000509000000000000" pitchFamily="65" charset="-120"/>
              </a:rPr>
              <a:t>參加</a:t>
            </a:r>
            <a:r>
              <a:rPr lang="zh-TW" altLang="en-US" sz="1400" b="1" dirty="0">
                <a:solidFill>
                  <a:prstClr val="black"/>
                </a:solidFill>
                <a:latin typeface="標楷體" panose="03000509000000000000" pitchFamily="65" charset="-120"/>
                <a:ea typeface="標楷體" panose="03000509000000000000" pitchFamily="65" charset="-120"/>
              </a:rPr>
              <a:t>，以及如報名人數多於上限，會以抽籤處理。</a:t>
            </a:r>
            <a:endParaRPr lang="en-US" altLang="zh-TW" sz="1400" b="1" dirty="0" smtClean="0">
              <a:solidFill>
                <a:prstClr val="black"/>
              </a:solidFill>
              <a:latin typeface="標楷體" panose="03000509000000000000" pitchFamily="65" charset="-120"/>
              <a:ea typeface="標楷體" panose="03000509000000000000" pitchFamily="65" charset="-120"/>
            </a:endParaRPr>
          </a:p>
          <a:p>
            <a:pPr marL="534988" indent="-534988">
              <a:lnSpc>
                <a:spcPts val="1800"/>
              </a:lnSpc>
            </a:pPr>
            <a:endParaRPr lang="en-US" sz="1400" b="1" dirty="0">
              <a:solidFill>
                <a:prstClr val="black"/>
              </a:solidFill>
              <a:latin typeface="標楷體" panose="03000509000000000000" pitchFamily="65" charset="-120"/>
              <a:ea typeface="標楷體" panose="03000509000000000000" pitchFamily="65" charset="-120"/>
            </a:endParaRPr>
          </a:p>
          <a:p>
            <a:pPr marL="534988" indent="-534988"/>
            <a:r>
              <a:rPr lang="zh-TW" altLang="en-US" sz="1600" b="1" u="sng" dirty="0" smtClean="0">
                <a:latin typeface="標楷體" panose="03000509000000000000" pitchFamily="65" charset="-120"/>
                <a:ea typeface="標楷體" panose="03000509000000000000" pitchFamily="65" charset="-120"/>
              </a:rPr>
              <a:t>護</a:t>
            </a:r>
            <a:r>
              <a:rPr lang="zh-TW" altLang="en-US" sz="1600" b="1" u="sng" dirty="0">
                <a:latin typeface="標楷體" panose="03000509000000000000" pitchFamily="65" charset="-120"/>
                <a:ea typeface="標楷體" panose="03000509000000000000" pitchFamily="65" charset="-120"/>
              </a:rPr>
              <a:t>老情人甜蜜蜜</a:t>
            </a:r>
            <a:endParaRPr lang="en-US" sz="1600" b="1" u="sng" dirty="0">
              <a:latin typeface="標楷體" panose="03000509000000000000" pitchFamily="65" charset="-120"/>
              <a:ea typeface="標楷體" panose="03000509000000000000" pitchFamily="65" charset="-120"/>
            </a:endParaRPr>
          </a:p>
          <a:p>
            <a:pPr marL="534988" lvl="0" indent="-534988"/>
            <a:r>
              <a:rPr lang="zh-TW" altLang="en-US" sz="1400" dirty="0">
                <a:solidFill>
                  <a:prstClr val="black"/>
                </a:solidFill>
                <a:latin typeface="標楷體" panose="03000509000000000000" pitchFamily="65" charset="-120"/>
                <a:ea typeface="標楷體" panose="03000509000000000000" pitchFamily="65" charset="-120"/>
              </a:rPr>
              <a:t>日期</a:t>
            </a:r>
            <a:r>
              <a:rPr lang="en-US" altLang="zh-TW" sz="1400" dirty="0">
                <a:solidFill>
                  <a:prstClr val="black"/>
                </a:solidFill>
                <a:latin typeface="標楷體" panose="03000509000000000000" pitchFamily="65" charset="-120"/>
                <a:ea typeface="標楷體" panose="03000509000000000000" pitchFamily="65" charset="-120"/>
              </a:rPr>
              <a:t>︰2022</a:t>
            </a:r>
            <a:r>
              <a:rPr lang="zh-TW" altLang="en-US" sz="1400" dirty="0">
                <a:solidFill>
                  <a:prstClr val="black"/>
                </a:solidFill>
                <a:latin typeface="標楷體" panose="03000509000000000000" pitchFamily="65" charset="-120"/>
                <a:ea typeface="標楷體" panose="03000509000000000000" pitchFamily="65" charset="-120"/>
              </a:rPr>
              <a:t>年</a:t>
            </a:r>
            <a:r>
              <a:rPr lang="en-US" altLang="zh-TW" sz="1400" dirty="0">
                <a:solidFill>
                  <a:prstClr val="black"/>
                </a:solidFill>
                <a:latin typeface="標楷體" panose="03000509000000000000" pitchFamily="65" charset="-120"/>
                <a:ea typeface="標楷體" panose="03000509000000000000" pitchFamily="65" charset="-120"/>
              </a:rPr>
              <a:t>2</a:t>
            </a:r>
            <a:r>
              <a:rPr lang="zh-TW" altLang="en-US" sz="1400" dirty="0">
                <a:solidFill>
                  <a:prstClr val="black"/>
                </a:solidFill>
                <a:latin typeface="標楷體" panose="03000509000000000000" pitchFamily="65" charset="-120"/>
                <a:ea typeface="標楷體" panose="03000509000000000000" pitchFamily="65" charset="-120"/>
              </a:rPr>
              <a:t>月</a:t>
            </a:r>
            <a:r>
              <a:rPr lang="en-US" altLang="zh-TW" sz="1400" dirty="0">
                <a:solidFill>
                  <a:prstClr val="black"/>
                </a:solidFill>
                <a:latin typeface="標楷體" panose="03000509000000000000" pitchFamily="65" charset="-120"/>
                <a:ea typeface="標楷體" panose="03000509000000000000" pitchFamily="65" charset="-120"/>
              </a:rPr>
              <a:t>14</a:t>
            </a:r>
            <a:r>
              <a:rPr lang="zh-TW" altLang="en-US" sz="1400" dirty="0">
                <a:solidFill>
                  <a:prstClr val="black"/>
                </a:solidFill>
                <a:latin typeface="標楷體" panose="03000509000000000000" pitchFamily="65" charset="-120"/>
                <a:ea typeface="標楷體" panose="03000509000000000000" pitchFamily="65" charset="-120"/>
              </a:rPr>
              <a:t>日</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星期一</a:t>
            </a:r>
            <a:r>
              <a:rPr lang="en-US" altLang="zh-TW" sz="1400" dirty="0">
                <a:solidFill>
                  <a:prstClr val="black"/>
                </a:solidFill>
                <a:latin typeface="標楷體" panose="03000509000000000000" pitchFamily="65" charset="-120"/>
                <a:ea typeface="標楷體" panose="03000509000000000000" pitchFamily="65" charset="-120"/>
              </a:rPr>
              <a:t>) </a:t>
            </a:r>
          </a:p>
          <a:p>
            <a:pPr marL="534988" lvl="0" indent="-534988"/>
            <a:r>
              <a:rPr lang="zh-TW" altLang="en-US" sz="1400" dirty="0">
                <a:solidFill>
                  <a:prstClr val="black"/>
                </a:solidFill>
                <a:latin typeface="標楷體" panose="03000509000000000000" pitchFamily="65" charset="-120"/>
                <a:ea typeface="標楷體" panose="03000509000000000000" pitchFamily="65" charset="-120"/>
              </a:rPr>
              <a:t>時間</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下午</a:t>
            </a:r>
            <a:r>
              <a:rPr lang="en-US" altLang="zh-TW" sz="1400" dirty="0">
                <a:solidFill>
                  <a:prstClr val="black"/>
                </a:solidFill>
                <a:latin typeface="標楷體" panose="03000509000000000000" pitchFamily="65" charset="-120"/>
                <a:ea typeface="標楷體" panose="03000509000000000000" pitchFamily="65" charset="-120"/>
              </a:rPr>
              <a:t>2:30–3:30 </a:t>
            </a:r>
          </a:p>
          <a:p>
            <a:pPr marL="534988" indent="-534988"/>
            <a:r>
              <a:rPr lang="zh-TW" altLang="en-US" sz="1400" dirty="0">
                <a:solidFill>
                  <a:prstClr val="black"/>
                </a:solidFill>
                <a:latin typeface="標楷體" panose="03000509000000000000" pitchFamily="65" charset="-120"/>
                <a:ea typeface="標楷體" panose="03000509000000000000" pitchFamily="65" charset="-120"/>
              </a:rPr>
              <a:t>地點</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網上</a:t>
            </a:r>
            <a:r>
              <a:rPr lang="en-US" sz="1400" dirty="0">
                <a:solidFill>
                  <a:prstClr val="black"/>
                </a:solidFill>
                <a:latin typeface="標楷體" panose="03000509000000000000" pitchFamily="65" charset="-120"/>
                <a:ea typeface="標楷體" panose="03000509000000000000" pitchFamily="65" charset="-120"/>
              </a:rPr>
              <a:t>Zoom</a:t>
            </a:r>
            <a:r>
              <a:rPr lang="zh-TW" altLang="en-US" sz="1400" dirty="0">
                <a:solidFill>
                  <a:prstClr val="black"/>
                </a:solidFill>
                <a:latin typeface="標楷體" panose="03000509000000000000" pitchFamily="65" charset="-120"/>
                <a:ea typeface="標楷體" panose="03000509000000000000" pitchFamily="65" charset="-120"/>
              </a:rPr>
              <a:t>形式 </a:t>
            </a:r>
            <a:r>
              <a:rPr lang="zh-TW" altLang="en-US" sz="1400" dirty="0" smtClean="0">
                <a:solidFill>
                  <a:prstClr val="black"/>
                </a:solidFill>
                <a:latin typeface="標楷體" panose="03000509000000000000" pitchFamily="65" charset="-120"/>
                <a:ea typeface="標楷體" panose="03000509000000000000" pitchFamily="65" charset="-120"/>
              </a:rPr>
              <a:t>  費用</a:t>
            </a:r>
            <a:r>
              <a:rPr lang="en-US" altLang="zh-TW" sz="1400" dirty="0" smtClean="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全免對象</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護老者及被照顧者</a:t>
            </a:r>
            <a:endParaRPr lang="en-US" altLang="zh-TW" sz="1400" dirty="0">
              <a:solidFill>
                <a:prstClr val="black"/>
              </a:solidFill>
              <a:latin typeface="標楷體" panose="03000509000000000000" pitchFamily="65" charset="-120"/>
              <a:ea typeface="標楷體" panose="03000509000000000000" pitchFamily="65" charset="-120"/>
            </a:endParaRPr>
          </a:p>
          <a:p>
            <a:pPr marL="534988" indent="-534988"/>
            <a:r>
              <a:rPr lang="zh-TW" altLang="en-US" sz="1400" dirty="0">
                <a:solidFill>
                  <a:prstClr val="black"/>
                </a:solidFill>
                <a:latin typeface="標楷體" panose="03000509000000000000" pitchFamily="65" charset="-120"/>
                <a:ea typeface="標楷體" panose="03000509000000000000" pitchFamily="65" charset="-120"/>
              </a:rPr>
              <a:t>內容</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情人節除了向愛人表達心意外，透過故事、歌曲及遊戲與護老者及被照顧者一同慶祝甜絲絲的</a:t>
            </a:r>
            <a:r>
              <a:rPr lang="zh-TW" altLang="en-US" sz="1400" dirty="0" smtClean="0">
                <a:solidFill>
                  <a:prstClr val="black"/>
                </a:solidFill>
                <a:latin typeface="標楷體" panose="03000509000000000000" pitchFamily="65" charset="-120"/>
                <a:ea typeface="標楷體" panose="03000509000000000000" pitchFamily="65" charset="-120"/>
              </a:rPr>
              <a:t>節日。</a:t>
            </a:r>
            <a:endParaRPr lang="en-US" altLang="zh-TW" sz="1400" dirty="0" smtClean="0">
              <a:solidFill>
                <a:prstClr val="black"/>
              </a:solidFill>
              <a:latin typeface="標楷體" panose="03000509000000000000" pitchFamily="65" charset="-120"/>
              <a:ea typeface="標楷體" panose="03000509000000000000" pitchFamily="65" charset="-120"/>
            </a:endParaRPr>
          </a:p>
          <a:p>
            <a:pPr marL="534988" indent="-534988">
              <a:lnSpc>
                <a:spcPts val="1800"/>
              </a:lnSpc>
            </a:pPr>
            <a:r>
              <a:rPr lang="zh-TW" altLang="en-US" sz="1400" b="1" dirty="0">
                <a:solidFill>
                  <a:prstClr val="black"/>
                </a:solidFill>
                <a:latin typeface="標楷體" panose="03000509000000000000" pitchFamily="65" charset="-120"/>
                <a:ea typeface="標楷體" panose="03000509000000000000" pitchFamily="65" charset="-120"/>
              </a:rPr>
              <a:t>備註：如報名人數多於上限，會以抽籤處理。</a:t>
            </a:r>
            <a:endParaRPr lang="en-US" sz="1400" b="1" dirty="0">
              <a:solidFill>
                <a:prstClr val="black"/>
              </a:solidFill>
              <a:latin typeface="標楷體" panose="03000509000000000000" pitchFamily="65" charset="-120"/>
              <a:ea typeface="標楷體" panose="03000509000000000000" pitchFamily="65" charset="-120"/>
            </a:endParaRPr>
          </a:p>
          <a:p>
            <a:pPr marL="534988" lvl="0" indent="-534988">
              <a:lnSpc>
                <a:spcPts val="1800"/>
              </a:lnSpc>
            </a:pPr>
            <a:endParaRPr lang="en-US" altLang="zh-TW" sz="1400" b="1" u="sng" dirty="0" smtClean="0">
              <a:solidFill>
                <a:prstClr val="black"/>
              </a:solidFill>
              <a:latin typeface="標楷體" panose="03000509000000000000" pitchFamily="65" charset="-120"/>
              <a:ea typeface="標楷體" panose="03000509000000000000" pitchFamily="65" charset="-120"/>
            </a:endParaRPr>
          </a:p>
          <a:p>
            <a:pPr marL="534988" lvl="0" indent="-534988">
              <a:lnSpc>
                <a:spcPts val="1800"/>
              </a:lnSpc>
            </a:pPr>
            <a:r>
              <a:rPr lang="zh-TW" altLang="en-US" sz="1600" b="1" u="sng" dirty="0" smtClean="0">
                <a:solidFill>
                  <a:prstClr val="black"/>
                </a:solidFill>
                <a:latin typeface="標楷體" panose="03000509000000000000" pitchFamily="65" charset="-120"/>
                <a:ea typeface="標楷體" panose="03000509000000000000" pitchFamily="65" charset="-120"/>
              </a:rPr>
              <a:t>「</a:t>
            </a:r>
            <a:r>
              <a:rPr lang="zh-TW" altLang="en-US" sz="1600" b="1" u="sng" dirty="0">
                <a:solidFill>
                  <a:prstClr val="black"/>
                </a:solidFill>
                <a:latin typeface="標楷體" panose="03000509000000000000" pitchFamily="65" charset="-120"/>
                <a:ea typeface="標楷體" panose="03000509000000000000" pitchFamily="65" charset="-120"/>
              </a:rPr>
              <a:t>曼陀羅」靜心初</a:t>
            </a:r>
            <a:r>
              <a:rPr lang="zh-TW" altLang="en-US" sz="1600" b="1" u="sng" dirty="0" smtClean="0">
                <a:solidFill>
                  <a:prstClr val="black"/>
                </a:solidFill>
                <a:latin typeface="標楷體" panose="03000509000000000000" pitchFamily="65" charset="-120"/>
                <a:ea typeface="標楷體" panose="03000509000000000000" pitchFamily="65" charset="-120"/>
              </a:rPr>
              <a:t>體驗 </a:t>
            </a:r>
            <a:r>
              <a:rPr lang="en-US" altLang="zh-TW" sz="1600" b="1" u="sng" dirty="0" smtClean="0">
                <a:solidFill>
                  <a:prstClr val="black"/>
                </a:solidFill>
                <a:latin typeface="標楷體" panose="03000509000000000000" pitchFamily="65" charset="-120"/>
                <a:ea typeface="標楷體" panose="03000509000000000000" pitchFamily="65" charset="-120"/>
              </a:rPr>
              <a:t>(B)</a:t>
            </a:r>
          </a:p>
          <a:p>
            <a:pPr marL="534988" lvl="0" indent="-534988">
              <a:lnSpc>
                <a:spcPts val="1800"/>
              </a:lnSpc>
            </a:pPr>
            <a:r>
              <a:rPr lang="zh-TW" altLang="en-US" sz="1400" dirty="0">
                <a:solidFill>
                  <a:prstClr val="black"/>
                </a:solidFill>
                <a:latin typeface="標楷體" panose="03000509000000000000" pitchFamily="65" charset="-120"/>
                <a:ea typeface="標楷體" panose="03000509000000000000" pitchFamily="65" charset="-120"/>
              </a:rPr>
              <a:t>日期</a:t>
            </a:r>
            <a:r>
              <a:rPr lang="en-US" altLang="zh-TW" sz="1400" dirty="0">
                <a:solidFill>
                  <a:prstClr val="black"/>
                </a:solidFill>
                <a:latin typeface="標楷體" panose="03000509000000000000" pitchFamily="65" charset="-120"/>
                <a:ea typeface="標楷體" panose="03000509000000000000" pitchFamily="65" charset="-120"/>
              </a:rPr>
              <a:t>︰2022</a:t>
            </a:r>
            <a:r>
              <a:rPr lang="zh-TW" altLang="en-US" sz="1400" dirty="0" smtClean="0">
                <a:solidFill>
                  <a:prstClr val="black"/>
                </a:solidFill>
                <a:latin typeface="標楷體" panose="03000509000000000000" pitchFamily="65" charset="-120"/>
                <a:ea typeface="標楷體" panose="03000509000000000000" pitchFamily="65" charset="-120"/>
              </a:rPr>
              <a:t>年</a:t>
            </a:r>
            <a:r>
              <a:rPr lang="en-US" altLang="zh-TW" sz="1400" dirty="0" smtClean="0">
                <a:solidFill>
                  <a:prstClr val="black"/>
                </a:solidFill>
                <a:latin typeface="標楷體" panose="03000509000000000000" pitchFamily="65" charset="-120"/>
                <a:ea typeface="標楷體" panose="03000509000000000000" pitchFamily="65" charset="-120"/>
              </a:rPr>
              <a:t>3</a:t>
            </a:r>
            <a:r>
              <a:rPr lang="zh-TW" altLang="en-US" sz="1400" dirty="0" smtClean="0">
                <a:solidFill>
                  <a:prstClr val="black"/>
                </a:solidFill>
                <a:latin typeface="標楷體" panose="03000509000000000000" pitchFamily="65" charset="-120"/>
                <a:ea typeface="標楷體" panose="03000509000000000000" pitchFamily="65" charset="-120"/>
              </a:rPr>
              <a:t>月</a:t>
            </a:r>
            <a:r>
              <a:rPr lang="en-US" altLang="zh-TW" sz="1400" dirty="0" smtClean="0">
                <a:solidFill>
                  <a:prstClr val="black"/>
                </a:solidFill>
                <a:latin typeface="標楷體" panose="03000509000000000000" pitchFamily="65" charset="-120"/>
                <a:ea typeface="標楷體" panose="03000509000000000000" pitchFamily="65" charset="-120"/>
              </a:rPr>
              <a:t>9</a:t>
            </a:r>
            <a:r>
              <a:rPr lang="zh-TW" altLang="en-US" sz="1400" dirty="0" smtClean="0">
                <a:solidFill>
                  <a:prstClr val="black"/>
                </a:solidFill>
                <a:latin typeface="標楷體" panose="03000509000000000000" pitchFamily="65" charset="-120"/>
                <a:ea typeface="標楷體" panose="03000509000000000000" pitchFamily="65" charset="-120"/>
              </a:rPr>
              <a:t>日</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smtClean="0">
                <a:solidFill>
                  <a:prstClr val="black"/>
                </a:solidFill>
                <a:latin typeface="標楷體" panose="03000509000000000000" pitchFamily="65" charset="-120"/>
                <a:ea typeface="標楷體" panose="03000509000000000000" pitchFamily="65" charset="-120"/>
              </a:rPr>
              <a:t>星期三</a:t>
            </a:r>
            <a:r>
              <a:rPr lang="en-US" altLang="zh-TW" sz="1400" dirty="0" smtClean="0">
                <a:solidFill>
                  <a:prstClr val="black"/>
                </a:solidFill>
                <a:latin typeface="標楷體" panose="03000509000000000000" pitchFamily="65" charset="-120"/>
                <a:ea typeface="標楷體" panose="03000509000000000000" pitchFamily="65" charset="-120"/>
              </a:rPr>
              <a:t>)</a:t>
            </a:r>
            <a:endParaRPr lang="en-US" altLang="zh-TW" sz="1400" dirty="0">
              <a:solidFill>
                <a:prstClr val="black"/>
              </a:solidFill>
              <a:latin typeface="標楷體" panose="03000509000000000000" pitchFamily="65" charset="-120"/>
              <a:ea typeface="標楷體" panose="03000509000000000000" pitchFamily="65" charset="-120"/>
            </a:endParaRPr>
          </a:p>
          <a:p>
            <a:pPr marL="534988" lvl="0" indent="-534988">
              <a:lnSpc>
                <a:spcPts val="1800"/>
              </a:lnSpc>
            </a:pPr>
            <a:r>
              <a:rPr lang="zh-TW" altLang="en-US" sz="1400" dirty="0">
                <a:solidFill>
                  <a:prstClr val="black"/>
                </a:solidFill>
                <a:latin typeface="標楷體" panose="03000509000000000000" pitchFamily="65" charset="-120"/>
                <a:ea typeface="標楷體" panose="03000509000000000000" pitchFamily="65" charset="-120"/>
              </a:rPr>
              <a:t>時間</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上午</a:t>
            </a:r>
            <a:r>
              <a:rPr lang="en-US" altLang="zh-TW" sz="1400" dirty="0" smtClean="0">
                <a:solidFill>
                  <a:prstClr val="black"/>
                </a:solidFill>
                <a:latin typeface="標楷體" panose="03000509000000000000" pitchFamily="65" charset="-120"/>
                <a:ea typeface="標楷體" panose="03000509000000000000" pitchFamily="65" charset="-120"/>
              </a:rPr>
              <a:t>10:00–11:30</a:t>
            </a:r>
          </a:p>
          <a:p>
            <a:pPr marL="534988" indent="-534988">
              <a:lnSpc>
                <a:spcPts val="1800"/>
              </a:lnSpc>
            </a:pPr>
            <a:r>
              <a:rPr lang="zh-TW" altLang="en-US" sz="1400" dirty="0" smtClean="0">
                <a:solidFill>
                  <a:prstClr val="black"/>
                </a:solidFill>
                <a:latin typeface="標楷體" panose="03000509000000000000" pitchFamily="65" charset="-120"/>
                <a:ea typeface="標楷體" panose="03000509000000000000" pitchFamily="65" charset="-120"/>
              </a:rPr>
              <a:t>地點</a:t>
            </a:r>
            <a:r>
              <a:rPr lang="en-US" altLang="zh-TW" sz="1400" dirty="0" smtClean="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網上</a:t>
            </a:r>
            <a:r>
              <a:rPr lang="en-US" sz="1400" dirty="0">
                <a:solidFill>
                  <a:prstClr val="black"/>
                </a:solidFill>
                <a:latin typeface="標楷體" panose="03000509000000000000" pitchFamily="65" charset="-120"/>
                <a:ea typeface="標楷體" panose="03000509000000000000" pitchFamily="65" charset="-120"/>
              </a:rPr>
              <a:t>Zoom</a:t>
            </a:r>
            <a:r>
              <a:rPr lang="zh-TW" altLang="en-US" sz="1400" dirty="0" smtClean="0">
                <a:solidFill>
                  <a:prstClr val="black"/>
                </a:solidFill>
                <a:latin typeface="標楷體" panose="03000509000000000000" pitchFamily="65" charset="-120"/>
                <a:ea typeface="標楷體" panose="03000509000000000000" pitchFamily="65" charset="-120"/>
              </a:rPr>
              <a:t>教學  費用</a:t>
            </a:r>
            <a:r>
              <a:rPr lang="en-US" altLang="zh-TW" sz="1400" dirty="0">
                <a:solidFill>
                  <a:prstClr val="black"/>
                </a:solidFill>
                <a:latin typeface="標楷體" panose="03000509000000000000" pitchFamily="65" charset="-120"/>
                <a:ea typeface="標楷體" panose="03000509000000000000" pitchFamily="65" charset="-120"/>
              </a:rPr>
              <a:t>︰$</a:t>
            </a:r>
            <a:r>
              <a:rPr lang="en-US" altLang="zh-TW" sz="1400" dirty="0" smtClean="0">
                <a:solidFill>
                  <a:prstClr val="black"/>
                </a:solidFill>
                <a:latin typeface="標楷體" panose="03000509000000000000" pitchFamily="65" charset="-120"/>
                <a:ea typeface="標楷體" panose="03000509000000000000" pitchFamily="65" charset="-120"/>
              </a:rPr>
              <a:t>20   </a:t>
            </a:r>
            <a:r>
              <a:rPr lang="zh-TW" altLang="en-US" sz="1400" dirty="0" smtClean="0">
                <a:solidFill>
                  <a:prstClr val="black"/>
                </a:solidFill>
                <a:latin typeface="標楷體" panose="03000509000000000000" pitchFamily="65" charset="-120"/>
                <a:ea typeface="標楷體" panose="03000509000000000000" pitchFamily="65" charset="-120"/>
              </a:rPr>
              <a:t>名額</a:t>
            </a:r>
            <a:r>
              <a:rPr lang="zh-TW" altLang="en-US" sz="1400" dirty="0">
                <a:solidFill>
                  <a:prstClr val="black"/>
                </a:solidFill>
                <a:latin typeface="標楷體" panose="03000509000000000000" pitchFamily="65" charset="-120"/>
                <a:ea typeface="標楷體" panose="03000509000000000000" pitchFamily="65" charset="-120"/>
              </a:rPr>
              <a:t>：</a:t>
            </a:r>
            <a:r>
              <a:rPr lang="en-US" sz="1400" dirty="0">
                <a:solidFill>
                  <a:prstClr val="black"/>
                </a:solidFill>
                <a:latin typeface="標楷體" panose="03000509000000000000" pitchFamily="65" charset="-120"/>
                <a:ea typeface="標楷體" panose="03000509000000000000" pitchFamily="65" charset="-120"/>
              </a:rPr>
              <a:t>15</a:t>
            </a:r>
            <a:r>
              <a:rPr lang="zh-TW" altLang="en-US" sz="1400" dirty="0">
                <a:solidFill>
                  <a:prstClr val="black"/>
                </a:solidFill>
                <a:latin typeface="標楷體" panose="03000509000000000000" pitchFamily="65" charset="-120"/>
                <a:ea typeface="標楷體" panose="03000509000000000000" pitchFamily="65" charset="-120"/>
              </a:rPr>
              <a:t>人</a:t>
            </a:r>
            <a:endParaRPr lang="en-US" sz="1400" dirty="0">
              <a:solidFill>
                <a:prstClr val="black"/>
              </a:solidFill>
              <a:latin typeface="標楷體" panose="03000509000000000000" pitchFamily="65" charset="-120"/>
              <a:ea typeface="標楷體" panose="03000509000000000000" pitchFamily="65" charset="-120"/>
            </a:endParaRPr>
          </a:p>
          <a:p>
            <a:pPr marL="534988" indent="-534988">
              <a:lnSpc>
                <a:spcPts val="1800"/>
              </a:lnSpc>
            </a:pPr>
            <a:r>
              <a:rPr lang="zh-TW" altLang="en-US" sz="1400" dirty="0" smtClean="0">
                <a:solidFill>
                  <a:prstClr val="black"/>
                </a:solidFill>
                <a:latin typeface="標楷體" panose="03000509000000000000" pitchFamily="65" charset="-120"/>
                <a:ea typeface="標楷體" panose="03000509000000000000" pitchFamily="65" charset="-120"/>
              </a:rPr>
              <a:t>對象</a:t>
            </a:r>
            <a:r>
              <a:rPr lang="en-US" altLang="zh-TW" sz="1400" dirty="0">
                <a:solidFill>
                  <a:prstClr val="black"/>
                </a:solidFill>
                <a:latin typeface="標楷體" panose="03000509000000000000" pitchFamily="65" charset="-120"/>
                <a:ea typeface="標楷體" panose="03000509000000000000" pitchFamily="65" charset="-120"/>
              </a:rPr>
              <a:t>︰</a:t>
            </a:r>
            <a:r>
              <a:rPr lang="zh-TW" altLang="en-US" sz="1400" dirty="0">
                <a:solidFill>
                  <a:prstClr val="black"/>
                </a:solidFill>
                <a:latin typeface="標楷體" panose="03000509000000000000" pitchFamily="65" charset="-120"/>
                <a:ea typeface="標楷體" panose="03000509000000000000" pitchFamily="65" charset="-120"/>
              </a:rPr>
              <a:t>護老者及會員</a:t>
            </a:r>
            <a:endParaRPr lang="en-US" altLang="zh-TW" sz="1400" dirty="0">
              <a:solidFill>
                <a:prstClr val="black"/>
              </a:solidFill>
              <a:latin typeface="標楷體" panose="03000509000000000000" pitchFamily="65" charset="-120"/>
              <a:ea typeface="標楷體" panose="03000509000000000000" pitchFamily="65" charset="-120"/>
            </a:endParaRPr>
          </a:p>
          <a:p>
            <a:pPr marL="534988" lvl="0" indent="-534988">
              <a:lnSpc>
                <a:spcPts val="1800"/>
              </a:lnSpc>
            </a:pPr>
            <a:r>
              <a:rPr lang="zh-TW" altLang="en-US" sz="1400" dirty="0" smtClean="0">
                <a:solidFill>
                  <a:prstClr val="black"/>
                </a:solidFill>
                <a:latin typeface="標楷體" panose="03000509000000000000" pitchFamily="65" charset="-120"/>
                <a:ea typeface="標楷體" panose="03000509000000000000" pitchFamily="65" charset="-120"/>
              </a:rPr>
              <a:t>內容</a:t>
            </a:r>
            <a:r>
              <a:rPr lang="zh-TW" altLang="en-US" sz="1400" dirty="0">
                <a:solidFill>
                  <a:prstClr val="black"/>
                </a:solidFill>
                <a:latin typeface="標楷體" panose="03000509000000000000" pitchFamily="65" charset="-120"/>
                <a:ea typeface="標楷體" panose="03000509000000000000" pitchFamily="65" charset="-120"/>
              </a:rPr>
              <a:t>：透過繪畫曼陀羅，體驗當中的樂趣，讓緊張的情緒舒緩下來，進入平靜狀態，專注關顧個人心靈需要，達致減壓</a:t>
            </a:r>
            <a:r>
              <a:rPr lang="zh-TW" altLang="en-US" sz="1400" dirty="0" smtClean="0">
                <a:solidFill>
                  <a:prstClr val="black"/>
                </a:solidFill>
                <a:latin typeface="標楷體" panose="03000509000000000000" pitchFamily="65" charset="-120"/>
                <a:ea typeface="標楷體" panose="03000509000000000000" pitchFamily="65" charset="-120"/>
              </a:rPr>
              <a:t>。</a:t>
            </a:r>
            <a:endParaRPr lang="en-US" altLang="zh-TW" sz="1400" b="1" dirty="0" smtClean="0">
              <a:solidFill>
                <a:prstClr val="black"/>
              </a:solidFill>
              <a:latin typeface="標楷體" panose="03000509000000000000" pitchFamily="65" charset="-120"/>
              <a:ea typeface="標楷體" panose="03000509000000000000" pitchFamily="65" charset="-120"/>
            </a:endParaRPr>
          </a:p>
          <a:p>
            <a:pPr marL="534988" indent="-534988">
              <a:lnSpc>
                <a:spcPts val="1800"/>
              </a:lnSpc>
            </a:pPr>
            <a:r>
              <a:rPr lang="zh-TW" altLang="en-US" sz="1400" b="1" dirty="0" smtClean="0">
                <a:solidFill>
                  <a:prstClr val="black"/>
                </a:solidFill>
                <a:latin typeface="標楷體" panose="03000509000000000000" pitchFamily="65" charset="-120"/>
                <a:ea typeface="標楷體" panose="03000509000000000000" pitchFamily="65" charset="-120"/>
              </a:rPr>
              <a:t>備註：如</a:t>
            </a:r>
            <a:r>
              <a:rPr lang="zh-TW" altLang="en-US" sz="1400" b="1" dirty="0">
                <a:solidFill>
                  <a:prstClr val="black"/>
                </a:solidFill>
                <a:latin typeface="標楷體" panose="03000509000000000000" pitchFamily="65" charset="-120"/>
                <a:ea typeface="標楷體" panose="03000509000000000000" pitchFamily="65" charset="-120"/>
              </a:rPr>
              <a:t>報名人數多於上限，會以抽籤處理</a:t>
            </a:r>
            <a:r>
              <a:rPr lang="zh-TW" altLang="en-US" sz="1400" b="1" dirty="0" smtClean="0">
                <a:solidFill>
                  <a:prstClr val="black"/>
                </a:solidFill>
                <a:latin typeface="標楷體" panose="03000509000000000000" pitchFamily="65" charset="-120"/>
                <a:ea typeface="標楷體" panose="03000509000000000000" pitchFamily="65" charset="-120"/>
              </a:rPr>
              <a:t>。</a:t>
            </a:r>
            <a:endParaRPr lang="en-US" sz="1400" b="1" dirty="0">
              <a:solidFill>
                <a:prstClr val="black"/>
              </a:solidFill>
              <a:latin typeface="標楷體" panose="03000509000000000000" pitchFamily="65" charset="-120"/>
              <a:ea typeface="標楷體" panose="03000509000000000000" pitchFamily="65" charset="-120"/>
            </a:endParaRPr>
          </a:p>
        </p:txBody>
      </p:sp>
      <p:sp>
        <p:nvSpPr>
          <p:cNvPr id="9" name="矩形 8"/>
          <p:cNvSpPr/>
          <p:nvPr/>
        </p:nvSpPr>
        <p:spPr>
          <a:xfrm>
            <a:off x="110151" y="443424"/>
            <a:ext cx="4853735" cy="5555367"/>
          </a:xfrm>
          <a:prstGeom prst="rect">
            <a:avLst/>
          </a:prstGeom>
        </p:spPr>
        <p:txBody>
          <a:bodyPr wrap="square">
            <a:spAutoFit/>
          </a:bodyPr>
          <a:lstStyle/>
          <a:p>
            <a:pPr marL="539750" indent="-539750">
              <a:lnSpc>
                <a:spcPts val="1800"/>
              </a:lnSpc>
            </a:pPr>
            <a:endParaRPr lang="en-US" altLang="zh-TW" sz="1400" dirty="0" smtClean="0">
              <a:solidFill>
                <a:prstClr val="black"/>
              </a:solidFill>
              <a:latin typeface="標楷體" panose="03000509000000000000" pitchFamily="65" charset="-120"/>
              <a:ea typeface="標楷體" panose="03000509000000000000" pitchFamily="65" charset="-120"/>
            </a:endParaRPr>
          </a:p>
          <a:p>
            <a:pPr marL="630238" indent="-630238"/>
            <a:r>
              <a:rPr lang="zh-TW" altLang="en-US" sz="1600" b="1" u="sng" dirty="0" smtClean="0">
                <a:solidFill>
                  <a:prstClr val="black"/>
                </a:solidFill>
                <a:latin typeface="標楷體" panose="03000509000000000000" pitchFamily="65" charset="-120"/>
                <a:ea typeface="標楷體" panose="03000509000000000000" pitchFamily="65" charset="-120"/>
              </a:rPr>
              <a:t>護</a:t>
            </a:r>
            <a:r>
              <a:rPr lang="zh-TW" altLang="en-US" sz="1600" b="1" u="sng" dirty="0">
                <a:solidFill>
                  <a:prstClr val="black"/>
                </a:solidFill>
                <a:latin typeface="標楷體" panose="03000509000000000000" pitchFamily="65" charset="-120"/>
                <a:ea typeface="標楷體" panose="03000509000000000000" pitchFamily="65" charset="-120"/>
              </a:rPr>
              <a:t>老剪紙舒壓班</a:t>
            </a:r>
            <a:endParaRPr lang="en-US" sz="1600" b="1" u="sng" dirty="0">
              <a:solidFill>
                <a:prstClr val="black"/>
              </a:solidFill>
              <a:latin typeface="標楷體" panose="03000509000000000000" pitchFamily="65" charset="-120"/>
              <a:ea typeface="標楷體" panose="03000509000000000000" pitchFamily="65" charset="-120"/>
            </a:endParaRPr>
          </a:p>
          <a:p>
            <a:pPr marL="630238" lvl="0" indent="-630238">
              <a:lnSpc>
                <a:spcPts val="1800"/>
              </a:lnSpc>
            </a:pPr>
            <a:r>
              <a:rPr lang="zh-TW" altLang="en-US" sz="1500" dirty="0" smtClean="0">
                <a:solidFill>
                  <a:prstClr val="black"/>
                </a:solidFill>
                <a:latin typeface="標楷體" panose="03000509000000000000" pitchFamily="65" charset="-120"/>
                <a:ea typeface="標楷體" panose="03000509000000000000" pitchFamily="65" charset="-120"/>
              </a:rPr>
              <a:t>日期</a:t>
            </a:r>
            <a:r>
              <a:rPr lang="en-US" altLang="zh-TW" sz="1500" dirty="0">
                <a:solidFill>
                  <a:prstClr val="black"/>
                </a:solidFill>
                <a:latin typeface="標楷體" panose="03000509000000000000" pitchFamily="65" charset="-120"/>
                <a:ea typeface="標楷體" panose="03000509000000000000" pitchFamily="65" charset="-120"/>
              </a:rPr>
              <a:t>︰2022</a:t>
            </a:r>
            <a:r>
              <a:rPr lang="zh-TW" altLang="en-US" sz="1500" dirty="0" smtClean="0">
                <a:solidFill>
                  <a:prstClr val="black"/>
                </a:solidFill>
                <a:latin typeface="標楷體" panose="03000509000000000000" pitchFamily="65" charset="-120"/>
                <a:ea typeface="標楷體" panose="03000509000000000000" pitchFamily="65" charset="-120"/>
              </a:rPr>
              <a:t>年</a:t>
            </a:r>
            <a:r>
              <a:rPr lang="en-US" altLang="zh-TW" sz="1500" dirty="0" smtClean="0">
                <a:solidFill>
                  <a:prstClr val="black"/>
                </a:solidFill>
                <a:latin typeface="標楷體" panose="03000509000000000000" pitchFamily="65" charset="-120"/>
                <a:ea typeface="標楷體" panose="03000509000000000000" pitchFamily="65" charset="-120"/>
              </a:rPr>
              <a:t>2</a:t>
            </a:r>
            <a:r>
              <a:rPr lang="zh-TW" altLang="en-US" sz="1500" dirty="0" smtClean="0">
                <a:solidFill>
                  <a:prstClr val="black"/>
                </a:solidFill>
                <a:latin typeface="標楷體" panose="03000509000000000000" pitchFamily="65" charset="-120"/>
                <a:ea typeface="標楷體" panose="03000509000000000000" pitchFamily="65" charset="-120"/>
              </a:rPr>
              <a:t>月</a:t>
            </a:r>
            <a:r>
              <a:rPr lang="en-US" altLang="zh-TW" sz="1500" dirty="0" smtClean="0">
                <a:solidFill>
                  <a:prstClr val="black"/>
                </a:solidFill>
                <a:latin typeface="標楷體" panose="03000509000000000000" pitchFamily="65" charset="-120"/>
                <a:ea typeface="標楷體" panose="03000509000000000000" pitchFamily="65" charset="-120"/>
              </a:rPr>
              <a:t>12</a:t>
            </a:r>
            <a:r>
              <a:rPr lang="zh-TW" altLang="en-US" sz="1500" dirty="0" smtClean="0">
                <a:solidFill>
                  <a:prstClr val="black"/>
                </a:solidFill>
                <a:latin typeface="標楷體" panose="03000509000000000000" pitchFamily="65" charset="-120"/>
                <a:ea typeface="標楷體" panose="03000509000000000000" pitchFamily="65" charset="-120"/>
              </a:rPr>
              <a:t>、</a:t>
            </a:r>
            <a:r>
              <a:rPr lang="en-US" altLang="zh-TW" sz="1500" dirty="0" smtClean="0">
                <a:solidFill>
                  <a:prstClr val="black"/>
                </a:solidFill>
                <a:latin typeface="標楷體" panose="03000509000000000000" pitchFamily="65" charset="-120"/>
                <a:ea typeface="標楷體" panose="03000509000000000000" pitchFamily="65" charset="-120"/>
              </a:rPr>
              <a:t>26</a:t>
            </a:r>
            <a:r>
              <a:rPr lang="zh-TW" altLang="en-US" sz="1500" dirty="0" smtClean="0">
                <a:solidFill>
                  <a:prstClr val="black"/>
                </a:solidFill>
                <a:latin typeface="標楷體" panose="03000509000000000000" pitchFamily="65" charset="-120"/>
                <a:ea typeface="標楷體" panose="03000509000000000000" pitchFamily="65" charset="-120"/>
              </a:rPr>
              <a:t>日及</a:t>
            </a:r>
            <a:r>
              <a:rPr lang="en-US" altLang="zh-TW" sz="1500" dirty="0" smtClean="0">
                <a:solidFill>
                  <a:prstClr val="black"/>
                </a:solidFill>
                <a:latin typeface="標楷體" panose="03000509000000000000" pitchFamily="65" charset="-120"/>
                <a:ea typeface="標楷體" panose="03000509000000000000" pitchFamily="65" charset="-120"/>
              </a:rPr>
              <a:t>3</a:t>
            </a:r>
            <a:r>
              <a:rPr lang="zh-TW" altLang="en-US" sz="1500" dirty="0" smtClean="0">
                <a:solidFill>
                  <a:prstClr val="black"/>
                </a:solidFill>
                <a:latin typeface="標楷體" panose="03000509000000000000" pitchFamily="65" charset="-120"/>
                <a:ea typeface="標楷體" panose="03000509000000000000" pitchFamily="65" charset="-120"/>
              </a:rPr>
              <a:t>月</a:t>
            </a:r>
            <a:r>
              <a:rPr lang="en-US" altLang="zh-TW" sz="1500" dirty="0" smtClean="0">
                <a:solidFill>
                  <a:prstClr val="black"/>
                </a:solidFill>
                <a:latin typeface="標楷體" panose="03000509000000000000" pitchFamily="65" charset="-120"/>
                <a:ea typeface="標楷體" panose="03000509000000000000" pitchFamily="65" charset="-120"/>
              </a:rPr>
              <a:t>12</a:t>
            </a:r>
            <a:r>
              <a:rPr lang="zh-TW" altLang="en-US" sz="1500" dirty="0" smtClean="0">
                <a:solidFill>
                  <a:prstClr val="black"/>
                </a:solidFill>
                <a:latin typeface="標楷體" panose="03000509000000000000" pitchFamily="65" charset="-120"/>
                <a:ea typeface="標楷體" panose="03000509000000000000" pitchFamily="65" charset="-120"/>
              </a:rPr>
              <a:t>、</a:t>
            </a:r>
            <a:r>
              <a:rPr lang="en-US" altLang="zh-TW" sz="1500" dirty="0" smtClean="0">
                <a:solidFill>
                  <a:prstClr val="black"/>
                </a:solidFill>
                <a:latin typeface="標楷體" panose="03000509000000000000" pitchFamily="65" charset="-120"/>
                <a:ea typeface="標楷體" panose="03000509000000000000" pitchFamily="65" charset="-120"/>
              </a:rPr>
              <a:t>19</a:t>
            </a:r>
            <a:r>
              <a:rPr lang="zh-TW" altLang="en-US" sz="1500" dirty="0" smtClean="0">
                <a:solidFill>
                  <a:prstClr val="black"/>
                </a:solidFill>
                <a:latin typeface="標楷體" panose="03000509000000000000" pitchFamily="65" charset="-120"/>
                <a:ea typeface="標楷體" panose="03000509000000000000" pitchFamily="65" charset="-120"/>
              </a:rPr>
              <a:t>日</a:t>
            </a:r>
            <a:r>
              <a:rPr lang="en-US" altLang="zh-TW" sz="1500" dirty="0">
                <a:solidFill>
                  <a:prstClr val="black"/>
                </a:solidFill>
                <a:latin typeface="標楷體" panose="03000509000000000000" pitchFamily="65" charset="-120"/>
                <a:ea typeface="標楷體" panose="03000509000000000000" pitchFamily="65" charset="-120"/>
              </a:rPr>
              <a:t>(</a:t>
            </a:r>
            <a:r>
              <a:rPr lang="zh-TW" altLang="en-US" sz="1500" dirty="0" smtClean="0">
                <a:solidFill>
                  <a:prstClr val="black"/>
                </a:solidFill>
                <a:latin typeface="標楷體" panose="03000509000000000000" pitchFamily="65" charset="-120"/>
                <a:ea typeface="標楷體" panose="03000509000000000000" pitchFamily="65" charset="-120"/>
              </a:rPr>
              <a:t>星期六</a:t>
            </a:r>
            <a:r>
              <a:rPr lang="en-US" altLang="zh-TW" sz="1500" dirty="0" smtClean="0">
                <a:solidFill>
                  <a:prstClr val="black"/>
                </a:solidFill>
                <a:latin typeface="標楷體" panose="03000509000000000000" pitchFamily="65" charset="-120"/>
                <a:ea typeface="標楷體" panose="03000509000000000000" pitchFamily="65" charset="-120"/>
              </a:rPr>
              <a:t>)</a:t>
            </a:r>
            <a:endParaRPr lang="en-US" altLang="zh-TW" sz="1500" dirty="0">
              <a:solidFill>
                <a:prstClr val="black"/>
              </a:solidFill>
              <a:latin typeface="標楷體" panose="03000509000000000000" pitchFamily="65" charset="-120"/>
              <a:ea typeface="標楷體" panose="03000509000000000000" pitchFamily="65" charset="-120"/>
            </a:endParaRPr>
          </a:p>
          <a:p>
            <a:pPr marL="630238" lvl="0" indent="-630238">
              <a:lnSpc>
                <a:spcPts val="1800"/>
              </a:lnSpc>
            </a:pPr>
            <a:r>
              <a:rPr lang="zh-TW" altLang="en-US" sz="1500" dirty="0">
                <a:solidFill>
                  <a:prstClr val="black"/>
                </a:solidFill>
                <a:latin typeface="標楷體" panose="03000509000000000000" pitchFamily="65" charset="-120"/>
                <a:ea typeface="標楷體" panose="03000509000000000000" pitchFamily="65" charset="-120"/>
              </a:rPr>
              <a:t>時間</a:t>
            </a:r>
            <a:r>
              <a:rPr lang="en-US" altLang="zh-TW" sz="1500" dirty="0">
                <a:solidFill>
                  <a:prstClr val="black"/>
                </a:solidFill>
                <a:latin typeface="標楷體" panose="03000509000000000000" pitchFamily="65" charset="-120"/>
                <a:ea typeface="標楷體" panose="03000509000000000000" pitchFamily="65" charset="-120"/>
              </a:rPr>
              <a:t>︰</a:t>
            </a:r>
            <a:r>
              <a:rPr lang="zh-TW" altLang="en-US" sz="1500" dirty="0">
                <a:solidFill>
                  <a:prstClr val="black"/>
                </a:solidFill>
                <a:latin typeface="標楷體" panose="03000509000000000000" pitchFamily="65" charset="-120"/>
                <a:ea typeface="標楷體" panose="03000509000000000000" pitchFamily="65" charset="-120"/>
              </a:rPr>
              <a:t>上午</a:t>
            </a:r>
            <a:r>
              <a:rPr lang="en-US" altLang="zh-TW" sz="1500" dirty="0" smtClean="0">
                <a:solidFill>
                  <a:prstClr val="black"/>
                </a:solidFill>
                <a:latin typeface="標楷體" panose="03000509000000000000" pitchFamily="65" charset="-120"/>
                <a:ea typeface="標楷體" panose="03000509000000000000" pitchFamily="65" charset="-120"/>
              </a:rPr>
              <a:t>10:00–11:30</a:t>
            </a:r>
            <a:endParaRPr lang="en-US" altLang="zh-TW" sz="1500" dirty="0">
              <a:solidFill>
                <a:prstClr val="black"/>
              </a:solidFill>
              <a:latin typeface="標楷體" panose="03000509000000000000" pitchFamily="65" charset="-120"/>
              <a:ea typeface="標楷體" panose="03000509000000000000" pitchFamily="65" charset="-120"/>
            </a:endParaRPr>
          </a:p>
          <a:p>
            <a:pPr marL="630238" indent="-630238">
              <a:lnSpc>
                <a:spcPts val="1800"/>
              </a:lnSpc>
            </a:pPr>
            <a:r>
              <a:rPr lang="zh-TW" altLang="en-US" sz="1500" dirty="0">
                <a:solidFill>
                  <a:prstClr val="black"/>
                </a:solidFill>
                <a:latin typeface="標楷體" panose="03000509000000000000" pitchFamily="65" charset="-120"/>
                <a:ea typeface="標楷體" panose="03000509000000000000" pitchFamily="65" charset="-120"/>
              </a:rPr>
              <a:t>地點</a:t>
            </a:r>
            <a:r>
              <a:rPr lang="en-US" altLang="zh-TW" sz="1500" dirty="0" smtClean="0">
                <a:solidFill>
                  <a:prstClr val="black"/>
                </a:solidFill>
                <a:latin typeface="標楷體" panose="03000509000000000000" pitchFamily="65" charset="-120"/>
                <a:ea typeface="標楷體" panose="03000509000000000000" pitchFamily="65" charset="-120"/>
              </a:rPr>
              <a:t>︰</a:t>
            </a:r>
            <a:r>
              <a:rPr lang="zh-TW" altLang="en-US" sz="1500" dirty="0">
                <a:solidFill>
                  <a:prstClr val="black"/>
                </a:solidFill>
                <a:latin typeface="標楷體" panose="03000509000000000000" pitchFamily="65" charset="-120"/>
                <a:ea typeface="標楷體" panose="03000509000000000000" pitchFamily="65" charset="-120"/>
              </a:rPr>
              <a:t>網上</a:t>
            </a:r>
            <a:r>
              <a:rPr lang="en-US" sz="1500" dirty="0" smtClean="0">
                <a:solidFill>
                  <a:prstClr val="black"/>
                </a:solidFill>
                <a:latin typeface="標楷體" panose="03000509000000000000" pitchFamily="65" charset="-120"/>
                <a:ea typeface="標楷體" panose="03000509000000000000" pitchFamily="65" charset="-120"/>
              </a:rPr>
              <a:t>Zoom</a:t>
            </a:r>
            <a:r>
              <a:rPr lang="zh-TW" altLang="en-US" sz="1500" dirty="0" smtClean="0">
                <a:solidFill>
                  <a:prstClr val="black"/>
                </a:solidFill>
                <a:latin typeface="標楷體" panose="03000509000000000000" pitchFamily="65" charset="-120"/>
                <a:ea typeface="標楷體" panose="03000509000000000000" pitchFamily="65" charset="-120"/>
              </a:rPr>
              <a:t>教學  費用</a:t>
            </a:r>
            <a:r>
              <a:rPr lang="en-US" altLang="zh-TW" sz="1500" dirty="0" smtClean="0">
                <a:solidFill>
                  <a:prstClr val="black"/>
                </a:solidFill>
                <a:latin typeface="標楷體" panose="03000509000000000000" pitchFamily="65" charset="-120"/>
                <a:ea typeface="標楷體" panose="03000509000000000000" pitchFamily="65" charset="-120"/>
              </a:rPr>
              <a:t>︰</a:t>
            </a:r>
            <a:r>
              <a:rPr lang="zh-TW" altLang="en-US" sz="1500" dirty="0">
                <a:solidFill>
                  <a:prstClr val="black"/>
                </a:solidFill>
                <a:latin typeface="標楷體" panose="03000509000000000000" pitchFamily="65" charset="-120"/>
                <a:ea typeface="標楷體" panose="03000509000000000000" pitchFamily="65" charset="-120"/>
              </a:rPr>
              <a:t>全</a:t>
            </a:r>
            <a:r>
              <a:rPr lang="zh-TW" altLang="en-US" sz="1500" dirty="0" smtClean="0">
                <a:solidFill>
                  <a:prstClr val="black"/>
                </a:solidFill>
                <a:latin typeface="標楷體" panose="03000509000000000000" pitchFamily="65" charset="-120"/>
                <a:ea typeface="標楷體" panose="03000509000000000000" pitchFamily="65" charset="-120"/>
              </a:rPr>
              <a:t>免   名額</a:t>
            </a:r>
            <a:r>
              <a:rPr lang="zh-TW" altLang="en-US" sz="1500" dirty="0">
                <a:solidFill>
                  <a:prstClr val="black"/>
                </a:solidFill>
                <a:latin typeface="標楷體" panose="03000509000000000000" pitchFamily="65" charset="-120"/>
                <a:ea typeface="標楷體" panose="03000509000000000000" pitchFamily="65" charset="-120"/>
              </a:rPr>
              <a:t>：</a:t>
            </a:r>
            <a:r>
              <a:rPr lang="en-US" sz="1500" dirty="0">
                <a:solidFill>
                  <a:prstClr val="black"/>
                </a:solidFill>
                <a:latin typeface="標楷體" panose="03000509000000000000" pitchFamily="65" charset="-120"/>
                <a:ea typeface="標楷體" panose="03000509000000000000" pitchFamily="65" charset="-120"/>
              </a:rPr>
              <a:t>15</a:t>
            </a:r>
            <a:r>
              <a:rPr lang="zh-TW" altLang="en-US" sz="1500" dirty="0">
                <a:solidFill>
                  <a:prstClr val="black"/>
                </a:solidFill>
                <a:latin typeface="標楷體" panose="03000509000000000000" pitchFamily="65" charset="-120"/>
                <a:ea typeface="標楷體" panose="03000509000000000000" pitchFamily="65" charset="-120"/>
              </a:rPr>
              <a:t>人</a:t>
            </a:r>
            <a:endParaRPr lang="en-US" sz="1500" dirty="0">
              <a:solidFill>
                <a:prstClr val="black"/>
              </a:solidFill>
              <a:latin typeface="標楷體" panose="03000509000000000000" pitchFamily="65" charset="-120"/>
              <a:ea typeface="標楷體" panose="03000509000000000000" pitchFamily="65" charset="-120"/>
            </a:endParaRPr>
          </a:p>
          <a:p>
            <a:pPr marL="630238" lvl="0" indent="-630238">
              <a:lnSpc>
                <a:spcPts val="1800"/>
              </a:lnSpc>
            </a:pPr>
            <a:r>
              <a:rPr lang="zh-TW" altLang="en-US" sz="1500" dirty="0" smtClean="0">
                <a:solidFill>
                  <a:prstClr val="black"/>
                </a:solidFill>
                <a:latin typeface="標楷體" panose="03000509000000000000" pitchFamily="65" charset="-120"/>
                <a:ea typeface="標楷體" panose="03000509000000000000" pitchFamily="65" charset="-120"/>
              </a:rPr>
              <a:t>對象</a:t>
            </a:r>
            <a:r>
              <a:rPr lang="en-US" altLang="zh-TW" sz="1500" dirty="0">
                <a:solidFill>
                  <a:prstClr val="black"/>
                </a:solidFill>
                <a:latin typeface="標楷體" panose="03000509000000000000" pitchFamily="65" charset="-120"/>
                <a:ea typeface="標楷體" panose="03000509000000000000" pitchFamily="65" charset="-120"/>
              </a:rPr>
              <a:t>︰</a:t>
            </a:r>
            <a:r>
              <a:rPr lang="zh-TW" altLang="en-US" sz="1500" dirty="0">
                <a:solidFill>
                  <a:prstClr val="black"/>
                </a:solidFill>
                <a:latin typeface="標楷體" panose="03000509000000000000" pitchFamily="65" charset="-120"/>
                <a:ea typeface="標楷體" panose="03000509000000000000" pitchFamily="65" charset="-120"/>
              </a:rPr>
              <a:t>護</a:t>
            </a:r>
            <a:r>
              <a:rPr lang="zh-TW" altLang="en-US" sz="1500" dirty="0" smtClean="0">
                <a:solidFill>
                  <a:prstClr val="black"/>
                </a:solidFill>
                <a:latin typeface="標楷體" panose="03000509000000000000" pitchFamily="65" charset="-120"/>
                <a:ea typeface="標楷體" panose="03000509000000000000" pitchFamily="65" charset="-120"/>
              </a:rPr>
              <a:t>老者及會員</a:t>
            </a:r>
            <a:endParaRPr lang="en-US" altLang="zh-TW" sz="1500" dirty="0">
              <a:solidFill>
                <a:prstClr val="black"/>
              </a:solidFill>
              <a:latin typeface="標楷體" panose="03000509000000000000" pitchFamily="65" charset="-120"/>
              <a:ea typeface="標楷體" panose="03000509000000000000" pitchFamily="65" charset="-120"/>
            </a:endParaRPr>
          </a:p>
          <a:p>
            <a:pPr marL="630238" indent="-630238"/>
            <a:r>
              <a:rPr lang="zh-TW" altLang="en-US" sz="1500" dirty="0">
                <a:solidFill>
                  <a:prstClr val="black"/>
                </a:solidFill>
                <a:latin typeface="標楷體" panose="03000509000000000000" pitchFamily="65" charset="-120"/>
                <a:ea typeface="標楷體" panose="03000509000000000000" pitchFamily="65" charset="-120"/>
              </a:rPr>
              <a:t>內容：剪紙是一門源遠流長的民間藝術，透過學習草稿、摺紙及剪紙等步驟，專注在此時此刻的自己，並體驗作品帶來的驚喜</a:t>
            </a:r>
            <a:r>
              <a:rPr lang="zh-TW" altLang="en-US" sz="1500" dirty="0" smtClean="0">
                <a:solidFill>
                  <a:prstClr val="black"/>
                </a:solidFill>
                <a:latin typeface="標楷體" panose="03000509000000000000" pitchFamily="65" charset="-120"/>
                <a:ea typeface="標楷體" panose="03000509000000000000" pitchFamily="65" charset="-120"/>
              </a:rPr>
              <a:t>。</a:t>
            </a:r>
            <a:endParaRPr lang="en-US" altLang="zh-TW" sz="1500" dirty="0" smtClean="0">
              <a:solidFill>
                <a:prstClr val="black"/>
              </a:solidFill>
              <a:latin typeface="標楷體" panose="03000509000000000000" pitchFamily="65" charset="-120"/>
              <a:ea typeface="標楷體" panose="03000509000000000000" pitchFamily="65" charset="-120"/>
            </a:endParaRPr>
          </a:p>
          <a:p>
            <a:pPr marL="630238" indent="-630238"/>
            <a:r>
              <a:rPr lang="zh-TW" altLang="en-US" sz="1500" b="1" dirty="0">
                <a:solidFill>
                  <a:prstClr val="black"/>
                </a:solidFill>
                <a:latin typeface="標楷體" panose="03000509000000000000" pitchFamily="65" charset="-120"/>
                <a:ea typeface="標楷體" panose="03000509000000000000" pitchFamily="65" charset="-120"/>
              </a:rPr>
              <a:t>備註：此活動只限護老者參加，以及如報名人數多於上限，會以抽籤處理</a:t>
            </a:r>
            <a:r>
              <a:rPr lang="zh-TW" altLang="en-US" sz="1500" b="1" dirty="0" smtClean="0">
                <a:solidFill>
                  <a:prstClr val="black"/>
                </a:solidFill>
                <a:latin typeface="標楷體" panose="03000509000000000000" pitchFamily="65" charset="-120"/>
                <a:ea typeface="標楷體" panose="03000509000000000000" pitchFamily="65" charset="-120"/>
              </a:rPr>
              <a:t>。</a:t>
            </a:r>
            <a:endParaRPr lang="en-US" altLang="zh-TW" sz="1500" b="1" dirty="0" smtClean="0">
              <a:solidFill>
                <a:prstClr val="black"/>
              </a:solidFill>
              <a:latin typeface="標楷體" panose="03000509000000000000" pitchFamily="65" charset="-120"/>
              <a:ea typeface="標楷體" panose="03000509000000000000" pitchFamily="65" charset="-120"/>
            </a:endParaRPr>
          </a:p>
          <a:p>
            <a:pPr marL="630238" indent="-630238"/>
            <a:endParaRPr lang="en-US" sz="1400" b="1" dirty="0">
              <a:solidFill>
                <a:prstClr val="black"/>
              </a:solidFill>
              <a:latin typeface="標楷體" panose="03000509000000000000" pitchFamily="65" charset="-120"/>
              <a:ea typeface="標楷體" panose="03000509000000000000" pitchFamily="65" charset="-120"/>
            </a:endParaRPr>
          </a:p>
          <a:p>
            <a:pPr marL="85725" indent="-85725"/>
            <a:r>
              <a:rPr lang="en-US" sz="1400" b="1" dirty="0">
                <a:solidFill>
                  <a:prstClr val="black"/>
                </a:solidFill>
                <a:latin typeface="標楷體" panose="03000509000000000000" pitchFamily="65" charset="-120"/>
                <a:ea typeface="標楷體" panose="03000509000000000000" pitchFamily="65" charset="-120"/>
              </a:rPr>
              <a:t>*</a:t>
            </a:r>
            <a:r>
              <a:rPr lang="zh-TW" altLang="en-US" sz="1400" b="1" dirty="0">
                <a:solidFill>
                  <a:prstClr val="black"/>
                </a:solidFill>
                <a:latin typeface="標楷體" panose="03000509000000000000" pitchFamily="65" charset="-120"/>
                <a:ea typeface="標楷體" panose="03000509000000000000" pitchFamily="65" charset="-120"/>
              </a:rPr>
              <a:t>抽籤成功的護老者須在</a:t>
            </a:r>
            <a:r>
              <a:rPr lang="en-US" sz="1400" b="1" dirty="0">
                <a:solidFill>
                  <a:prstClr val="black"/>
                </a:solidFill>
                <a:latin typeface="標楷體" panose="03000509000000000000" pitchFamily="65" charset="-120"/>
                <a:ea typeface="標楷體" panose="03000509000000000000" pitchFamily="65" charset="-120"/>
              </a:rPr>
              <a:t>10/2</a:t>
            </a:r>
            <a:r>
              <a:rPr lang="zh-TW" altLang="en-US" sz="1400" b="1" dirty="0">
                <a:solidFill>
                  <a:prstClr val="black"/>
                </a:solidFill>
                <a:latin typeface="標楷體" panose="03000509000000000000" pitchFamily="65" charset="-120"/>
                <a:ea typeface="標楷體" panose="03000509000000000000" pitchFamily="65" charset="-120"/>
              </a:rPr>
              <a:t>下午</a:t>
            </a:r>
            <a:r>
              <a:rPr lang="en-US" sz="1400" b="1" dirty="0">
                <a:solidFill>
                  <a:prstClr val="black"/>
                </a:solidFill>
                <a:latin typeface="標楷體" panose="03000509000000000000" pitchFamily="65" charset="-120"/>
                <a:ea typeface="標楷體" panose="03000509000000000000" pitchFamily="65" charset="-120"/>
              </a:rPr>
              <a:t>2:00</a:t>
            </a:r>
            <a:r>
              <a:rPr lang="zh-TW" altLang="en-US" sz="1400" b="1" dirty="0">
                <a:solidFill>
                  <a:prstClr val="black"/>
                </a:solidFill>
                <a:latin typeface="標楷體" panose="03000509000000000000" pitchFamily="65" charset="-120"/>
                <a:ea typeface="標楷體" panose="03000509000000000000" pitchFamily="65" charset="-120"/>
              </a:rPr>
              <a:t>至</a:t>
            </a:r>
            <a:r>
              <a:rPr lang="en-US" sz="1400" b="1" dirty="0">
                <a:solidFill>
                  <a:prstClr val="black"/>
                </a:solidFill>
                <a:latin typeface="標楷體" panose="03000509000000000000" pitchFamily="65" charset="-120"/>
                <a:ea typeface="標楷體" panose="03000509000000000000" pitchFamily="65" charset="-120"/>
              </a:rPr>
              <a:t>11/2</a:t>
            </a:r>
            <a:r>
              <a:rPr lang="zh-TW" altLang="en-US" sz="1400" b="1" dirty="0">
                <a:solidFill>
                  <a:prstClr val="black"/>
                </a:solidFill>
                <a:latin typeface="標楷體" panose="03000509000000000000" pitchFamily="65" charset="-120"/>
                <a:ea typeface="標楷體" panose="03000509000000000000" pitchFamily="65" charset="-120"/>
              </a:rPr>
              <a:t>下午</a:t>
            </a:r>
            <a:r>
              <a:rPr lang="en-US" sz="1400" b="1" dirty="0">
                <a:solidFill>
                  <a:prstClr val="black"/>
                </a:solidFill>
                <a:latin typeface="標楷體" panose="03000509000000000000" pitchFamily="65" charset="-120"/>
                <a:ea typeface="標楷體" panose="03000509000000000000" pitchFamily="65" charset="-120"/>
              </a:rPr>
              <a:t>5:00</a:t>
            </a:r>
            <a:r>
              <a:rPr lang="zh-TW" altLang="en-US" sz="1400" b="1" dirty="0">
                <a:solidFill>
                  <a:prstClr val="black"/>
                </a:solidFill>
                <a:latin typeface="標楷體" panose="03000509000000000000" pitchFamily="65" charset="-120"/>
                <a:ea typeface="標楷體" panose="03000509000000000000" pitchFamily="65" charset="-120"/>
              </a:rPr>
              <a:t>之前，到中心領取材料包</a:t>
            </a:r>
            <a:r>
              <a:rPr lang="en-US" sz="1400" b="1" dirty="0">
                <a:solidFill>
                  <a:prstClr val="black"/>
                </a:solidFill>
                <a:latin typeface="標楷體" panose="03000509000000000000" pitchFamily="65" charset="-120"/>
                <a:ea typeface="標楷體" panose="03000509000000000000" pitchFamily="65" charset="-120"/>
              </a:rPr>
              <a:t>*</a:t>
            </a:r>
          </a:p>
          <a:p>
            <a:pPr marL="630238" lvl="0" indent="-630238">
              <a:lnSpc>
                <a:spcPts val="1800"/>
              </a:lnSpc>
            </a:pPr>
            <a:endParaRPr lang="en-US" altLang="zh-TW" sz="1600" b="1" u="sng" dirty="0" smtClean="0">
              <a:solidFill>
                <a:prstClr val="black"/>
              </a:solidFill>
              <a:latin typeface="標楷體" panose="03000509000000000000" pitchFamily="65" charset="-120"/>
              <a:ea typeface="標楷體" panose="03000509000000000000" pitchFamily="65" charset="-120"/>
            </a:endParaRPr>
          </a:p>
          <a:p>
            <a:pPr marL="630238" lvl="0" indent="-630238">
              <a:lnSpc>
                <a:spcPts val="1800"/>
              </a:lnSpc>
            </a:pPr>
            <a:r>
              <a:rPr lang="zh-TW" altLang="en-US" sz="1600" b="1" u="sng" dirty="0" smtClean="0">
                <a:solidFill>
                  <a:prstClr val="black"/>
                </a:solidFill>
                <a:latin typeface="標楷體" panose="03000509000000000000" pitchFamily="65" charset="-120"/>
                <a:ea typeface="標楷體" panose="03000509000000000000" pitchFamily="65" charset="-120"/>
              </a:rPr>
              <a:t>護</a:t>
            </a:r>
            <a:r>
              <a:rPr lang="zh-TW" altLang="en-US" sz="1600" b="1" u="sng" dirty="0">
                <a:solidFill>
                  <a:prstClr val="black"/>
                </a:solidFill>
                <a:latin typeface="標楷體" panose="03000509000000000000" pitchFamily="65" charset="-120"/>
                <a:ea typeface="標楷體" panose="03000509000000000000" pitchFamily="65" charset="-120"/>
              </a:rPr>
              <a:t>老周年</a:t>
            </a:r>
            <a:r>
              <a:rPr lang="zh-TW" altLang="en-US" sz="1600" b="1" u="sng" dirty="0" smtClean="0">
                <a:solidFill>
                  <a:prstClr val="black"/>
                </a:solidFill>
                <a:latin typeface="標楷體" panose="03000509000000000000" pitchFamily="65" charset="-120"/>
                <a:ea typeface="標楷體" panose="03000509000000000000" pitchFamily="65" charset="-120"/>
              </a:rPr>
              <a:t>大會</a:t>
            </a:r>
            <a:endParaRPr lang="en-US" altLang="zh-TW" sz="1600" b="1" u="sng" dirty="0" smtClean="0">
              <a:solidFill>
                <a:prstClr val="black"/>
              </a:solidFill>
              <a:latin typeface="標楷體" panose="03000509000000000000" pitchFamily="65" charset="-120"/>
              <a:ea typeface="標楷體" panose="03000509000000000000" pitchFamily="65" charset="-120"/>
            </a:endParaRPr>
          </a:p>
          <a:p>
            <a:pPr marL="630238" lvl="0" indent="-630238">
              <a:lnSpc>
                <a:spcPts val="1800"/>
              </a:lnSpc>
            </a:pPr>
            <a:r>
              <a:rPr lang="zh-TW" altLang="en-US" sz="1500" dirty="0" smtClean="0">
                <a:solidFill>
                  <a:prstClr val="black"/>
                </a:solidFill>
                <a:latin typeface="標楷體" panose="03000509000000000000" pitchFamily="65" charset="-120"/>
                <a:ea typeface="標楷體" panose="03000509000000000000" pitchFamily="65" charset="-120"/>
              </a:rPr>
              <a:t>日期</a:t>
            </a:r>
            <a:r>
              <a:rPr lang="en-US" altLang="zh-TW" sz="1500" dirty="0">
                <a:solidFill>
                  <a:prstClr val="black"/>
                </a:solidFill>
                <a:latin typeface="標楷體" panose="03000509000000000000" pitchFamily="65" charset="-120"/>
                <a:ea typeface="標楷體" panose="03000509000000000000" pitchFamily="65" charset="-120"/>
              </a:rPr>
              <a:t>︰2022</a:t>
            </a:r>
            <a:r>
              <a:rPr lang="zh-TW" altLang="en-US" sz="1500" dirty="0">
                <a:solidFill>
                  <a:prstClr val="black"/>
                </a:solidFill>
                <a:latin typeface="標楷體" panose="03000509000000000000" pitchFamily="65" charset="-120"/>
                <a:ea typeface="標楷體" panose="03000509000000000000" pitchFamily="65" charset="-120"/>
              </a:rPr>
              <a:t>年</a:t>
            </a:r>
            <a:r>
              <a:rPr lang="en-US" altLang="zh-TW" sz="1500" dirty="0">
                <a:solidFill>
                  <a:prstClr val="black"/>
                </a:solidFill>
                <a:latin typeface="標楷體" panose="03000509000000000000" pitchFamily="65" charset="-120"/>
                <a:ea typeface="標楷體" panose="03000509000000000000" pitchFamily="65" charset="-120"/>
              </a:rPr>
              <a:t>3</a:t>
            </a:r>
            <a:r>
              <a:rPr lang="zh-TW" altLang="en-US" sz="1500" dirty="0">
                <a:solidFill>
                  <a:prstClr val="black"/>
                </a:solidFill>
                <a:latin typeface="標楷體" panose="03000509000000000000" pitchFamily="65" charset="-120"/>
                <a:ea typeface="標楷體" panose="03000509000000000000" pitchFamily="65" charset="-120"/>
              </a:rPr>
              <a:t>月</a:t>
            </a:r>
            <a:r>
              <a:rPr lang="en-US" altLang="zh-TW" sz="1500" dirty="0">
                <a:solidFill>
                  <a:prstClr val="black"/>
                </a:solidFill>
                <a:latin typeface="標楷體" panose="03000509000000000000" pitchFamily="65" charset="-120"/>
                <a:ea typeface="標楷體" panose="03000509000000000000" pitchFamily="65" charset="-120"/>
              </a:rPr>
              <a:t>25</a:t>
            </a:r>
            <a:r>
              <a:rPr lang="zh-TW" altLang="en-US" sz="1500" dirty="0">
                <a:solidFill>
                  <a:prstClr val="black"/>
                </a:solidFill>
                <a:latin typeface="標楷體" panose="03000509000000000000" pitchFamily="65" charset="-120"/>
                <a:ea typeface="標楷體" panose="03000509000000000000" pitchFamily="65" charset="-120"/>
              </a:rPr>
              <a:t>日</a:t>
            </a:r>
            <a:r>
              <a:rPr lang="en-US" altLang="zh-TW" sz="1500" dirty="0">
                <a:solidFill>
                  <a:prstClr val="black"/>
                </a:solidFill>
                <a:latin typeface="標楷體" panose="03000509000000000000" pitchFamily="65" charset="-120"/>
                <a:ea typeface="標楷體" panose="03000509000000000000" pitchFamily="65" charset="-120"/>
              </a:rPr>
              <a:t>(</a:t>
            </a:r>
            <a:r>
              <a:rPr lang="zh-TW" altLang="en-US" sz="1500" dirty="0">
                <a:solidFill>
                  <a:prstClr val="black"/>
                </a:solidFill>
                <a:latin typeface="標楷體" panose="03000509000000000000" pitchFamily="65" charset="-120"/>
                <a:ea typeface="標楷體" panose="03000509000000000000" pitchFamily="65" charset="-120"/>
              </a:rPr>
              <a:t>星期五</a:t>
            </a:r>
            <a:r>
              <a:rPr lang="en-US" altLang="zh-TW" sz="1500" dirty="0">
                <a:solidFill>
                  <a:prstClr val="black"/>
                </a:solidFill>
                <a:latin typeface="標楷體" panose="03000509000000000000" pitchFamily="65" charset="-120"/>
                <a:ea typeface="標楷體" panose="03000509000000000000" pitchFamily="65" charset="-120"/>
              </a:rPr>
              <a:t>)</a:t>
            </a:r>
          </a:p>
          <a:p>
            <a:pPr marL="630238" lvl="0" indent="-630238">
              <a:lnSpc>
                <a:spcPts val="1800"/>
              </a:lnSpc>
            </a:pPr>
            <a:r>
              <a:rPr lang="zh-TW" altLang="en-US" sz="1500" dirty="0">
                <a:solidFill>
                  <a:prstClr val="black"/>
                </a:solidFill>
                <a:latin typeface="標楷體" panose="03000509000000000000" pitchFamily="65" charset="-120"/>
                <a:ea typeface="標楷體" panose="03000509000000000000" pitchFamily="65" charset="-120"/>
              </a:rPr>
              <a:t>時間</a:t>
            </a:r>
            <a:r>
              <a:rPr lang="en-US" altLang="zh-TW" sz="1500" dirty="0">
                <a:solidFill>
                  <a:prstClr val="black"/>
                </a:solidFill>
                <a:latin typeface="標楷體" panose="03000509000000000000" pitchFamily="65" charset="-120"/>
                <a:ea typeface="標楷體" panose="03000509000000000000" pitchFamily="65" charset="-120"/>
              </a:rPr>
              <a:t>︰</a:t>
            </a:r>
            <a:r>
              <a:rPr lang="zh-TW" altLang="en-US" sz="1500" dirty="0">
                <a:solidFill>
                  <a:prstClr val="black"/>
                </a:solidFill>
                <a:latin typeface="標楷體" panose="03000509000000000000" pitchFamily="65" charset="-120"/>
                <a:ea typeface="標楷體" panose="03000509000000000000" pitchFamily="65" charset="-120"/>
              </a:rPr>
              <a:t>下午</a:t>
            </a:r>
            <a:r>
              <a:rPr lang="en-US" altLang="zh-TW" sz="1500" dirty="0" smtClean="0">
                <a:solidFill>
                  <a:prstClr val="black"/>
                </a:solidFill>
                <a:latin typeface="標楷體" panose="03000509000000000000" pitchFamily="65" charset="-120"/>
                <a:ea typeface="標楷體" panose="03000509000000000000" pitchFamily="65" charset="-120"/>
              </a:rPr>
              <a:t>2:30–3:30   </a:t>
            </a:r>
          </a:p>
          <a:p>
            <a:pPr marL="630238" lvl="0" indent="-630238">
              <a:lnSpc>
                <a:spcPts val="1800"/>
              </a:lnSpc>
            </a:pPr>
            <a:r>
              <a:rPr lang="zh-TW" altLang="en-US" sz="1500" dirty="0" smtClean="0">
                <a:solidFill>
                  <a:prstClr val="black"/>
                </a:solidFill>
                <a:latin typeface="標楷體" panose="03000509000000000000" pitchFamily="65" charset="-120"/>
                <a:ea typeface="標楷體" panose="03000509000000000000" pitchFamily="65" charset="-120"/>
              </a:rPr>
              <a:t>地點</a:t>
            </a:r>
            <a:r>
              <a:rPr lang="en-US" altLang="zh-TW" sz="1500" dirty="0">
                <a:solidFill>
                  <a:prstClr val="black"/>
                </a:solidFill>
                <a:latin typeface="標楷體" panose="03000509000000000000" pitchFamily="65" charset="-120"/>
                <a:ea typeface="標楷體" panose="03000509000000000000" pitchFamily="65" charset="-120"/>
              </a:rPr>
              <a:t>︰</a:t>
            </a:r>
            <a:r>
              <a:rPr lang="zh-TW" altLang="en-US" sz="1500" dirty="0">
                <a:solidFill>
                  <a:prstClr val="black"/>
                </a:solidFill>
                <a:latin typeface="標楷體" panose="03000509000000000000" pitchFamily="65" charset="-120"/>
                <a:ea typeface="標楷體" panose="03000509000000000000" pitchFamily="65" charset="-120"/>
              </a:rPr>
              <a:t>網上</a:t>
            </a:r>
            <a:r>
              <a:rPr lang="en-US" sz="1500" dirty="0" smtClean="0">
                <a:solidFill>
                  <a:prstClr val="black"/>
                </a:solidFill>
                <a:latin typeface="標楷體" panose="03000509000000000000" pitchFamily="65" charset="-120"/>
                <a:ea typeface="標楷體" panose="03000509000000000000" pitchFamily="65" charset="-120"/>
              </a:rPr>
              <a:t>Zoom</a:t>
            </a:r>
            <a:r>
              <a:rPr lang="zh-TW" altLang="en-US" sz="1500" dirty="0" smtClean="0">
                <a:solidFill>
                  <a:prstClr val="black"/>
                </a:solidFill>
                <a:latin typeface="標楷體" panose="03000509000000000000" pitchFamily="65" charset="-120"/>
                <a:ea typeface="標楷體" panose="03000509000000000000" pitchFamily="65" charset="-120"/>
              </a:rPr>
              <a:t>形式 費用</a:t>
            </a:r>
            <a:r>
              <a:rPr lang="en-US" altLang="zh-TW" sz="1500" dirty="0" smtClean="0">
                <a:solidFill>
                  <a:prstClr val="black"/>
                </a:solidFill>
                <a:latin typeface="標楷體" panose="03000509000000000000" pitchFamily="65" charset="-120"/>
                <a:ea typeface="標楷體" panose="03000509000000000000" pitchFamily="65" charset="-120"/>
              </a:rPr>
              <a:t>︰</a:t>
            </a:r>
            <a:r>
              <a:rPr lang="zh-TW" altLang="en-US" sz="1500" dirty="0">
                <a:solidFill>
                  <a:prstClr val="black"/>
                </a:solidFill>
                <a:latin typeface="標楷體" panose="03000509000000000000" pitchFamily="65" charset="-120"/>
                <a:ea typeface="標楷體" panose="03000509000000000000" pitchFamily="65" charset="-120"/>
              </a:rPr>
              <a:t>全</a:t>
            </a:r>
            <a:r>
              <a:rPr lang="zh-TW" altLang="en-US" sz="1500" dirty="0" smtClean="0">
                <a:solidFill>
                  <a:prstClr val="black"/>
                </a:solidFill>
                <a:latin typeface="標楷體" panose="03000509000000000000" pitchFamily="65" charset="-120"/>
                <a:ea typeface="標楷體" panose="03000509000000000000" pitchFamily="65" charset="-120"/>
              </a:rPr>
              <a:t>免  對象</a:t>
            </a:r>
            <a:r>
              <a:rPr lang="en-US" altLang="zh-TW" sz="1500" dirty="0">
                <a:solidFill>
                  <a:prstClr val="black"/>
                </a:solidFill>
                <a:latin typeface="標楷體" panose="03000509000000000000" pitchFamily="65" charset="-120"/>
                <a:ea typeface="標楷體" panose="03000509000000000000" pitchFamily="65" charset="-120"/>
              </a:rPr>
              <a:t>︰</a:t>
            </a:r>
            <a:r>
              <a:rPr lang="zh-TW" altLang="en-US" sz="1500" dirty="0">
                <a:solidFill>
                  <a:prstClr val="black"/>
                </a:solidFill>
                <a:latin typeface="標楷體" panose="03000509000000000000" pitchFamily="65" charset="-120"/>
                <a:ea typeface="標楷體" panose="03000509000000000000" pitchFamily="65" charset="-120"/>
              </a:rPr>
              <a:t>護老者</a:t>
            </a:r>
            <a:endParaRPr lang="en-US" altLang="zh-TW" sz="1500" dirty="0">
              <a:solidFill>
                <a:prstClr val="black"/>
              </a:solidFill>
              <a:latin typeface="標楷體" panose="03000509000000000000" pitchFamily="65" charset="-120"/>
              <a:ea typeface="標楷體" panose="03000509000000000000" pitchFamily="65" charset="-120"/>
            </a:endParaRPr>
          </a:p>
          <a:p>
            <a:pPr marL="630238" lvl="0" indent="-630238">
              <a:lnSpc>
                <a:spcPts val="1800"/>
              </a:lnSpc>
            </a:pPr>
            <a:r>
              <a:rPr lang="zh-TW" altLang="en-US" sz="1500" dirty="0">
                <a:solidFill>
                  <a:prstClr val="black"/>
                </a:solidFill>
                <a:latin typeface="標楷體" panose="03000509000000000000" pitchFamily="65" charset="-120"/>
                <a:ea typeface="標楷體" panose="03000509000000000000" pitchFamily="65" charset="-120"/>
              </a:rPr>
              <a:t>內容：透過遊戲及討論一同認識護老者服務，以及與參加者回顧過去的護老者活動及收集參加者對護老者服務的意見及期望</a:t>
            </a:r>
            <a:r>
              <a:rPr lang="zh-TW" altLang="en-US" sz="1500" dirty="0" smtClean="0">
                <a:solidFill>
                  <a:prstClr val="black"/>
                </a:solidFill>
                <a:latin typeface="標楷體" panose="03000509000000000000" pitchFamily="65" charset="-120"/>
                <a:ea typeface="標楷體" panose="03000509000000000000" pitchFamily="65" charset="-120"/>
              </a:rPr>
              <a:t>。</a:t>
            </a:r>
            <a:endParaRPr lang="en-US" altLang="zh-TW" sz="1500" b="1" dirty="0" smtClean="0">
              <a:solidFill>
                <a:prstClr val="black"/>
              </a:solidFill>
              <a:latin typeface="標楷體" panose="03000509000000000000" pitchFamily="65" charset="-120"/>
              <a:ea typeface="標楷體" panose="03000509000000000000" pitchFamily="65" charset="-120"/>
            </a:endParaRPr>
          </a:p>
          <a:p>
            <a:pPr marL="630238" indent="-630238"/>
            <a:r>
              <a:rPr lang="zh-TW" altLang="en-US" sz="1500" b="1" dirty="0">
                <a:solidFill>
                  <a:prstClr val="black"/>
                </a:solidFill>
                <a:latin typeface="標楷體" panose="03000509000000000000" pitchFamily="65" charset="-120"/>
                <a:ea typeface="標楷體" panose="03000509000000000000" pitchFamily="65" charset="-120"/>
              </a:rPr>
              <a:t>備註：此活動只限護老者參加，以及如報名人數多於上限，會以抽籤處理。</a:t>
            </a:r>
            <a:endParaRPr lang="en-US" sz="1500" b="1" dirty="0">
              <a:solidFill>
                <a:prstClr val="black"/>
              </a:solidFill>
              <a:latin typeface="標楷體" panose="03000509000000000000" pitchFamily="65" charset="-120"/>
              <a:ea typeface="標楷體" panose="03000509000000000000" pitchFamily="65" charset="-120"/>
            </a:endParaRPr>
          </a:p>
        </p:txBody>
      </p:sp>
      <p:sp>
        <p:nvSpPr>
          <p:cNvPr id="3" name="矩形 2"/>
          <p:cNvSpPr/>
          <p:nvPr/>
        </p:nvSpPr>
        <p:spPr>
          <a:xfrm>
            <a:off x="7505700" y="2517061"/>
            <a:ext cx="4953000" cy="1815882"/>
          </a:xfrm>
          <a:prstGeom prst="rect">
            <a:avLst/>
          </a:prstGeom>
        </p:spPr>
        <p:txBody>
          <a:bodyPr>
            <a:spAutoFit/>
          </a:bodyPr>
          <a:lstStyle/>
          <a:p>
            <a:r>
              <a:rPr lang="zh-TW" altLang="en-US" sz="1400" dirty="0">
                <a:latin typeface="標楷體" panose="03000509000000000000" pitchFamily="65" charset="-120"/>
                <a:ea typeface="標楷體" panose="03000509000000000000" pitchFamily="65" charset="-120"/>
              </a:rPr>
              <a:t>魔法禪繞體驗班</a:t>
            </a:r>
          </a:p>
          <a:p>
            <a:r>
              <a:rPr lang="zh-TW" altLang="en-US" sz="1400" dirty="0">
                <a:latin typeface="標楷體" panose="03000509000000000000" pitchFamily="65" charset="-120"/>
                <a:ea typeface="標楷體" panose="03000509000000000000" pitchFamily="65" charset="-120"/>
              </a:rPr>
              <a:t>日期</a:t>
            </a:r>
            <a:r>
              <a:rPr lang="en-US" altLang="zh-TW" sz="1400" dirty="0">
                <a:latin typeface="標楷體" panose="03000509000000000000" pitchFamily="65" charset="-120"/>
                <a:ea typeface="標楷體" panose="03000509000000000000" pitchFamily="65" charset="-120"/>
              </a:rPr>
              <a:t>︰2022</a:t>
            </a:r>
            <a:r>
              <a:rPr lang="zh-TW" altLang="en-US" sz="1400" dirty="0">
                <a:latin typeface="標楷體" panose="03000509000000000000" pitchFamily="65" charset="-120"/>
                <a:ea typeface="標楷體" panose="03000509000000000000" pitchFamily="65" charset="-120"/>
              </a:rPr>
              <a:t>年</a:t>
            </a:r>
            <a:r>
              <a:rPr lang="en-US" altLang="zh-TW" sz="1400" dirty="0">
                <a:latin typeface="標楷體" panose="03000509000000000000" pitchFamily="65" charset="-120"/>
                <a:ea typeface="標楷體" panose="03000509000000000000" pitchFamily="65" charset="-120"/>
              </a:rPr>
              <a:t>3</a:t>
            </a:r>
            <a:r>
              <a:rPr lang="zh-TW" altLang="en-US" sz="1400" dirty="0">
                <a:latin typeface="標楷體" panose="03000509000000000000" pitchFamily="65" charset="-120"/>
                <a:ea typeface="標楷體" panose="03000509000000000000" pitchFamily="65" charset="-120"/>
              </a:rPr>
              <a:t>月</a:t>
            </a:r>
            <a:r>
              <a:rPr lang="en-US" altLang="zh-TW" sz="1400" dirty="0">
                <a:latin typeface="標楷體" panose="03000509000000000000" pitchFamily="65" charset="-120"/>
                <a:ea typeface="標楷體" panose="03000509000000000000" pitchFamily="65" charset="-120"/>
              </a:rPr>
              <a:t>14</a:t>
            </a:r>
            <a:r>
              <a:rPr lang="zh-TW" altLang="en-US" sz="1400" dirty="0">
                <a:latin typeface="標楷體" panose="03000509000000000000" pitchFamily="65" charset="-120"/>
                <a:ea typeface="標楷體" panose="03000509000000000000" pitchFamily="65" charset="-120"/>
              </a:rPr>
              <a:t>日、</a:t>
            </a:r>
            <a:r>
              <a:rPr lang="en-US" altLang="zh-TW" sz="1400" dirty="0">
                <a:latin typeface="標楷體" panose="03000509000000000000" pitchFamily="65" charset="-120"/>
                <a:ea typeface="標楷體" panose="03000509000000000000" pitchFamily="65" charset="-120"/>
              </a:rPr>
              <a:t>21</a:t>
            </a:r>
            <a:r>
              <a:rPr lang="zh-TW" altLang="en-US" sz="1400" dirty="0">
                <a:latin typeface="標楷體" panose="03000509000000000000" pitchFamily="65" charset="-120"/>
                <a:ea typeface="標楷體" panose="03000509000000000000" pitchFamily="65" charset="-120"/>
              </a:rPr>
              <a:t>日</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一</a:t>
            </a:r>
            <a:r>
              <a:rPr lang="en-US" altLang="zh-TW" sz="1400" dirty="0">
                <a:latin typeface="標楷體" panose="03000509000000000000" pitchFamily="65" charset="-120"/>
                <a:ea typeface="標楷體" panose="03000509000000000000" pitchFamily="65" charset="-120"/>
              </a:rPr>
              <a:t>)</a:t>
            </a:r>
          </a:p>
          <a:p>
            <a:r>
              <a:rPr lang="zh-TW" altLang="en-US" sz="1400" dirty="0">
                <a:latin typeface="標楷體" panose="03000509000000000000" pitchFamily="65" charset="-120"/>
                <a:ea typeface="標楷體" panose="03000509000000000000" pitchFamily="65" charset="-120"/>
              </a:rPr>
              <a:t>時間</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下午</a:t>
            </a:r>
            <a:r>
              <a:rPr lang="en-US" altLang="zh-TW" sz="1400" dirty="0">
                <a:latin typeface="標楷體" panose="03000509000000000000" pitchFamily="65" charset="-120"/>
                <a:ea typeface="標楷體" panose="03000509000000000000" pitchFamily="65" charset="-120"/>
              </a:rPr>
              <a:t>2:00</a:t>
            </a:r>
          </a:p>
          <a:p>
            <a:r>
              <a:rPr lang="zh-TW" altLang="en-US" sz="1400" dirty="0">
                <a:latin typeface="標楷體" panose="03000509000000000000" pitchFamily="65" charset="-120"/>
                <a:ea typeface="標楷體" panose="03000509000000000000" pitchFamily="65" charset="-120"/>
              </a:rPr>
              <a:t>費用</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全免 </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共</a:t>
            </a:r>
            <a:r>
              <a:rPr lang="en-US" altLang="zh-TW" sz="1400" dirty="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堂</a:t>
            </a:r>
            <a:r>
              <a:rPr lang="en-US" altLang="zh-TW" sz="1400" dirty="0">
                <a:latin typeface="標楷體" panose="03000509000000000000" pitchFamily="65" charset="-120"/>
                <a:ea typeface="標楷體" panose="03000509000000000000" pitchFamily="65" charset="-120"/>
              </a:rPr>
              <a:t>)</a:t>
            </a:r>
          </a:p>
          <a:p>
            <a:r>
              <a:rPr lang="zh-TW" altLang="en-US" sz="1400" dirty="0">
                <a:latin typeface="標楷體" panose="03000509000000000000" pitchFamily="65" charset="-120"/>
                <a:ea typeface="標楷體" panose="03000509000000000000" pitchFamily="65" charset="-120"/>
              </a:rPr>
              <a:t>內容</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只要預備簡單工具紙和筆，透過學習繪畫技巧，點線運用，構圖與陰影；體驗禪繞藝術和變化，又可以完成獨一的作品。</a:t>
            </a:r>
          </a:p>
          <a:p>
            <a:r>
              <a:rPr lang="zh-TW" altLang="en-US" sz="1400" dirty="0">
                <a:latin typeface="標楷體" panose="03000509000000000000" pitchFamily="65" charset="-120"/>
                <a:ea typeface="標楷體" panose="03000509000000000000" pitchFamily="65" charset="-120"/>
              </a:rPr>
              <a:t>備註</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以影片形式於課堂時間播放。</a:t>
            </a:r>
          </a:p>
        </p:txBody>
      </p:sp>
    </p:spTree>
    <p:extLst>
      <p:ext uri="{BB962C8B-B14F-4D97-AF65-F5344CB8AC3E}">
        <p14:creationId xmlns:p14="http://schemas.microsoft.com/office/powerpoint/2010/main" val="3008570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圓角矩形 15"/>
          <p:cNvSpPr/>
          <p:nvPr/>
        </p:nvSpPr>
        <p:spPr>
          <a:xfrm>
            <a:off x="5029061" y="84425"/>
            <a:ext cx="4761920" cy="6689001"/>
          </a:xfrm>
          <a:prstGeom prst="roundRect">
            <a:avLst>
              <a:gd name="adj" fmla="val 7362"/>
            </a:avLst>
          </a:prstGeom>
          <a:ln w="28575"/>
        </p:spPr>
        <p:style>
          <a:lnRef idx="2">
            <a:schemeClr val="dk1"/>
          </a:lnRef>
          <a:fillRef idx="1">
            <a:schemeClr val="lt1"/>
          </a:fillRef>
          <a:effectRef idx="0">
            <a:schemeClr val="dk1"/>
          </a:effectRef>
          <a:fontRef idx="minor">
            <a:schemeClr val="dk1"/>
          </a:fontRef>
        </p:style>
        <p:txBody>
          <a:bodyPr rtlCol="0" anchor="ctr"/>
          <a:lstStyle/>
          <a:p>
            <a:pPr marL="538163" indent="-538163">
              <a:lnSpc>
                <a:spcPts val="1800"/>
              </a:lnSpc>
            </a:pPr>
            <a:endParaRPr lang="en-US" sz="1400" dirty="0">
              <a:solidFill>
                <a:prstClr val="black"/>
              </a:solidFill>
              <a:latin typeface="標楷體" panose="03000509000000000000" pitchFamily="65" charset="-120"/>
              <a:ea typeface="標楷體" panose="03000509000000000000" pitchFamily="65" charset="-120"/>
            </a:endParaRPr>
          </a:p>
        </p:txBody>
      </p:sp>
      <p:sp>
        <p:nvSpPr>
          <p:cNvPr id="13" name="圓角矩形 12"/>
          <p:cNvSpPr/>
          <p:nvPr/>
        </p:nvSpPr>
        <p:spPr>
          <a:xfrm>
            <a:off x="100346" y="84426"/>
            <a:ext cx="4875639" cy="6689000"/>
          </a:xfrm>
          <a:prstGeom prst="roundRect">
            <a:avLst>
              <a:gd name="adj" fmla="val 7362"/>
            </a:avLst>
          </a:prstGeom>
          <a:ln w="28575"/>
        </p:spPr>
        <p:style>
          <a:lnRef idx="2">
            <a:schemeClr val="dk1"/>
          </a:lnRef>
          <a:fillRef idx="1">
            <a:schemeClr val="lt1"/>
          </a:fillRef>
          <a:effectRef idx="0">
            <a:schemeClr val="dk1"/>
          </a:effectRef>
          <a:fontRef idx="minor">
            <a:schemeClr val="dk1"/>
          </a:fontRef>
        </p:style>
        <p:txBody>
          <a:bodyPr rtlCol="0" anchor="ctr"/>
          <a:lstStyle/>
          <a:p>
            <a:pPr marL="538163" indent="-538163">
              <a:lnSpc>
                <a:spcPts val="1800"/>
              </a:lnSpc>
            </a:pPr>
            <a:endParaRPr lang="en-US" sz="1400" dirty="0">
              <a:solidFill>
                <a:prstClr val="black"/>
              </a:solidFill>
              <a:latin typeface="標楷體" panose="03000509000000000000" pitchFamily="65" charset="-120"/>
              <a:ea typeface="標楷體" panose="03000509000000000000" pitchFamily="65" charset="-120"/>
            </a:endParaRPr>
          </a:p>
        </p:txBody>
      </p:sp>
      <p:sp>
        <p:nvSpPr>
          <p:cNvPr id="12" name="矩形 11"/>
          <p:cNvSpPr/>
          <p:nvPr/>
        </p:nvSpPr>
        <p:spPr>
          <a:xfrm>
            <a:off x="145164" y="129406"/>
            <a:ext cx="3096768" cy="584775"/>
          </a:xfrm>
          <a:prstGeom prst="rect">
            <a:avLst/>
          </a:prstGeom>
          <a:noFill/>
        </p:spPr>
        <p:txBody>
          <a:bodyPr wrap="square" lIns="91440" tIns="45720" rIns="91440" bIns="45720">
            <a:spAutoFit/>
          </a:bodyPr>
          <a:lstStyle/>
          <a:p>
            <a:pPr lvl="0" algn="ctr">
              <a:defRPr/>
            </a:pPr>
            <a:r>
              <a:rPr lang="zh-TW" altLang="en-US" sz="32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弱老護</a:t>
            </a:r>
            <a:r>
              <a:rPr lang="zh-TW" altLang="en-US" sz="32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老者活動</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17" name="矩形 16"/>
          <p:cNvSpPr/>
          <p:nvPr/>
        </p:nvSpPr>
        <p:spPr>
          <a:xfrm>
            <a:off x="6559420" y="119065"/>
            <a:ext cx="3302503" cy="327654"/>
          </a:xfrm>
          <a:prstGeom prst="rect">
            <a:avLst/>
          </a:prstGeom>
        </p:spPr>
        <p:txBody>
          <a:bodyPr wrap="square">
            <a:spAutoFit/>
          </a:bodyPr>
          <a:lstStyle/>
          <a:p>
            <a:pPr marL="534988" indent="-534988">
              <a:lnSpc>
                <a:spcPts val="2000"/>
              </a:lnSpc>
            </a:pPr>
            <a:endParaRPr lang="zh-TW" altLang="en-US" sz="1400" dirty="0">
              <a:latin typeface="標楷體" panose="03000509000000000000" pitchFamily="65" charset="-120"/>
              <a:ea typeface="標楷體" panose="03000509000000000000" pitchFamily="65" charset="-120"/>
            </a:endParaRPr>
          </a:p>
        </p:txBody>
      </p:sp>
      <p:sp>
        <p:nvSpPr>
          <p:cNvPr id="20" name="矩形 19"/>
          <p:cNvSpPr/>
          <p:nvPr/>
        </p:nvSpPr>
        <p:spPr>
          <a:xfrm>
            <a:off x="3286009" y="515304"/>
            <a:ext cx="1723549" cy="338554"/>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負責社工</a:t>
            </a:r>
            <a:r>
              <a:rPr lang="en-US" altLang="zh-TW"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張先生</a:t>
            </a:r>
            <a:endParaRPr kumimoji="0" lang="zh-TW" altLang="en-US" sz="16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15" name="矩形 14"/>
          <p:cNvSpPr/>
          <p:nvPr/>
        </p:nvSpPr>
        <p:spPr>
          <a:xfrm>
            <a:off x="74470" y="684581"/>
            <a:ext cx="5104038" cy="6088846"/>
          </a:xfrm>
          <a:prstGeom prst="rect">
            <a:avLst/>
          </a:prstGeom>
        </p:spPr>
        <p:txBody>
          <a:bodyPr wrap="square">
            <a:spAutoFit/>
          </a:bodyPr>
          <a:lstStyle/>
          <a:p>
            <a:r>
              <a:rPr lang="zh-TW" altLang="en-US" sz="1600" b="1" u="sng" dirty="0">
                <a:latin typeface="標楷體" panose="03000509000000000000" pitchFamily="65" charset="-120"/>
                <a:ea typeface="標楷體" panose="03000509000000000000" pitchFamily="65" charset="-120"/>
              </a:rPr>
              <a:t>香薰治療護理班</a:t>
            </a:r>
            <a:endParaRPr lang="en-US" sz="1600" b="1" u="sng" dirty="0">
              <a:latin typeface="標楷體" panose="03000509000000000000" pitchFamily="65" charset="-120"/>
              <a:ea typeface="標楷體" panose="03000509000000000000" pitchFamily="65" charset="-120"/>
            </a:endParaRPr>
          </a:p>
          <a:p>
            <a:pPr>
              <a:lnSpc>
                <a:spcPts val="2200"/>
              </a:lnSpc>
            </a:pPr>
            <a:r>
              <a:rPr lang="zh-TW" altLang="en-US" sz="1400" dirty="0" smtClean="0">
                <a:latin typeface="標楷體" panose="03000509000000000000" pitchFamily="65" charset="-120"/>
                <a:ea typeface="標楷體" panose="03000509000000000000" pitchFamily="65" charset="-120"/>
              </a:rPr>
              <a:t>日期</a:t>
            </a:r>
            <a:r>
              <a:rPr lang="zh-TW" altLang="en-US" sz="1400" dirty="0">
                <a:latin typeface="標楷體" panose="03000509000000000000" pitchFamily="65" charset="-120"/>
                <a:ea typeface="標楷體" panose="03000509000000000000" pitchFamily="65" charset="-120"/>
              </a:rPr>
              <a:t>：</a:t>
            </a:r>
            <a:r>
              <a:rPr lang="en-US" altLang="zh-TW" sz="1400" dirty="0" smtClean="0">
                <a:latin typeface="標楷體" panose="03000509000000000000" pitchFamily="65" charset="-120"/>
                <a:ea typeface="標楷體" panose="03000509000000000000" pitchFamily="65" charset="-120"/>
              </a:rPr>
              <a:t>2022</a:t>
            </a:r>
            <a:r>
              <a:rPr lang="zh-TW" altLang="en-US" sz="1400" dirty="0" smtClean="0">
                <a:latin typeface="標楷體" panose="03000509000000000000" pitchFamily="65" charset="-120"/>
                <a:ea typeface="標楷體" panose="03000509000000000000" pitchFamily="65" charset="-120"/>
              </a:rPr>
              <a:t>年</a:t>
            </a:r>
            <a:r>
              <a:rPr lang="en-US" altLang="zh-TW" sz="1400" dirty="0" smtClean="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月</a:t>
            </a:r>
            <a:r>
              <a:rPr lang="en-US" altLang="zh-TW" sz="1400" dirty="0" smtClean="0">
                <a:latin typeface="標楷體" panose="03000509000000000000" pitchFamily="65" charset="-120"/>
                <a:ea typeface="標楷體" panose="03000509000000000000" pitchFamily="65" charset="-120"/>
              </a:rPr>
              <a:t>18</a:t>
            </a:r>
            <a:r>
              <a:rPr lang="zh-TW" altLang="en-US" sz="1400" dirty="0" smtClean="0">
                <a:latin typeface="標楷體" panose="03000509000000000000" pitchFamily="65" charset="-120"/>
                <a:ea typeface="標楷體" panose="03000509000000000000" pitchFamily="65" charset="-120"/>
              </a:rPr>
              <a:t>、</a:t>
            </a:r>
            <a:r>
              <a:rPr lang="en-US" altLang="zh-TW" sz="1400" dirty="0" smtClean="0">
                <a:latin typeface="標楷體" panose="03000509000000000000" pitchFamily="65" charset="-120"/>
                <a:ea typeface="標楷體" panose="03000509000000000000" pitchFamily="65" charset="-120"/>
              </a:rPr>
              <a:t>25</a:t>
            </a:r>
            <a:r>
              <a:rPr lang="zh-TW" altLang="en-US" sz="1400" dirty="0" smtClean="0">
                <a:latin typeface="標楷體" panose="03000509000000000000" pitchFamily="65" charset="-120"/>
                <a:ea typeface="標楷體" panose="03000509000000000000" pitchFamily="65" charset="-120"/>
              </a:rPr>
              <a:t>日及</a:t>
            </a:r>
            <a:r>
              <a:rPr lang="en-US" altLang="zh-TW" sz="1400" dirty="0" smtClean="0">
                <a:latin typeface="標楷體" panose="03000509000000000000" pitchFamily="65" charset="-120"/>
                <a:ea typeface="標楷體" panose="03000509000000000000" pitchFamily="65" charset="-120"/>
              </a:rPr>
              <a:t>3</a:t>
            </a:r>
            <a:r>
              <a:rPr lang="zh-TW" altLang="en-US" sz="1400" dirty="0" smtClean="0">
                <a:latin typeface="標楷體" panose="03000509000000000000" pitchFamily="65" charset="-120"/>
                <a:ea typeface="標楷體" panose="03000509000000000000" pitchFamily="65" charset="-120"/>
              </a:rPr>
              <a:t>月</a:t>
            </a:r>
            <a:r>
              <a:rPr lang="en-US" altLang="zh-TW" sz="1400" dirty="0" smtClean="0">
                <a:latin typeface="標楷體" panose="03000509000000000000" pitchFamily="65" charset="-120"/>
                <a:ea typeface="標楷體" panose="03000509000000000000" pitchFamily="65" charset="-120"/>
              </a:rPr>
              <a:t>4</a:t>
            </a:r>
            <a:r>
              <a:rPr lang="zh-TW" altLang="en-US" sz="1400" dirty="0" smtClean="0">
                <a:latin typeface="標楷體" panose="03000509000000000000" pitchFamily="65" charset="-120"/>
                <a:ea typeface="標楷體" panose="03000509000000000000" pitchFamily="65" charset="-120"/>
              </a:rPr>
              <a:t>、</a:t>
            </a:r>
            <a:r>
              <a:rPr lang="en-US" altLang="zh-TW" sz="1400" dirty="0" smtClean="0">
                <a:latin typeface="標楷體" panose="03000509000000000000" pitchFamily="65" charset="-120"/>
                <a:ea typeface="標楷體" panose="03000509000000000000" pitchFamily="65" charset="-120"/>
              </a:rPr>
              <a:t>11</a:t>
            </a:r>
            <a:r>
              <a:rPr lang="zh-TW" altLang="en-US" sz="1400" dirty="0" smtClean="0">
                <a:latin typeface="標楷體" panose="03000509000000000000" pitchFamily="65" charset="-120"/>
                <a:ea typeface="標楷體" panose="03000509000000000000" pitchFamily="65" charset="-120"/>
              </a:rPr>
              <a:t>日</a:t>
            </a:r>
            <a:r>
              <a:rPr lang="en-US" altLang="zh-TW" sz="1400" dirty="0" smtClean="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星期五，共四節</a:t>
            </a:r>
            <a:r>
              <a:rPr lang="en-US" altLang="zh-TW" sz="1400" dirty="0" smtClean="0">
                <a:latin typeface="標楷體" panose="03000509000000000000" pitchFamily="65" charset="-120"/>
                <a:ea typeface="標楷體" panose="03000509000000000000" pitchFamily="65" charset="-120"/>
              </a:rPr>
              <a:t>)</a:t>
            </a:r>
            <a:endParaRPr lang="zh-TW" altLang="en-US" sz="1400" dirty="0">
              <a:latin typeface="標楷體" panose="03000509000000000000" pitchFamily="65" charset="-120"/>
              <a:ea typeface="標楷體" panose="03000509000000000000" pitchFamily="65" charset="-120"/>
            </a:endParaRPr>
          </a:p>
          <a:p>
            <a:pPr>
              <a:lnSpc>
                <a:spcPts val="2200"/>
              </a:lnSpc>
            </a:pPr>
            <a:r>
              <a:rPr lang="zh-TW" altLang="en-US" sz="1400" dirty="0">
                <a:latin typeface="標楷體" panose="03000509000000000000" pitchFamily="65" charset="-120"/>
                <a:ea typeface="標楷體" panose="03000509000000000000" pitchFamily="65" charset="-120"/>
              </a:rPr>
              <a:t>時間</a:t>
            </a:r>
            <a:r>
              <a:rPr lang="zh-TW" altLang="en-US" sz="1400" dirty="0" smtClean="0">
                <a:latin typeface="標楷體" panose="03000509000000000000" pitchFamily="65" charset="-120"/>
                <a:ea typeface="標楷體" panose="03000509000000000000" pitchFamily="65" charset="-120"/>
              </a:rPr>
              <a:t>：下午</a:t>
            </a:r>
            <a:r>
              <a:rPr lang="en-US" altLang="zh-TW" sz="1400" dirty="0" smtClean="0">
                <a:latin typeface="標楷體" panose="03000509000000000000" pitchFamily="65" charset="-120"/>
                <a:ea typeface="標楷體" panose="03000509000000000000" pitchFamily="65" charset="-120"/>
              </a:rPr>
              <a:t>3:30-4:30</a:t>
            </a:r>
            <a:r>
              <a:rPr lang="zh-TW" altLang="en-US" sz="1400" dirty="0" smtClean="0">
                <a:latin typeface="標楷體" panose="03000509000000000000" pitchFamily="65" charset="-120"/>
                <a:ea typeface="標楷體" panose="03000509000000000000" pitchFamily="65" charset="-120"/>
              </a:rPr>
              <a:t>   地點：</a:t>
            </a:r>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zoom/</a:t>
            </a:r>
            <a:r>
              <a:rPr lang="en-US" altLang="zh-TW" sz="1400" dirty="0" err="1" smtClean="0">
                <a:latin typeface="Times New Roman" panose="02020603050405020304" pitchFamily="18" charset="0"/>
                <a:ea typeface="標楷體" panose="03000509000000000000" pitchFamily="65" charset="-120"/>
                <a:cs typeface="Times New Roman" panose="02020603050405020304" pitchFamily="18" charset="0"/>
              </a:rPr>
              <a:t>Youtube</a:t>
            </a:r>
            <a:r>
              <a:rPr lang="en-US" altLang="zh-TW" sz="14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400" dirty="0" smtClean="0">
                <a:latin typeface="標楷體" panose="03000509000000000000" pitchFamily="65" charset="-120"/>
                <a:ea typeface="標楷體" panose="03000509000000000000" pitchFamily="65" charset="-120"/>
              </a:rPr>
              <a:t>其他網上直播  </a:t>
            </a:r>
            <a:endParaRPr lang="en-US" altLang="zh-TW" sz="1400" dirty="0" smtClean="0">
              <a:latin typeface="標楷體" panose="03000509000000000000" pitchFamily="65" charset="-120"/>
              <a:ea typeface="標楷體" panose="03000509000000000000" pitchFamily="65" charset="-120"/>
            </a:endParaRPr>
          </a:p>
          <a:p>
            <a:pPr>
              <a:lnSpc>
                <a:spcPts val="2200"/>
              </a:lnSpc>
            </a:pPr>
            <a:r>
              <a:rPr lang="zh-TW" altLang="en-US" sz="1400" dirty="0" smtClean="0">
                <a:latin typeface="標楷體" panose="03000509000000000000" pitchFamily="65" charset="-120"/>
                <a:ea typeface="標楷體" panose="03000509000000000000" pitchFamily="65" charset="-120"/>
              </a:rPr>
              <a:t>費用</a:t>
            </a:r>
            <a:r>
              <a:rPr lang="zh-TW" altLang="en-US" sz="1400" dirty="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免費    對象：</a:t>
            </a:r>
            <a:r>
              <a:rPr lang="zh-TW" altLang="en-US" sz="1400" dirty="0">
                <a:latin typeface="標楷體" panose="03000509000000000000" pitchFamily="65" charset="-120"/>
                <a:ea typeface="標楷體" panose="03000509000000000000" pitchFamily="65" charset="-120"/>
              </a:rPr>
              <a:t>弱老護</a:t>
            </a:r>
            <a:r>
              <a:rPr lang="zh-TW" altLang="en-US" sz="1400" dirty="0" smtClean="0">
                <a:latin typeface="標楷體" panose="03000509000000000000" pitchFamily="65" charset="-120"/>
                <a:ea typeface="標楷體" panose="03000509000000000000" pitchFamily="65" charset="-120"/>
              </a:rPr>
              <a:t>老者</a:t>
            </a:r>
            <a:r>
              <a:rPr lang="en-US" altLang="zh-TW" sz="1400" dirty="0" smtClean="0">
                <a:latin typeface="標楷體" panose="03000509000000000000" pitchFamily="65" charset="-120"/>
                <a:ea typeface="標楷體" panose="03000509000000000000" pitchFamily="65" charset="-120"/>
              </a:rPr>
              <a:t>6</a:t>
            </a:r>
            <a:r>
              <a:rPr lang="zh-TW" altLang="en-US" sz="1400" dirty="0" smtClean="0">
                <a:latin typeface="標楷體" panose="03000509000000000000" pitchFamily="65" charset="-120"/>
                <a:ea typeface="標楷體" panose="03000509000000000000" pitchFamily="65" charset="-120"/>
              </a:rPr>
              <a:t>位、</a:t>
            </a:r>
            <a:r>
              <a:rPr lang="zh-TW" altLang="en-US" sz="1400" dirty="0">
                <a:latin typeface="標楷體" panose="03000509000000000000" pitchFamily="65" charset="-120"/>
                <a:ea typeface="標楷體" panose="03000509000000000000" pitchFamily="65" charset="-120"/>
              </a:rPr>
              <a:t>會員</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護</a:t>
            </a:r>
            <a:r>
              <a:rPr lang="zh-TW" altLang="en-US" sz="1400" dirty="0" smtClean="0">
                <a:latin typeface="標楷體" panose="03000509000000000000" pitchFamily="65" charset="-120"/>
                <a:ea typeface="標楷體" panose="03000509000000000000" pitchFamily="65" charset="-120"/>
              </a:rPr>
              <a:t>老者 </a:t>
            </a:r>
            <a:r>
              <a:rPr lang="en-US" altLang="zh-TW" sz="1400" dirty="0">
                <a:latin typeface="標楷體" panose="03000509000000000000" pitchFamily="65" charset="-120"/>
                <a:ea typeface="標楷體" panose="03000509000000000000" pitchFamily="65" charset="-120"/>
              </a:rPr>
              <a:t>6</a:t>
            </a:r>
            <a:r>
              <a:rPr lang="zh-TW" altLang="en-US" sz="1400" dirty="0">
                <a:latin typeface="標楷體" panose="03000509000000000000" pitchFamily="65" charset="-120"/>
                <a:ea typeface="標楷體" panose="03000509000000000000" pitchFamily="65" charset="-120"/>
              </a:rPr>
              <a:t>位</a:t>
            </a:r>
            <a:endParaRPr lang="en-US" altLang="zh-TW" sz="1400" dirty="0" smtClean="0">
              <a:latin typeface="標楷體" panose="03000509000000000000" pitchFamily="65" charset="-120"/>
              <a:ea typeface="標楷體" panose="03000509000000000000" pitchFamily="65" charset="-120"/>
            </a:endParaRPr>
          </a:p>
          <a:p>
            <a:r>
              <a:rPr lang="zh-TW" altLang="en-US" sz="1400" dirty="0" smtClean="0">
                <a:latin typeface="標楷體" panose="03000509000000000000" pitchFamily="65" charset="-120"/>
                <a:ea typeface="標楷體" panose="03000509000000000000" pitchFamily="65" charset="-120"/>
              </a:rPr>
              <a:t>內容：</a:t>
            </a:r>
            <a:r>
              <a:rPr lang="en-US" sz="1400" dirty="0">
                <a:latin typeface="標楷體" panose="03000509000000000000" pitchFamily="65" charset="-120"/>
                <a:ea typeface="標楷體" panose="03000509000000000000" pitchFamily="65" charset="-120"/>
              </a:rPr>
              <a:t>1. </a:t>
            </a:r>
            <a:r>
              <a:rPr lang="zh-TW" altLang="en-US" sz="1400" dirty="0">
                <a:latin typeface="標楷體" panose="03000509000000000000" pitchFamily="65" charset="-120"/>
                <a:ea typeface="標楷體" panose="03000509000000000000" pitchFamily="65" charset="-120"/>
              </a:rPr>
              <a:t>香薰治療簡介（認識不同精油、底油的治療效果）</a:t>
            </a:r>
            <a:endParaRPr lang="en-US" sz="1400" dirty="0">
              <a:latin typeface="標楷體" panose="03000509000000000000" pitchFamily="65" charset="-120"/>
              <a:ea typeface="標楷體" panose="03000509000000000000" pitchFamily="65" charset="-120"/>
            </a:endParaRPr>
          </a:p>
          <a:p>
            <a:r>
              <a:rPr lang="en-US" sz="1400" dirty="0">
                <a:latin typeface="標楷體" panose="03000509000000000000" pitchFamily="65" charset="-120"/>
                <a:ea typeface="標楷體" panose="03000509000000000000" pitchFamily="65" charset="-120"/>
              </a:rPr>
              <a:t>     </a:t>
            </a:r>
            <a:r>
              <a:rPr lang="en-US" sz="1400" dirty="0" smtClean="0">
                <a:latin typeface="標楷體" panose="03000509000000000000" pitchFamily="65" charset="-120"/>
                <a:ea typeface="標楷體" panose="03000509000000000000" pitchFamily="65" charset="-120"/>
              </a:rPr>
              <a:t> </a:t>
            </a:r>
            <a:r>
              <a:rPr lang="en-US" sz="1400" dirty="0">
                <a:latin typeface="標楷體" panose="03000509000000000000" pitchFamily="65" charset="-120"/>
                <a:ea typeface="標楷體" panose="03000509000000000000" pitchFamily="65" charset="-120"/>
              </a:rPr>
              <a:t>2. </a:t>
            </a:r>
            <a:r>
              <a:rPr lang="zh-TW" altLang="en-US" sz="1400" dirty="0">
                <a:latin typeface="標楷體" panose="03000509000000000000" pitchFamily="65" charset="-120"/>
                <a:ea typeface="標楷體" panose="03000509000000000000" pitchFamily="65" charset="-120"/>
              </a:rPr>
              <a:t>肩頸痛、</a:t>
            </a:r>
            <a:r>
              <a:rPr lang="en-US" sz="1400" dirty="0">
                <a:latin typeface="標楷體" panose="03000509000000000000" pitchFamily="65" charset="-120"/>
                <a:ea typeface="標楷體" panose="03000509000000000000" pitchFamily="65" charset="-120"/>
              </a:rPr>
              <a:t>50</a:t>
            </a:r>
            <a:r>
              <a:rPr lang="zh-TW" altLang="en-US" sz="1400" dirty="0">
                <a:latin typeface="標楷體" panose="03000509000000000000" pitchFamily="65" charset="-120"/>
                <a:ea typeface="標楷體" panose="03000509000000000000" pitchFamily="65" charset="-120"/>
              </a:rPr>
              <a:t>肩、腕管綜合症的護理</a:t>
            </a:r>
            <a:endParaRPr lang="en-US" sz="1400" dirty="0">
              <a:latin typeface="標楷體" panose="03000509000000000000" pitchFamily="65" charset="-120"/>
              <a:ea typeface="標楷體" panose="03000509000000000000" pitchFamily="65" charset="-120"/>
            </a:endParaRPr>
          </a:p>
          <a:p>
            <a:r>
              <a:rPr lang="en-US" sz="1400" dirty="0">
                <a:latin typeface="標楷體" panose="03000509000000000000" pitchFamily="65" charset="-120"/>
                <a:ea typeface="標楷體" panose="03000509000000000000" pitchFamily="65" charset="-120"/>
              </a:rPr>
              <a:t>     </a:t>
            </a:r>
            <a:r>
              <a:rPr lang="en-US" sz="1400" dirty="0" smtClean="0">
                <a:latin typeface="標楷體" panose="03000509000000000000" pitchFamily="65" charset="-120"/>
                <a:ea typeface="標楷體" panose="03000509000000000000" pitchFamily="65" charset="-120"/>
              </a:rPr>
              <a:t> </a:t>
            </a:r>
            <a:r>
              <a:rPr lang="en-US" sz="1400" dirty="0">
                <a:latin typeface="標楷體" panose="03000509000000000000" pitchFamily="65" charset="-120"/>
                <a:ea typeface="標楷體" panose="03000509000000000000" pitchFamily="65" charset="-120"/>
              </a:rPr>
              <a:t>3. </a:t>
            </a:r>
            <a:r>
              <a:rPr lang="zh-TW" altLang="en-US" sz="1400" dirty="0">
                <a:latin typeface="標楷體" panose="03000509000000000000" pitchFamily="65" charset="-120"/>
                <a:ea typeface="標楷體" panose="03000509000000000000" pitchFamily="65" charset="-120"/>
              </a:rPr>
              <a:t>靜脈曲張的護理</a:t>
            </a:r>
            <a:endParaRPr lang="en-US" sz="1400" dirty="0">
              <a:latin typeface="標楷體" panose="03000509000000000000" pitchFamily="65" charset="-120"/>
              <a:ea typeface="標楷體" panose="03000509000000000000" pitchFamily="65" charset="-120"/>
            </a:endParaRPr>
          </a:p>
          <a:p>
            <a:r>
              <a:rPr lang="en-US" sz="1400" dirty="0">
                <a:latin typeface="標楷體" panose="03000509000000000000" pitchFamily="65" charset="-120"/>
                <a:ea typeface="標楷體" panose="03000509000000000000" pitchFamily="65" charset="-120"/>
              </a:rPr>
              <a:t>     </a:t>
            </a:r>
            <a:r>
              <a:rPr lang="en-US" sz="1400" dirty="0" smtClean="0">
                <a:latin typeface="標楷體" panose="03000509000000000000" pitchFamily="65" charset="-120"/>
                <a:ea typeface="標楷體" panose="03000509000000000000" pitchFamily="65" charset="-120"/>
              </a:rPr>
              <a:t> </a:t>
            </a:r>
            <a:r>
              <a:rPr lang="en-US" sz="1400" dirty="0">
                <a:latin typeface="標楷體" panose="03000509000000000000" pitchFamily="65" charset="-120"/>
                <a:ea typeface="標楷體" panose="03000509000000000000" pitchFamily="65" charset="-120"/>
              </a:rPr>
              <a:t>4. </a:t>
            </a:r>
            <a:r>
              <a:rPr lang="zh-TW" altLang="en-US" sz="1400" dirty="0">
                <a:latin typeface="標楷體" panose="03000509000000000000" pitchFamily="65" charset="-120"/>
                <a:ea typeface="標楷體" panose="03000509000000000000" pitchFamily="65" charset="-120"/>
              </a:rPr>
              <a:t>面部皮膚</a:t>
            </a:r>
            <a:r>
              <a:rPr lang="zh-TW" altLang="en-US" sz="1400" dirty="0" smtClean="0">
                <a:latin typeface="標楷體" panose="03000509000000000000" pitchFamily="65" charset="-120"/>
                <a:ea typeface="標楷體" panose="03000509000000000000" pitchFamily="65" charset="-120"/>
              </a:rPr>
              <a:t>護理</a:t>
            </a:r>
            <a:endParaRPr lang="en-US" altLang="zh-TW" sz="1400" dirty="0" smtClean="0">
              <a:latin typeface="標楷體" panose="03000509000000000000" pitchFamily="65" charset="-120"/>
              <a:ea typeface="標楷體" panose="03000509000000000000" pitchFamily="65" charset="-120"/>
            </a:endParaRPr>
          </a:p>
          <a:p>
            <a:r>
              <a:rPr lang="en-US"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參加者需於活動</a:t>
            </a:r>
            <a:r>
              <a:rPr lang="zh-TW" altLang="en-US" sz="1400" dirty="0" smtClean="0">
                <a:latin typeface="標楷體" panose="03000509000000000000" pitchFamily="65" charset="-120"/>
                <a:ea typeface="標楷體" panose="03000509000000000000" pitchFamily="65" charset="-120"/>
              </a:rPr>
              <a:t>前一</a:t>
            </a:r>
            <a:r>
              <a:rPr lang="zh-TW" altLang="en-US" sz="1400" dirty="0">
                <a:latin typeface="標楷體" panose="03000509000000000000" pitchFamily="65" charset="-120"/>
                <a:ea typeface="標楷體" panose="03000509000000000000" pitchFamily="65" charset="-120"/>
              </a:rPr>
              <a:t>日到中心取香薰治療護理班物資</a:t>
            </a:r>
            <a:r>
              <a:rPr lang="zh-TW" altLang="en-US" sz="1400" dirty="0" smtClean="0">
                <a:latin typeface="標楷體" panose="03000509000000000000" pitchFamily="65" charset="-120"/>
                <a:ea typeface="標楷體" panose="03000509000000000000" pitchFamily="65" charset="-120"/>
              </a:rPr>
              <a:t>。</a:t>
            </a:r>
            <a:endParaRPr lang="en-US" altLang="zh-TW" sz="1400" dirty="0" smtClean="0">
              <a:latin typeface="標楷體" panose="03000509000000000000" pitchFamily="65" charset="-120"/>
              <a:ea typeface="標楷體" panose="03000509000000000000" pitchFamily="65" charset="-120"/>
            </a:endParaRPr>
          </a:p>
          <a:p>
            <a:endParaRPr lang="en-US" sz="1400" dirty="0">
              <a:latin typeface="標楷體" panose="03000509000000000000" pitchFamily="65" charset="-120"/>
              <a:ea typeface="標楷體" panose="03000509000000000000" pitchFamily="65" charset="-120"/>
            </a:endParaRPr>
          </a:p>
          <a:p>
            <a:r>
              <a:rPr lang="zh-TW" altLang="en-US" sz="1600" b="1" u="sng" dirty="0">
                <a:latin typeface="標楷體" panose="03000509000000000000" pitchFamily="65" charset="-120"/>
                <a:ea typeface="標楷體" panose="03000509000000000000" pitchFamily="65" charset="-120"/>
              </a:rPr>
              <a:t>耆福小廚（</a:t>
            </a:r>
            <a:r>
              <a:rPr lang="zh-TW" altLang="en-US" sz="1600" b="1" u="sng" dirty="0" smtClean="0">
                <a:latin typeface="標楷體" panose="03000509000000000000" pitchFamily="65" charset="-120"/>
                <a:ea typeface="標楷體" panose="03000509000000000000" pitchFamily="65" charset="-120"/>
              </a:rPr>
              <a:t>自家製醃</a:t>
            </a:r>
            <a:r>
              <a:rPr lang="zh-TW" altLang="en-US" sz="1600" b="1" u="sng" dirty="0">
                <a:latin typeface="標楷體" panose="03000509000000000000" pitchFamily="65" charset="-120"/>
                <a:ea typeface="標楷體" panose="03000509000000000000" pitchFamily="65" charset="-120"/>
              </a:rPr>
              <a:t>蘿蔔）</a:t>
            </a:r>
            <a:endParaRPr lang="en-US" sz="1600" b="1" u="sng" dirty="0">
              <a:latin typeface="標楷體" panose="03000509000000000000" pitchFamily="65" charset="-120"/>
              <a:ea typeface="標楷體" panose="03000509000000000000" pitchFamily="65" charset="-120"/>
            </a:endParaRPr>
          </a:p>
          <a:p>
            <a:pPr>
              <a:lnSpc>
                <a:spcPts val="2200"/>
              </a:lnSpc>
            </a:pPr>
            <a:r>
              <a:rPr lang="zh-TW" altLang="en-US" sz="1400" dirty="0">
                <a:latin typeface="標楷體" panose="03000509000000000000" pitchFamily="65" charset="-120"/>
                <a:ea typeface="標楷體" panose="03000509000000000000" pitchFamily="65" charset="-120"/>
              </a:rPr>
              <a:t>日期：</a:t>
            </a:r>
            <a:r>
              <a:rPr lang="en-US" altLang="zh-TW" sz="1400" dirty="0">
                <a:latin typeface="標楷體" panose="03000509000000000000" pitchFamily="65" charset="-120"/>
                <a:ea typeface="標楷體" panose="03000509000000000000" pitchFamily="65" charset="-120"/>
              </a:rPr>
              <a:t>2022</a:t>
            </a:r>
            <a:r>
              <a:rPr lang="zh-TW" altLang="en-US" sz="1400" dirty="0">
                <a:latin typeface="標楷體" panose="03000509000000000000" pitchFamily="65" charset="-120"/>
                <a:ea typeface="標楷體" panose="03000509000000000000" pitchFamily="65" charset="-120"/>
              </a:rPr>
              <a:t>年</a:t>
            </a:r>
            <a:r>
              <a:rPr lang="en-US" altLang="zh-TW" sz="1400" dirty="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月</a:t>
            </a:r>
            <a:r>
              <a:rPr lang="en-US" altLang="zh-TW" sz="1400" dirty="0">
                <a:latin typeface="標楷體" panose="03000509000000000000" pitchFamily="65" charset="-120"/>
                <a:ea typeface="標楷體" panose="03000509000000000000" pitchFamily="65" charset="-120"/>
              </a:rPr>
              <a:t>24</a:t>
            </a:r>
            <a:r>
              <a:rPr lang="zh-TW" altLang="en-US" sz="1400" dirty="0">
                <a:latin typeface="標楷體" panose="03000509000000000000" pitchFamily="65" charset="-120"/>
                <a:ea typeface="標楷體" panose="03000509000000000000" pitchFamily="65" charset="-120"/>
              </a:rPr>
              <a:t>日</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星期四</a:t>
            </a:r>
            <a:r>
              <a:rPr lang="en-US" altLang="zh-TW" sz="1400" dirty="0">
                <a:latin typeface="標楷體" panose="03000509000000000000" pitchFamily="65" charset="-120"/>
                <a:ea typeface="標楷體" panose="03000509000000000000" pitchFamily="65" charset="-120"/>
              </a:rPr>
              <a:t>)</a:t>
            </a:r>
            <a:endParaRPr lang="zh-TW" altLang="en-US" sz="1400" dirty="0">
              <a:latin typeface="標楷體" panose="03000509000000000000" pitchFamily="65" charset="-120"/>
              <a:ea typeface="標楷體" panose="03000509000000000000" pitchFamily="65" charset="-120"/>
            </a:endParaRPr>
          </a:p>
          <a:p>
            <a:pPr>
              <a:lnSpc>
                <a:spcPts val="2200"/>
              </a:lnSpc>
            </a:pPr>
            <a:r>
              <a:rPr lang="zh-TW" altLang="en-US" sz="1400" dirty="0">
                <a:latin typeface="標楷體" panose="03000509000000000000" pitchFamily="65" charset="-120"/>
                <a:ea typeface="標楷體" panose="03000509000000000000" pitchFamily="65" charset="-120"/>
              </a:rPr>
              <a:t>時間：上午</a:t>
            </a:r>
            <a:r>
              <a:rPr lang="en-US" altLang="zh-TW" sz="1400" dirty="0">
                <a:latin typeface="標楷體" panose="03000509000000000000" pitchFamily="65" charset="-120"/>
                <a:ea typeface="標楷體" panose="03000509000000000000" pitchFamily="65" charset="-120"/>
              </a:rPr>
              <a:t>10:30-11:30</a:t>
            </a:r>
            <a:r>
              <a:rPr lang="zh-TW" altLang="en-US" sz="1400" dirty="0">
                <a:latin typeface="標楷體" panose="03000509000000000000" pitchFamily="65" charset="-120"/>
                <a:ea typeface="標楷體" panose="03000509000000000000" pitchFamily="65" charset="-120"/>
              </a:rPr>
              <a:t>  地點：</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 zoom/</a:t>
            </a:r>
            <a:r>
              <a:rPr lang="en-US" altLang="zh-TW" sz="1400" dirty="0" err="1">
                <a:latin typeface="Times New Roman" panose="02020603050405020304" pitchFamily="18" charset="0"/>
                <a:ea typeface="標楷體" panose="03000509000000000000" pitchFamily="65" charset="-120"/>
                <a:cs typeface="Times New Roman" panose="02020603050405020304" pitchFamily="18" charset="0"/>
              </a:rPr>
              <a:t>Youtube</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400" dirty="0">
                <a:latin typeface="標楷體" panose="03000509000000000000" pitchFamily="65" charset="-120"/>
                <a:ea typeface="標楷體" panose="03000509000000000000" pitchFamily="65" charset="-120"/>
              </a:rPr>
              <a:t>其他網上直播  </a:t>
            </a:r>
            <a:endParaRPr lang="en-US" altLang="zh-TW" sz="1400" dirty="0">
              <a:latin typeface="標楷體" panose="03000509000000000000" pitchFamily="65" charset="-120"/>
              <a:ea typeface="標楷體" panose="03000509000000000000" pitchFamily="65" charset="-120"/>
            </a:endParaRPr>
          </a:p>
          <a:p>
            <a:pPr>
              <a:lnSpc>
                <a:spcPts val="2200"/>
              </a:lnSpc>
            </a:pPr>
            <a:r>
              <a:rPr lang="zh-TW" altLang="en-US" sz="1400" dirty="0">
                <a:latin typeface="標楷體" panose="03000509000000000000" pitchFamily="65" charset="-120"/>
                <a:ea typeface="標楷體" panose="03000509000000000000" pitchFamily="65" charset="-120"/>
              </a:rPr>
              <a:t>費用：免費    對象：弱老護老者</a:t>
            </a:r>
            <a:r>
              <a:rPr lang="en-US" altLang="zh-TW" sz="1400" dirty="0">
                <a:latin typeface="標楷體" panose="03000509000000000000" pitchFamily="65" charset="-120"/>
                <a:ea typeface="標楷體" panose="03000509000000000000" pitchFamily="65" charset="-120"/>
              </a:rPr>
              <a:t>6</a:t>
            </a:r>
            <a:r>
              <a:rPr lang="zh-TW" altLang="en-US" sz="1400" dirty="0">
                <a:latin typeface="標楷體" panose="03000509000000000000" pitchFamily="65" charset="-120"/>
                <a:ea typeface="標楷體" panose="03000509000000000000" pitchFamily="65" charset="-120"/>
              </a:rPr>
              <a:t>位、會員</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護老者</a:t>
            </a:r>
            <a:r>
              <a:rPr lang="en-US" altLang="zh-TW" sz="1400" dirty="0">
                <a:latin typeface="標楷體" panose="03000509000000000000" pitchFamily="65" charset="-120"/>
                <a:ea typeface="標楷體" panose="03000509000000000000" pitchFamily="65" charset="-120"/>
              </a:rPr>
              <a:t>6</a:t>
            </a:r>
            <a:r>
              <a:rPr lang="zh-TW" altLang="en-US" sz="1400" dirty="0">
                <a:latin typeface="標楷體" panose="03000509000000000000" pitchFamily="65" charset="-120"/>
                <a:ea typeface="標楷體" panose="03000509000000000000" pitchFamily="65" charset="-120"/>
              </a:rPr>
              <a:t>位</a:t>
            </a:r>
            <a:endParaRPr lang="en-US" altLang="zh-TW" sz="1400" dirty="0">
              <a:latin typeface="標楷體" panose="03000509000000000000" pitchFamily="65" charset="-120"/>
              <a:ea typeface="標楷體" panose="03000509000000000000" pitchFamily="65" charset="-120"/>
            </a:endParaRPr>
          </a:p>
          <a:p>
            <a:pPr>
              <a:lnSpc>
                <a:spcPts val="2200"/>
              </a:lnSpc>
            </a:pPr>
            <a:r>
              <a:rPr lang="zh-TW" altLang="en-US" sz="1400" dirty="0">
                <a:latin typeface="標楷體" panose="03000509000000000000" pitchFamily="65" charset="-120"/>
                <a:ea typeface="標楷體" panose="03000509000000000000" pitchFamily="65" charset="-120"/>
              </a:rPr>
              <a:t>內容：</a:t>
            </a:r>
            <a:r>
              <a:rPr lang="zh-TW" altLang="en-US" sz="1400" dirty="0" smtClean="0">
                <a:latin typeface="標楷體" panose="03000509000000000000" pitchFamily="65" charset="-120"/>
                <a:ea typeface="標楷體" panose="03000509000000000000" pitchFamily="65" charset="-120"/>
              </a:rPr>
              <a:t>自家製醃</a:t>
            </a:r>
            <a:r>
              <a:rPr lang="zh-TW" altLang="en-US" sz="1400" dirty="0">
                <a:latin typeface="標楷體" panose="03000509000000000000" pitchFamily="65" charset="-120"/>
                <a:ea typeface="標楷體" panose="03000509000000000000" pitchFamily="65" charset="-120"/>
              </a:rPr>
              <a:t>蘿蔔</a:t>
            </a:r>
            <a:endParaRPr lang="en-US" sz="1400" dirty="0">
              <a:latin typeface="標楷體" panose="03000509000000000000" pitchFamily="65" charset="-120"/>
              <a:ea typeface="標楷體" panose="03000509000000000000" pitchFamily="65" charset="-120"/>
            </a:endParaRPr>
          </a:p>
          <a:p>
            <a:r>
              <a:rPr lang="en-US"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參加者需於</a:t>
            </a:r>
            <a:r>
              <a:rPr lang="zh-TW" altLang="en-US" sz="1400" dirty="0" smtClean="0">
                <a:latin typeface="標楷體" panose="03000509000000000000" pitchFamily="65" charset="-120"/>
                <a:ea typeface="標楷體" panose="03000509000000000000" pitchFamily="65" charset="-120"/>
              </a:rPr>
              <a:t>活動前一</a:t>
            </a:r>
            <a:r>
              <a:rPr lang="zh-TW" altLang="en-US" sz="1400" dirty="0">
                <a:latin typeface="標楷體" panose="03000509000000000000" pitchFamily="65" charset="-120"/>
                <a:ea typeface="標楷體" panose="03000509000000000000" pitchFamily="65" charset="-120"/>
              </a:rPr>
              <a:t>日到中心取醃蘿蔔物資。</a:t>
            </a:r>
            <a:endParaRPr lang="en-US" altLang="zh-TW" sz="1400" dirty="0">
              <a:latin typeface="標楷體" panose="03000509000000000000" pitchFamily="65" charset="-120"/>
              <a:ea typeface="標楷體" panose="03000509000000000000" pitchFamily="65" charset="-120"/>
            </a:endParaRPr>
          </a:p>
          <a:p>
            <a:endParaRPr lang="en-US" sz="1400" dirty="0">
              <a:latin typeface="標楷體" panose="03000509000000000000" pitchFamily="65" charset="-120"/>
              <a:ea typeface="標楷體" panose="03000509000000000000" pitchFamily="65" charset="-120"/>
            </a:endParaRPr>
          </a:p>
          <a:p>
            <a:r>
              <a:rPr lang="zh-TW" altLang="en-US" sz="1600" b="1" u="sng" dirty="0">
                <a:latin typeface="標楷體" panose="03000509000000000000" pitchFamily="65" charset="-120"/>
                <a:ea typeface="標楷體" panose="03000509000000000000" pitchFamily="65" charset="-120"/>
              </a:rPr>
              <a:t>數字畫班</a:t>
            </a:r>
            <a:endParaRPr lang="en-US" sz="1600" b="1" u="sng" dirty="0">
              <a:latin typeface="標楷體" panose="03000509000000000000" pitchFamily="65" charset="-120"/>
              <a:ea typeface="標楷體" panose="03000509000000000000" pitchFamily="65" charset="-120"/>
            </a:endParaRPr>
          </a:p>
          <a:p>
            <a:pPr>
              <a:lnSpc>
                <a:spcPts val="2200"/>
              </a:lnSpc>
            </a:pPr>
            <a:r>
              <a:rPr lang="zh-TW" altLang="en-US" sz="1400" dirty="0">
                <a:latin typeface="標楷體" panose="03000509000000000000" pitchFamily="65" charset="-120"/>
                <a:ea typeface="標楷體" panose="03000509000000000000" pitchFamily="65" charset="-120"/>
              </a:rPr>
              <a:t>日期：</a:t>
            </a:r>
            <a:r>
              <a:rPr lang="en-US" altLang="zh-TW" sz="1400" dirty="0">
                <a:latin typeface="標楷體" panose="03000509000000000000" pitchFamily="65" charset="-120"/>
                <a:ea typeface="標楷體" panose="03000509000000000000" pitchFamily="65" charset="-120"/>
              </a:rPr>
              <a:t>2022</a:t>
            </a:r>
            <a:r>
              <a:rPr lang="zh-TW" altLang="en-US" sz="1400" dirty="0">
                <a:latin typeface="標楷體" panose="03000509000000000000" pitchFamily="65" charset="-120"/>
                <a:ea typeface="標楷體" panose="03000509000000000000" pitchFamily="65" charset="-120"/>
              </a:rPr>
              <a:t>年</a:t>
            </a:r>
            <a:r>
              <a:rPr lang="en-US" altLang="zh-TW" sz="1400" dirty="0">
                <a:latin typeface="標楷體" panose="03000509000000000000" pitchFamily="65" charset="-120"/>
                <a:ea typeface="標楷體" panose="03000509000000000000" pitchFamily="65" charset="-120"/>
              </a:rPr>
              <a:t>3</a:t>
            </a:r>
            <a:r>
              <a:rPr lang="zh-TW" altLang="en-US" sz="1400" dirty="0">
                <a:latin typeface="標楷體" panose="03000509000000000000" pitchFamily="65" charset="-120"/>
                <a:ea typeface="標楷體" panose="03000509000000000000" pitchFamily="65" charset="-120"/>
              </a:rPr>
              <a:t>月</a:t>
            </a:r>
            <a:r>
              <a:rPr lang="en-US" altLang="zh-TW" sz="1400" dirty="0">
                <a:latin typeface="標楷體" panose="03000509000000000000" pitchFamily="65" charset="-120"/>
                <a:ea typeface="標楷體" panose="03000509000000000000" pitchFamily="65" charset="-120"/>
              </a:rPr>
              <a:t>24</a:t>
            </a:r>
            <a:r>
              <a:rPr lang="zh-TW" altLang="en-US" sz="1400" dirty="0">
                <a:latin typeface="標楷體" panose="03000509000000000000" pitchFamily="65" charset="-120"/>
                <a:ea typeface="標楷體" panose="03000509000000000000" pitchFamily="65" charset="-120"/>
              </a:rPr>
              <a:t>日</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星期四</a:t>
            </a:r>
            <a:r>
              <a:rPr lang="en-US" altLang="zh-TW" sz="1400" dirty="0">
                <a:latin typeface="標楷體" panose="03000509000000000000" pitchFamily="65" charset="-120"/>
                <a:ea typeface="標楷體" panose="03000509000000000000" pitchFamily="65" charset="-120"/>
              </a:rPr>
              <a:t>)</a:t>
            </a:r>
            <a:endParaRPr lang="zh-TW" altLang="en-US" sz="1400" dirty="0">
              <a:latin typeface="標楷體" panose="03000509000000000000" pitchFamily="65" charset="-120"/>
              <a:ea typeface="標楷體" panose="03000509000000000000" pitchFamily="65" charset="-120"/>
            </a:endParaRPr>
          </a:p>
          <a:p>
            <a:pPr>
              <a:lnSpc>
                <a:spcPts val="2200"/>
              </a:lnSpc>
            </a:pPr>
            <a:r>
              <a:rPr lang="zh-TW" altLang="en-US" sz="1400" dirty="0">
                <a:latin typeface="標楷體" panose="03000509000000000000" pitchFamily="65" charset="-120"/>
                <a:ea typeface="標楷體" panose="03000509000000000000" pitchFamily="65" charset="-120"/>
              </a:rPr>
              <a:t>時間：上午</a:t>
            </a:r>
            <a:r>
              <a:rPr lang="en-US" altLang="zh-TW" sz="1400" dirty="0">
                <a:latin typeface="標楷體" panose="03000509000000000000" pitchFamily="65" charset="-120"/>
                <a:ea typeface="標楷體" panose="03000509000000000000" pitchFamily="65" charset="-120"/>
              </a:rPr>
              <a:t>10:30-11:30</a:t>
            </a:r>
            <a:r>
              <a:rPr lang="zh-TW" altLang="en-US" sz="1400" dirty="0">
                <a:latin typeface="標楷體" panose="03000509000000000000" pitchFamily="65" charset="-120"/>
                <a:ea typeface="標楷體" panose="03000509000000000000" pitchFamily="65" charset="-120"/>
              </a:rPr>
              <a:t>  </a:t>
            </a:r>
            <a:endParaRPr lang="en-US" altLang="zh-TW" sz="1400" dirty="0">
              <a:latin typeface="標楷體" panose="03000509000000000000" pitchFamily="65" charset="-120"/>
              <a:ea typeface="標楷體" panose="03000509000000000000" pitchFamily="65" charset="-120"/>
            </a:endParaRPr>
          </a:p>
          <a:p>
            <a:pPr>
              <a:lnSpc>
                <a:spcPts val="2200"/>
              </a:lnSpc>
            </a:pPr>
            <a:r>
              <a:rPr lang="zh-TW" altLang="en-US" sz="1400" dirty="0">
                <a:latin typeface="標楷體" panose="03000509000000000000" pitchFamily="65" charset="-120"/>
                <a:ea typeface="標楷體" panose="03000509000000000000" pitchFamily="65" charset="-120"/>
              </a:rPr>
              <a:t>地點：</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 zoom/</a:t>
            </a:r>
            <a:r>
              <a:rPr lang="en-US" altLang="zh-TW" sz="1400" dirty="0" err="1">
                <a:latin typeface="Times New Roman" panose="02020603050405020304" pitchFamily="18" charset="0"/>
                <a:ea typeface="標楷體" panose="03000509000000000000" pitchFamily="65" charset="-120"/>
                <a:cs typeface="Times New Roman" panose="02020603050405020304" pitchFamily="18" charset="0"/>
              </a:rPr>
              <a:t>Youtube</a:t>
            </a:r>
            <a:r>
              <a:rPr lang="en-US" altLang="zh-TW" sz="14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en-US" sz="1400" dirty="0">
                <a:latin typeface="標楷體" panose="03000509000000000000" pitchFamily="65" charset="-120"/>
                <a:ea typeface="標楷體" panose="03000509000000000000" pitchFamily="65" charset="-120"/>
              </a:rPr>
              <a:t>其他網上直播  </a:t>
            </a:r>
            <a:endParaRPr lang="en-US" altLang="zh-TW" sz="1400" dirty="0">
              <a:latin typeface="標楷體" panose="03000509000000000000" pitchFamily="65" charset="-120"/>
              <a:ea typeface="標楷體" panose="03000509000000000000" pitchFamily="65" charset="-120"/>
            </a:endParaRPr>
          </a:p>
          <a:p>
            <a:pPr>
              <a:lnSpc>
                <a:spcPts val="2200"/>
              </a:lnSpc>
            </a:pPr>
            <a:r>
              <a:rPr lang="zh-TW" altLang="en-US" sz="1400" dirty="0">
                <a:latin typeface="標楷體" panose="03000509000000000000" pitchFamily="65" charset="-120"/>
                <a:ea typeface="標楷體" panose="03000509000000000000" pitchFamily="65" charset="-120"/>
              </a:rPr>
              <a:t>費用：免費    對象：弱老護老者</a:t>
            </a:r>
            <a:r>
              <a:rPr lang="en-US" altLang="zh-TW" sz="1400" dirty="0">
                <a:latin typeface="標楷體" panose="03000509000000000000" pitchFamily="65" charset="-120"/>
                <a:ea typeface="標楷體" panose="03000509000000000000" pitchFamily="65" charset="-120"/>
              </a:rPr>
              <a:t>6</a:t>
            </a:r>
            <a:r>
              <a:rPr lang="zh-TW" altLang="en-US" sz="1400" dirty="0">
                <a:latin typeface="標楷體" panose="03000509000000000000" pitchFamily="65" charset="-120"/>
                <a:ea typeface="標楷體" panose="03000509000000000000" pitchFamily="65" charset="-120"/>
              </a:rPr>
              <a:t>位、會員</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護老者</a:t>
            </a:r>
            <a:r>
              <a:rPr lang="en-US" altLang="zh-TW" sz="1400" dirty="0">
                <a:latin typeface="標楷體" panose="03000509000000000000" pitchFamily="65" charset="-120"/>
                <a:ea typeface="標楷體" panose="03000509000000000000" pitchFamily="65" charset="-120"/>
              </a:rPr>
              <a:t>6</a:t>
            </a:r>
            <a:r>
              <a:rPr lang="zh-TW" altLang="en-US" sz="1400" dirty="0">
                <a:latin typeface="標楷體" panose="03000509000000000000" pitchFamily="65" charset="-120"/>
                <a:ea typeface="標楷體" panose="03000509000000000000" pitchFamily="65" charset="-120"/>
              </a:rPr>
              <a:t>位</a:t>
            </a:r>
            <a:endParaRPr lang="en-US" altLang="zh-TW" sz="1400" dirty="0">
              <a:latin typeface="標楷體" panose="03000509000000000000" pitchFamily="65" charset="-120"/>
              <a:ea typeface="標楷體" panose="03000509000000000000" pitchFamily="65" charset="-120"/>
            </a:endParaRPr>
          </a:p>
          <a:p>
            <a:r>
              <a:rPr lang="zh-TW" altLang="en-US" sz="1400" dirty="0">
                <a:latin typeface="標楷體" panose="03000509000000000000" pitchFamily="65" charset="-120"/>
                <a:ea typeface="標楷體" panose="03000509000000000000" pitchFamily="65" charset="-120"/>
              </a:rPr>
              <a:t>內容：以數字畫形式，一同在家製作經典名畫。</a:t>
            </a:r>
            <a:endParaRPr lang="en-US" sz="1400" dirty="0">
              <a:latin typeface="標楷體" panose="03000509000000000000" pitchFamily="65" charset="-120"/>
              <a:ea typeface="標楷體" panose="03000509000000000000" pitchFamily="65" charset="-120"/>
            </a:endParaRPr>
          </a:p>
          <a:p>
            <a:r>
              <a:rPr lang="en-US"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參加者需於活動前到中心取畫作材料</a:t>
            </a:r>
            <a:r>
              <a:rPr lang="zh-TW" altLang="en-US" sz="1400" dirty="0" smtClean="0">
                <a:latin typeface="標楷體" panose="03000509000000000000" pitchFamily="65" charset="-120"/>
                <a:ea typeface="標楷體" panose="03000509000000000000" pitchFamily="65" charset="-120"/>
              </a:rPr>
              <a:t>。</a:t>
            </a:r>
            <a:endParaRPr lang="en-US" sz="1400" dirty="0">
              <a:latin typeface="標楷體" panose="03000509000000000000" pitchFamily="65" charset="-120"/>
              <a:ea typeface="標楷體" panose="03000509000000000000" pitchFamily="65" charset="-120"/>
            </a:endParaRPr>
          </a:p>
        </p:txBody>
      </p:sp>
      <p:sp>
        <p:nvSpPr>
          <p:cNvPr id="21" name="矩形 20"/>
          <p:cNvSpPr/>
          <p:nvPr/>
        </p:nvSpPr>
        <p:spPr>
          <a:xfrm>
            <a:off x="100348" y="3028391"/>
            <a:ext cx="5104039" cy="805349"/>
          </a:xfrm>
          <a:prstGeom prst="rect">
            <a:avLst/>
          </a:prstGeom>
        </p:spPr>
        <p:txBody>
          <a:bodyPr wrap="square">
            <a:spAutoFit/>
          </a:bodyPr>
          <a:lstStyle/>
          <a:p>
            <a:endParaRPr lang="en-US" sz="1400" dirty="0">
              <a:latin typeface="標楷體" panose="03000509000000000000" pitchFamily="65" charset="-120"/>
              <a:ea typeface="標楷體" panose="03000509000000000000" pitchFamily="65" charset="-120"/>
            </a:endParaRPr>
          </a:p>
          <a:p>
            <a:endParaRPr lang="en-US" sz="1400" dirty="0">
              <a:latin typeface="標楷體" panose="03000509000000000000" pitchFamily="65" charset="-120"/>
              <a:ea typeface="標楷體" panose="03000509000000000000" pitchFamily="65" charset="-120"/>
            </a:endParaRPr>
          </a:p>
          <a:p>
            <a:pPr marL="541338" indent="-541338">
              <a:lnSpc>
                <a:spcPts val="2200"/>
              </a:lnSpc>
            </a:pPr>
            <a:endParaRPr lang="zh-TW" altLang="en-US" sz="1400" dirty="0">
              <a:latin typeface="標楷體" panose="03000509000000000000" pitchFamily="65" charset="-120"/>
              <a:ea typeface="標楷體" panose="03000509000000000000" pitchFamily="65" charset="-120"/>
            </a:endParaRPr>
          </a:p>
        </p:txBody>
      </p:sp>
      <p:sp>
        <p:nvSpPr>
          <p:cNvPr id="11" name="矩形 10"/>
          <p:cNvSpPr/>
          <p:nvPr/>
        </p:nvSpPr>
        <p:spPr>
          <a:xfrm>
            <a:off x="5222585" y="103585"/>
            <a:ext cx="4880145" cy="492443"/>
          </a:xfrm>
          <a:prstGeom prst="rect">
            <a:avLst/>
          </a:prstGeom>
          <a:noFill/>
        </p:spPr>
        <p:txBody>
          <a:bodyPr wrap="square" lIns="91440" tIns="45720" rIns="91440" bIns="45720">
            <a:spAutoFit/>
          </a:bodyPr>
          <a:lstStyle/>
          <a:p>
            <a:r>
              <a:rPr lang="zh-TW" altLang="en-US" sz="26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奶粉售賣及復康用品借用服務</a:t>
            </a:r>
            <a:endParaRPr lang="en-US" sz="26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endParaRPr>
          </a:p>
        </p:txBody>
      </p:sp>
      <p:sp>
        <p:nvSpPr>
          <p:cNvPr id="19" name="Rectangle 1"/>
          <p:cNvSpPr>
            <a:spLocks noChangeArrowheads="1"/>
          </p:cNvSpPr>
          <p:nvPr/>
        </p:nvSpPr>
        <p:spPr bwMode="auto">
          <a:xfrm>
            <a:off x="4967771" y="599587"/>
            <a:ext cx="4926731"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534988" marR="0" lvl="0" indent="-534988" algn="l" defTabSz="914400" rtl="0" eaLnBrk="0" fontAlgn="base" latinLnBrk="0" hangingPunct="0">
              <a:lnSpc>
                <a:spcPct val="100000"/>
              </a:lnSpc>
              <a:spcBef>
                <a:spcPct val="0"/>
              </a:spcBef>
              <a:spcAft>
                <a:spcPct val="0"/>
              </a:spcAft>
              <a:buClrTx/>
              <a:buSzTx/>
              <a:buFontTx/>
              <a:buNone/>
              <a:tabLst/>
            </a:pPr>
            <a:r>
              <a:rPr kumimoji="0" lang="zh-HK" altLang="en-US" sz="1600" b="1" i="0" u="sng"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售賣奶粉服務</a:t>
            </a:r>
            <a:endParaRPr kumimoji="0" lang="en-US" altLang="zh-HK" sz="1600" b="1" i="0" u="sng"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534988" lvl="0" indent="-534988" defTabSz="914400">
              <a:lnSpc>
                <a:spcPts val="1800"/>
              </a:lnSpc>
            </a:pP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日期：</a:t>
            </a:r>
            <a:r>
              <a:rPr lang="en-US" altLang="zh-TW" sz="1400" dirty="0" smtClean="0">
                <a:latin typeface="標楷體" panose="03000509000000000000" pitchFamily="65" charset="-120"/>
                <a:ea typeface="標楷體" panose="03000509000000000000" pitchFamily="65" charset="-120"/>
                <a:cs typeface="Calibri" panose="020F0502020204030204" pitchFamily="34" charset="0"/>
              </a:rPr>
              <a:t>2022</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年</a:t>
            </a:r>
            <a:r>
              <a:rPr lang="en-US" altLang="zh-TW" sz="1400" dirty="0" smtClean="0">
                <a:latin typeface="標楷體" panose="03000509000000000000" pitchFamily="65" charset="-120"/>
                <a:ea typeface="標楷體" panose="03000509000000000000" pitchFamily="65" charset="-120"/>
                <a:cs typeface="Calibri" panose="020F0502020204030204" pitchFamily="34" charset="0"/>
              </a:rPr>
              <a:t>2</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月</a:t>
            </a:r>
            <a:r>
              <a:rPr lang="en-US" altLang="zh-TW" sz="1400" dirty="0" smtClean="0">
                <a:latin typeface="標楷體" panose="03000509000000000000" pitchFamily="65" charset="-120"/>
                <a:ea typeface="標楷體" panose="03000509000000000000" pitchFamily="65" charset="-120"/>
                <a:cs typeface="Calibri" panose="020F0502020204030204" pitchFamily="34" charset="0"/>
              </a:rPr>
              <a:t>17</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日及 </a:t>
            </a:r>
            <a:r>
              <a:rPr lang="en-US" altLang="zh-TW" sz="1400" dirty="0" smtClean="0">
                <a:latin typeface="標楷體" panose="03000509000000000000" pitchFamily="65" charset="-120"/>
                <a:ea typeface="標楷體" panose="03000509000000000000" pitchFamily="65" charset="-120"/>
                <a:cs typeface="Calibri" panose="020F0502020204030204" pitchFamily="34" charset="0"/>
              </a:rPr>
              <a:t>2022</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年</a:t>
            </a:r>
            <a:r>
              <a:rPr lang="en-US" altLang="zh-TW" sz="1400" dirty="0" smtClean="0">
                <a:latin typeface="標楷體" panose="03000509000000000000" pitchFamily="65" charset="-120"/>
                <a:ea typeface="標楷體" panose="03000509000000000000" pitchFamily="65" charset="-120"/>
                <a:cs typeface="Calibri" panose="020F0502020204030204" pitchFamily="34" charset="0"/>
              </a:rPr>
              <a:t>3</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月</a:t>
            </a:r>
            <a:r>
              <a:rPr lang="en-US" altLang="zh-TW" sz="1400" dirty="0" smtClean="0">
                <a:latin typeface="標楷體" panose="03000509000000000000" pitchFamily="65" charset="-120"/>
                <a:ea typeface="標楷體" panose="03000509000000000000" pitchFamily="65" charset="-120"/>
                <a:cs typeface="Calibri" panose="020F0502020204030204" pitchFamily="34" charset="0"/>
              </a:rPr>
              <a:t>10</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日</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星期</a:t>
            </a:r>
            <a:r>
              <a:rPr kumimoji="0" lang="zh-HK"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四</a:t>
            </a:r>
            <a:r>
              <a:rPr kumimoji="0" lang="en-US" altLang="zh-HK"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endParaRPr kumimoji="0" lang="en-US" altLang="zh-HK"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a:p>
            <a:pPr marL="534988" lvl="0" indent="-534988" defTabSz="914400">
              <a:lnSpc>
                <a:spcPts val="1800"/>
              </a:lnSpc>
            </a:pP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時間：</a:t>
            </a:r>
            <a:r>
              <a:rPr kumimoji="0" lang="zh-HK"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上</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午</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9</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30 </a:t>
            </a:r>
            <a:r>
              <a:rPr lang="en-US" altLang="zh-TW" sz="1400" dirty="0" smtClean="0">
                <a:latin typeface="標楷體" panose="03000509000000000000" pitchFamily="65" charset="-120"/>
                <a:ea typeface="標楷體" panose="03000509000000000000" pitchFamily="65" charset="-120"/>
              </a:rPr>
              <a:t>- </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11</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r>
              <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30</a:t>
            </a:r>
            <a:r>
              <a:rPr lang="en-US" altLang="zh-TW" sz="1400" dirty="0">
                <a:latin typeface="標楷體" panose="03000509000000000000" pitchFamily="65" charset="-120"/>
                <a:ea typeface="標楷體" panose="03000509000000000000" pitchFamily="65" charset="-120"/>
              </a:rPr>
              <a:t> </a:t>
            </a:r>
            <a:r>
              <a:rPr lang="en-US" altLang="zh-TW" sz="1400" dirty="0" smtClean="0">
                <a:latin typeface="標楷體" panose="03000509000000000000" pitchFamily="65" charset="-120"/>
                <a:ea typeface="標楷體" panose="03000509000000000000" pitchFamily="65" charset="-120"/>
              </a:rPr>
              <a:t>   </a:t>
            </a:r>
            <a:r>
              <a:rPr kumimoji="0" lang="zh-TW"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地點：本中心</a:t>
            </a:r>
            <a:endParaRPr kumimoji="0" lang="en-US" altLang="zh-TW"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endParaRPr>
          </a:p>
          <a:p>
            <a:pPr marL="534988" lvl="0" indent="-534988" defTabSz="914400">
              <a:lnSpc>
                <a:spcPts val="1800"/>
              </a:lnSpc>
            </a:pPr>
            <a:r>
              <a:rPr kumimoji="0" lang="zh-HK" altLang="en-US" sz="14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對象</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a:t>
            </a:r>
            <a:r>
              <a:rPr lang="zh-TW" altLang="en-US" sz="1400" dirty="0">
                <a:latin typeface="標楷體" panose="03000509000000000000" pitchFamily="65" charset="-120"/>
                <a:ea typeface="標楷體" panose="03000509000000000000" pitchFamily="65" charset="-120"/>
                <a:cs typeface="Calibri" panose="020F0502020204030204" pitchFamily="34" charset="0"/>
              </a:rPr>
              <a:t>護老者及</a:t>
            </a: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會員</a:t>
            </a:r>
            <a:endParaRPr lang="en-US" altLang="zh-TW" sz="1400" dirty="0" smtClean="0">
              <a:latin typeface="標楷體" panose="03000509000000000000" pitchFamily="65" charset="-120"/>
              <a:ea typeface="標楷體" panose="03000509000000000000" pitchFamily="65" charset="-120"/>
              <a:cs typeface="Calibri" panose="020F0502020204030204" pitchFamily="34" charset="0"/>
            </a:endParaRPr>
          </a:p>
          <a:p>
            <a:pPr marL="534988" lvl="0" indent="-534988" defTabSz="914400">
              <a:lnSpc>
                <a:spcPts val="1800"/>
              </a:lnSpc>
            </a:pPr>
            <a:r>
              <a:rPr lang="zh-TW" altLang="en-US" sz="1400" b="1" dirty="0" smtClean="0">
                <a:latin typeface="標楷體" panose="03000509000000000000" pitchFamily="65" charset="-120"/>
                <a:ea typeface="標楷體" panose="03000509000000000000" pitchFamily="65" charset="-120"/>
                <a:cs typeface="Calibri" panose="020F0502020204030204" pitchFamily="34" charset="0"/>
              </a:rPr>
              <a:t>備註</a:t>
            </a:r>
            <a:r>
              <a:rPr lang="en-US" altLang="zh-TW" sz="1400" b="1" dirty="0">
                <a:latin typeface="標楷體" panose="03000509000000000000" pitchFamily="65" charset="-120"/>
                <a:ea typeface="標楷體" panose="03000509000000000000" pitchFamily="65" charset="-120"/>
                <a:cs typeface="Calibri" panose="020F0502020204030204" pitchFamily="34" charset="0"/>
              </a:rPr>
              <a:t>﹕</a:t>
            </a:r>
            <a:r>
              <a:rPr lang="zh-TW" altLang="en-US" sz="1400" b="1" dirty="0">
                <a:latin typeface="標楷體" panose="03000509000000000000" pitchFamily="65" charset="-120"/>
                <a:ea typeface="標楷體" panose="03000509000000000000" pitchFamily="65" charset="-120"/>
                <a:cs typeface="Calibri" panose="020F0502020204030204" pitchFamily="34" charset="0"/>
              </a:rPr>
              <a:t>會員欲購買奶粉必須致電中心登記，讓供應商可以準確預算數量，截止登記日期分</a:t>
            </a:r>
            <a:r>
              <a:rPr lang="zh-TW" altLang="en-US" sz="1400" b="1" dirty="0" smtClean="0">
                <a:latin typeface="標楷體" panose="03000509000000000000" pitchFamily="65" charset="-120"/>
                <a:ea typeface="標楷體" panose="03000509000000000000" pitchFamily="65" charset="-120"/>
                <a:cs typeface="Calibri" panose="020F0502020204030204" pitchFamily="34" charset="0"/>
              </a:rPr>
              <a:t>別是</a:t>
            </a:r>
            <a:r>
              <a:rPr lang="en-US" altLang="zh-TW" sz="1400" b="1" dirty="0" smtClean="0">
                <a:latin typeface="標楷體" panose="03000509000000000000" pitchFamily="65" charset="-120"/>
                <a:ea typeface="標楷體" panose="03000509000000000000" pitchFamily="65" charset="-120"/>
                <a:cs typeface="Calibri" panose="020F0502020204030204" pitchFamily="34" charset="0"/>
              </a:rPr>
              <a:t>14/2/2022</a:t>
            </a:r>
            <a:r>
              <a:rPr lang="zh-TW" altLang="en-US" sz="1400" b="1" dirty="0" smtClean="0">
                <a:latin typeface="標楷體" panose="03000509000000000000" pitchFamily="65" charset="-120"/>
                <a:ea typeface="標楷體" panose="03000509000000000000" pitchFamily="65" charset="-120"/>
                <a:cs typeface="Calibri" panose="020F0502020204030204" pitchFamily="34" charset="0"/>
              </a:rPr>
              <a:t>及</a:t>
            </a:r>
            <a:r>
              <a:rPr lang="en-US" altLang="zh-TW" sz="1400" b="1" dirty="0" smtClean="0">
                <a:latin typeface="標楷體" panose="03000509000000000000" pitchFamily="65" charset="-120"/>
                <a:ea typeface="標楷體" panose="03000509000000000000" pitchFamily="65" charset="-120"/>
                <a:cs typeface="Calibri" panose="020F0502020204030204" pitchFamily="34" charset="0"/>
              </a:rPr>
              <a:t>7/3/2022(</a:t>
            </a:r>
            <a:r>
              <a:rPr lang="zh-TW" altLang="en-US" sz="1400" b="1" dirty="0">
                <a:latin typeface="標楷體" panose="03000509000000000000" pitchFamily="65" charset="-120"/>
                <a:ea typeface="標楷體" panose="03000509000000000000" pitchFamily="65" charset="-120"/>
                <a:cs typeface="Calibri" panose="020F0502020204030204" pitchFamily="34" charset="0"/>
              </a:rPr>
              <a:t>逢星期一</a:t>
            </a:r>
            <a:r>
              <a:rPr lang="en-US" altLang="zh-TW" sz="1400" b="1" dirty="0">
                <a:latin typeface="標楷體" panose="03000509000000000000" pitchFamily="65" charset="-120"/>
                <a:ea typeface="標楷體" panose="03000509000000000000" pitchFamily="65" charset="-120"/>
                <a:cs typeface="Calibri" panose="020F0502020204030204" pitchFamily="34" charset="0"/>
              </a:rPr>
              <a:t>)</a:t>
            </a:r>
            <a:r>
              <a:rPr lang="zh-TW" altLang="en-US" sz="1400" b="1" dirty="0">
                <a:latin typeface="標楷體" panose="03000509000000000000" pitchFamily="65" charset="-120"/>
                <a:ea typeface="標楷體" panose="03000509000000000000" pitchFamily="65" charset="-120"/>
                <a:cs typeface="Calibri" panose="020F0502020204030204" pitchFamily="34" charset="0"/>
              </a:rPr>
              <a:t>。每位會員每次只可購買</a:t>
            </a:r>
            <a:r>
              <a:rPr lang="en-US" altLang="zh-TW" sz="1400" b="1" dirty="0">
                <a:latin typeface="標楷體" panose="03000509000000000000" pitchFamily="65" charset="-120"/>
                <a:ea typeface="標楷體" panose="03000509000000000000" pitchFamily="65" charset="-120"/>
                <a:cs typeface="Calibri" panose="020F0502020204030204" pitchFamily="34" charset="0"/>
              </a:rPr>
              <a:t>2</a:t>
            </a:r>
            <a:r>
              <a:rPr lang="zh-TW" altLang="en-US" sz="1400" b="1" dirty="0">
                <a:latin typeface="標楷體" panose="03000509000000000000" pitchFamily="65" charset="-120"/>
                <a:ea typeface="標楷體" panose="03000509000000000000" pitchFamily="65" charset="-120"/>
                <a:cs typeface="Calibri" panose="020F0502020204030204" pitchFamily="34" charset="0"/>
              </a:rPr>
              <a:t>罐</a:t>
            </a:r>
            <a:r>
              <a:rPr lang="zh-TW" altLang="en-US" sz="1400" b="1" dirty="0" smtClean="0">
                <a:latin typeface="標楷體" panose="03000509000000000000" pitchFamily="65" charset="-120"/>
                <a:ea typeface="標楷體" panose="03000509000000000000" pitchFamily="65" charset="-120"/>
                <a:cs typeface="Calibri" panose="020F0502020204030204" pitchFamily="34" charset="0"/>
              </a:rPr>
              <a:t>奶粉</a:t>
            </a:r>
            <a:endParaRPr kumimoji="0" lang="zh-HK" altLang="en-US" sz="1400" b="1"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endParaRPr>
          </a:p>
        </p:txBody>
      </p:sp>
      <p:graphicFrame>
        <p:nvGraphicFramePr>
          <p:cNvPr id="22" name="表格 21"/>
          <p:cNvGraphicFramePr>
            <a:graphicFrameLocks noGrp="1"/>
          </p:cNvGraphicFramePr>
          <p:nvPr>
            <p:extLst>
              <p:ext uri="{D42A27DB-BD31-4B8C-83A1-F6EECF244321}">
                <p14:modId xmlns:p14="http://schemas.microsoft.com/office/powerpoint/2010/main" val="4186237859"/>
              </p:ext>
            </p:extLst>
          </p:nvPr>
        </p:nvGraphicFramePr>
        <p:xfrm>
          <a:off x="5029062" y="2293452"/>
          <a:ext cx="4761920" cy="1066800"/>
        </p:xfrm>
        <a:graphic>
          <a:graphicData uri="http://schemas.openxmlformats.org/drawingml/2006/table">
            <a:tbl>
              <a:tblPr firstRow="1" firstCol="1" bandRow="1"/>
              <a:tblGrid>
                <a:gridCol w="535895">
                  <a:extLst>
                    <a:ext uri="{9D8B030D-6E8A-4147-A177-3AD203B41FA5}">
                      <a16:colId xmlns:a16="http://schemas.microsoft.com/office/drawing/2014/main" val="3618097835"/>
                    </a:ext>
                  </a:extLst>
                </a:gridCol>
                <a:gridCol w="1026872">
                  <a:extLst>
                    <a:ext uri="{9D8B030D-6E8A-4147-A177-3AD203B41FA5}">
                      <a16:colId xmlns:a16="http://schemas.microsoft.com/office/drawing/2014/main" val="3807094923"/>
                    </a:ext>
                  </a:extLst>
                </a:gridCol>
                <a:gridCol w="1047073">
                  <a:extLst>
                    <a:ext uri="{9D8B030D-6E8A-4147-A177-3AD203B41FA5}">
                      <a16:colId xmlns:a16="http://schemas.microsoft.com/office/drawing/2014/main" val="1482898895"/>
                    </a:ext>
                  </a:extLst>
                </a:gridCol>
                <a:gridCol w="746685">
                  <a:extLst>
                    <a:ext uri="{9D8B030D-6E8A-4147-A177-3AD203B41FA5}">
                      <a16:colId xmlns:a16="http://schemas.microsoft.com/office/drawing/2014/main" val="144166017"/>
                    </a:ext>
                  </a:extLst>
                </a:gridCol>
                <a:gridCol w="695187">
                  <a:extLst>
                    <a:ext uri="{9D8B030D-6E8A-4147-A177-3AD203B41FA5}">
                      <a16:colId xmlns:a16="http://schemas.microsoft.com/office/drawing/2014/main" val="1677172782"/>
                    </a:ext>
                  </a:extLst>
                </a:gridCol>
                <a:gridCol w="710208">
                  <a:extLst>
                    <a:ext uri="{9D8B030D-6E8A-4147-A177-3AD203B41FA5}">
                      <a16:colId xmlns:a16="http://schemas.microsoft.com/office/drawing/2014/main" val="3907860873"/>
                    </a:ext>
                  </a:extLst>
                </a:gridCol>
              </a:tblGrid>
              <a:tr h="0">
                <a:tc gridSpan="6">
                  <a:txBody>
                    <a:bodyPr/>
                    <a:lstStyle/>
                    <a:p>
                      <a:pPr algn="ctr">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美國雅培製藥</a:t>
                      </a: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有限公司</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62180259"/>
                  </a:ext>
                </a:extLst>
              </a:tr>
              <a:tr h="0">
                <a:tc>
                  <a:txBody>
                    <a:bodyPr/>
                    <a:lstStyle/>
                    <a:p>
                      <a:pPr algn="ctr">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產品名稱</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HK" sz="1300" b="1" kern="100" dirty="0">
                          <a:effectLst/>
                          <a:latin typeface="標楷體" panose="03000509000000000000" pitchFamily="65" charset="-120"/>
                          <a:ea typeface="標楷體" panose="03000509000000000000" pitchFamily="65" charset="-120"/>
                          <a:cs typeface="Times New Roman" panose="02020603050405020304" pitchFamily="18" charset="0"/>
                        </a:rPr>
                        <a:t>金裝加營</a:t>
                      </a:r>
                      <a:r>
                        <a:rPr lang="zh-HK" sz="1300" b="1" kern="100" dirty="0" smtClean="0">
                          <a:effectLst/>
                          <a:latin typeface="標楷體" panose="03000509000000000000" pitchFamily="65" charset="-120"/>
                          <a:ea typeface="標楷體" panose="03000509000000000000" pitchFamily="65" charset="-120"/>
                          <a:cs typeface="Times New Roman" panose="02020603050405020304" pitchFamily="18" charset="0"/>
                        </a:rPr>
                        <a:t>素</a:t>
                      </a:r>
                      <a:endParaRPr lang="en-US" altLang="zh-HK" sz="1300" b="1" kern="100" dirty="0" smtClean="0">
                        <a:effectLst/>
                        <a:latin typeface="標楷體" panose="03000509000000000000" pitchFamily="65" charset="-120"/>
                        <a:ea typeface="標楷體" panose="03000509000000000000" pitchFamily="65" charset="-120"/>
                        <a:cs typeface="Times New Roman" panose="02020603050405020304" pitchFamily="18" charset="0"/>
                      </a:endParaRPr>
                    </a:p>
                    <a:p>
                      <a:pPr algn="ctr">
                        <a:spcAft>
                          <a:spcPts val="0"/>
                        </a:spcAft>
                      </a:pPr>
                      <a:r>
                        <a:rPr lang="en-US" sz="1300" b="1" kern="100" dirty="0" smtClean="0">
                          <a:effectLst/>
                          <a:latin typeface="標楷體" panose="03000509000000000000" pitchFamily="65" charset="-120"/>
                          <a:ea typeface="標楷體" panose="03000509000000000000" pitchFamily="65" charset="-120"/>
                          <a:cs typeface="Times New Roman" panose="02020603050405020304" pitchFamily="18" charset="0"/>
                        </a:rPr>
                        <a:t>(</a:t>
                      </a:r>
                      <a:r>
                        <a:rPr lang="zh-HK" sz="1300" b="1" kern="100" dirty="0">
                          <a:effectLst/>
                          <a:latin typeface="標楷體" panose="03000509000000000000" pitchFamily="65" charset="-120"/>
                          <a:ea typeface="標楷體" panose="03000509000000000000" pitchFamily="65" charset="-120"/>
                          <a:cs typeface="Times New Roman" panose="02020603050405020304" pitchFamily="18" charset="0"/>
                        </a:rPr>
                        <a:t>呍呢嗱</a:t>
                      </a:r>
                      <a:r>
                        <a:rPr lang="en-US" sz="1300" b="1" kern="100" dirty="0">
                          <a:effectLst/>
                          <a:latin typeface="標楷體" panose="03000509000000000000" pitchFamily="65" charset="-120"/>
                          <a:ea typeface="標楷體" panose="03000509000000000000" pitchFamily="65" charset="-120"/>
                          <a:cs typeface="Times New Roman" panose="02020603050405020304" pitchFamily="18" charset="0"/>
                        </a:rPr>
                        <a:t>)</a:t>
                      </a:r>
                      <a:endParaRPr lang="en-US" sz="13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HK" sz="1300" b="1" kern="100" dirty="0">
                          <a:effectLst/>
                          <a:latin typeface="標楷體" panose="03000509000000000000" pitchFamily="65" charset="-120"/>
                          <a:ea typeface="標楷體" panose="03000509000000000000" pitchFamily="65" charset="-120"/>
                          <a:cs typeface="Times New Roman" panose="02020603050405020304" pitchFamily="18" charset="0"/>
                        </a:rPr>
                        <a:t>金裝加營</a:t>
                      </a:r>
                      <a:r>
                        <a:rPr lang="zh-HK" sz="1300" b="1" kern="100" dirty="0" smtClean="0">
                          <a:effectLst/>
                          <a:latin typeface="標楷體" panose="03000509000000000000" pitchFamily="65" charset="-120"/>
                          <a:ea typeface="標楷體" panose="03000509000000000000" pitchFamily="65" charset="-120"/>
                          <a:cs typeface="Times New Roman" panose="02020603050405020304" pitchFamily="18" charset="0"/>
                        </a:rPr>
                        <a:t>素</a:t>
                      </a:r>
                      <a:endParaRPr lang="en-US" altLang="zh-HK" sz="1300" b="1" kern="100" dirty="0" smtClean="0">
                        <a:effectLst/>
                        <a:latin typeface="標楷體" panose="03000509000000000000" pitchFamily="65" charset="-120"/>
                        <a:ea typeface="標楷體" panose="03000509000000000000" pitchFamily="65" charset="-120"/>
                        <a:cs typeface="Times New Roman" panose="02020603050405020304" pitchFamily="18" charset="0"/>
                      </a:endParaRPr>
                    </a:p>
                    <a:p>
                      <a:pPr algn="ctr">
                        <a:spcAft>
                          <a:spcPts val="0"/>
                        </a:spcAft>
                      </a:pPr>
                      <a:r>
                        <a:rPr lang="en-US" sz="1300" b="1" kern="100" dirty="0" smtClean="0">
                          <a:effectLst/>
                          <a:latin typeface="標楷體" panose="03000509000000000000" pitchFamily="65" charset="-120"/>
                          <a:ea typeface="標楷體" panose="03000509000000000000" pitchFamily="65" charset="-120"/>
                          <a:cs typeface="Times New Roman" panose="02020603050405020304" pitchFamily="18" charset="0"/>
                        </a:rPr>
                        <a:t>(</a:t>
                      </a:r>
                      <a:r>
                        <a:rPr lang="zh-HK" sz="1300" b="1" kern="100" dirty="0">
                          <a:effectLst/>
                          <a:latin typeface="標楷體" panose="03000509000000000000" pitchFamily="65" charset="-120"/>
                          <a:ea typeface="標楷體" panose="03000509000000000000" pitchFamily="65" charset="-120"/>
                          <a:cs typeface="Times New Roman" panose="02020603050405020304" pitchFamily="18" charset="0"/>
                        </a:rPr>
                        <a:t>朱古力味</a:t>
                      </a:r>
                      <a:r>
                        <a:rPr lang="en-US" sz="1300" b="1" kern="100" dirty="0">
                          <a:effectLst/>
                          <a:latin typeface="標楷體" panose="03000509000000000000" pitchFamily="65" charset="-120"/>
                          <a:ea typeface="標楷體" panose="03000509000000000000" pitchFamily="65" charset="-120"/>
                          <a:cs typeface="Times New Roman" panose="02020603050405020304" pitchFamily="18" charset="0"/>
                        </a:rPr>
                        <a:t>)</a:t>
                      </a:r>
                      <a:endParaRPr lang="en-US" sz="13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低糖</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p>
                      <a:pPr algn="ctr">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加營素</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怡保康</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活力</a:t>
                      </a:r>
                      <a:endParaRPr lang="en-US" alt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endParaRPr>
                    </a:p>
                    <a:p>
                      <a:pPr algn="ctr">
                        <a:spcAft>
                          <a:spcPts val="0"/>
                        </a:spcAft>
                      </a:pPr>
                      <a:r>
                        <a:rPr lang="zh-HK" sz="1400" b="1" kern="100" dirty="0" smtClean="0">
                          <a:effectLst/>
                          <a:latin typeface="標楷體" panose="03000509000000000000" pitchFamily="65" charset="-120"/>
                          <a:ea typeface="標楷體" panose="03000509000000000000" pitchFamily="65" charset="-120"/>
                          <a:cs typeface="Times New Roman" panose="02020603050405020304" pitchFamily="18" charset="0"/>
                        </a:rPr>
                        <a:t>加</a:t>
                      </a:r>
                      <a:r>
                        <a:rPr lang="zh-HK" sz="1400" b="1" kern="100" dirty="0">
                          <a:effectLst/>
                          <a:latin typeface="標楷體" panose="03000509000000000000" pitchFamily="65" charset="-120"/>
                          <a:ea typeface="標楷體" panose="03000509000000000000" pitchFamily="65" charset="-120"/>
                          <a:cs typeface="Times New Roman" panose="02020603050405020304" pitchFamily="18" charset="0"/>
                        </a:rPr>
                        <a:t>營素</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7883742"/>
                  </a:ext>
                </a:extLst>
              </a:tr>
              <a:tr h="0">
                <a:tc>
                  <a:txBody>
                    <a:bodyPr/>
                    <a:lstStyle/>
                    <a:p>
                      <a:pPr>
                        <a:spcAft>
                          <a:spcPts val="0"/>
                        </a:spcAft>
                      </a:pPr>
                      <a:r>
                        <a:rPr lang="zh-HK" sz="1400" b="1" kern="100">
                          <a:effectLst/>
                          <a:latin typeface="標楷體" panose="03000509000000000000" pitchFamily="65" charset="-120"/>
                          <a:ea typeface="標楷體" panose="03000509000000000000" pitchFamily="65" charset="-120"/>
                          <a:cs typeface="Times New Roman" panose="02020603050405020304" pitchFamily="18" charset="0"/>
                        </a:rPr>
                        <a:t>重量</a:t>
                      </a:r>
                      <a:endParaRPr lang="en-US" sz="1400" kern="10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標楷體" panose="03000509000000000000" pitchFamily="65" charset="-120"/>
                          <a:ea typeface="標楷體" panose="03000509000000000000" pitchFamily="65" charset="-120"/>
                          <a:cs typeface="Times New Roman" panose="02020603050405020304" pitchFamily="18" charset="0"/>
                        </a:rPr>
                        <a:t>900g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900g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標楷體" panose="03000509000000000000" pitchFamily="65" charset="-120"/>
                          <a:ea typeface="標楷體" panose="03000509000000000000" pitchFamily="65" charset="-120"/>
                          <a:cs typeface="Times New Roman" panose="02020603050405020304" pitchFamily="18" charset="0"/>
                        </a:rPr>
                        <a:t>850g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標楷體" panose="03000509000000000000" pitchFamily="65" charset="-120"/>
                          <a:ea typeface="標楷體" panose="03000509000000000000" pitchFamily="65" charset="-120"/>
                          <a:cs typeface="Times New Roman" panose="02020603050405020304" pitchFamily="18" charset="0"/>
                        </a:rPr>
                        <a:t>850g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850g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7744758"/>
                  </a:ext>
                </a:extLst>
              </a:tr>
              <a:tr h="0">
                <a:tc>
                  <a:txBody>
                    <a:bodyPr/>
                    <a:lstStyle/>
                    <a:p>
                      <a:pPr>
                        <a:spcAft>
                          <a:spcPts val="0"/>
                        </a:spcAft>
                      </a:pPr>
                      <a:r>
                        <a:rPr lang="zh-HK" sz="1400" b="1" kern="100">
                          <a:effectLst/>
                          <a:latin typeface="標楷體" panose="03000509000000000000" pitchFamily="65" charset="-120"/>
                          <a:ea typeface="標楷體" panose="03000509000000000000" pitchFamily="65" charset="-120"/>
                          <a:cs typeface="Times New Roman" panose="02020603050405020304" pitchFamily="18" charset="0"/>
                        </a:rPr>
                        <a:t>價錢</a:t>
                      </a:r>
                      <a:endParaRPr lang="en-US" sz="1400" kern="10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標楷體" panose="03000509000000000000" pitchFamily="65" charset="-120"/>
                          <a:ea typeface="標楷體" panose="03000509000000000000" pitchFamily="65" charset="-120"/>
                          <a:cs typeface="Times New Roman" panose="02020603050405020304" pitchFamily="18" charset="0"/>
                        </a:rPr>
                        <a:t>$163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標楷體" panose="03000509000000000000" pitchFamily="65" charset="-120"/>
                          <a:ea typeface="標楷體" panose="03000509000000000000" pitchFamily="65" charset="-120"/>
                          <a:cs typeface="Times New Roman" panose="02020603050405020304" pitchFamily="18" charset="0"/>
                        </a:rPr>
                        <a:t>$163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$168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effectLst/>
                          <a:latin typeface="標楷體" panose="03000509000000000000" pitchFamily="65" charset="-120"/>
                          <a:ea typeface="標楷體" panose="03000509000000000000" pitchFamily="65" charset="-120"/>
                          <a:cs typeface="Times New Roman" panose="02020603050405020304" pitchFamily="18" charset="0"/>
                        </a:rPr>
                        <a:t>$205.5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dirty="0">
                          <a:effectLst/>
                          <a:latin typeface="標楷體" panose="03000509000000000000" pitchFamily="65" charset="-120"/>
                          <a:ea typeface="標楷體" panose="03000509000000000000" pitchFamily="65" charset="-120"/>
                          <a:cs typeface="Times New Roman" panose="02020603050405020304" pitchFamily="18" charset="0"/>
                        </a:rPr>
                        <a:t>$</a:t>
                      </a:r>
                      <a:r>
                        <a:rPr lang="en-US" sz="1400" kern="100" dirty="0" smtClean="0">
                          <a:effectLst/>
                          <a:latin typeface="標楷體" panose="03000509000000000000" pitchFamily="65" charset="-120"/>
                          <a:ea typeface="標楷體" panose="03000509000000000000" pitchFamily="65" charset="-120"/>
                          <a:cs typeface="Times New Roman" panose="02020603050405020304" pitchFamily="18" charset="0"/>
                        </a:rPr>
                        <a:t>199</a:t>
                      </a:r>
                      <a:endParaRPr lang="en-US" sz="14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8511931"/>
                  </a:ext>
                </a:extLst>
              </a:tr>
            </a:tbl>
          </a:graphicData>
        </a:graphic>
      </p:graphicFrame>
      <p:sp>
        <p:nvSpPr>
          <p:cNvPr id="23" name="矩形 22"/>
          <p:cNvSpPr/>
          <p:nvPr/>
        </p:nvSpPr>
        <p:spPr>
          <a:xfrm>
            <a:off x="5029644" y="3370576"/>
            <a:ext cx="4851782" cy="3518912"/>
          </a:xfrm>
          <a:prstGeom prst="rect">
            <a:avLst/>
          </a:prstGeom>
        </p:spPr>
        <p:txBody>
          <a:bodyPr wrap="square">
            <a:spAutoFit/>
          </a:bodyPr>
          <a:lstStyle/>
          <a:p>
            <a:pPr>
              <a:lnSpc>
                <a:spcPts val="1600"/>
              </a:lnSpc>
            </a:pPr>
            <a:r>
              <a:rPr lang="zh-TW" altLang="en-US" sz="1600" b="1" u="sng" dirty="0" smtClean="0">
                <a:latin typeface="標楷體" panose="03000509000000000000" pitchFamily="65" charset="-120"/>
                <a:ea typeface="標楷體" panose="03000509000000000000" pitchFamily="65" charset="-120"/>
              </a:rPr>
              <a:t>復康用品借用服務</a:t>
            </a:r>
          </a:p>
          <a:p>
            <a:pPr>
              <a:lnSpc>
                <a:spcPts val="1600"/>
              </a:lnSpc>
            </a:pPr>
            <a:r>
              <a:rPr lang="zh-TW" altLang="en-US" sz="1400" dirty="0" smtClean="0">
                <a:latin typeface="標楷體" panose="03000509000000000000" pitchFamily="65" charset="-120"/>
                <a:ea typeface="標楷體" panose="03000509000000000000" pitchFamily="65" charset="-120"/>
              </a:rPr>
              <a:t>時間：上午</a:t>
            </a:r>
            <a:r>
              <a:rPr lang="en-US" altLang="zh-TW" sz="1400" dirty="0" smtClean="0">
                <a:latin typeface="標楷體" panose="03000509000000000000" pitchFamily="65" charset="-120"/>
                <a:ea typeface="標楷體" panose="03000509000000000000" pitchFamily="65" charset="-120"/>
              </a:rPr>
              <a:t>9:00-</a:t>
            </a:r>
            <a:r>
              <a:rPr lang="zh-TW" altLang="en-US" sz="1400" dirty="0" smtClean="0">
                <a:latin typeface="標楷體" panose="03000509000000000000" pitchFamily="65" charset="-120"/>
                <a:ea typeface="標楷體" panose="03000509000000000000" pitchFamily="65" charset="-120"/>
              </a:rPr>
              <a:t>下午</a:t>
            </a:r>
            <a:r>
              <a:rPr lang="en-US" altLang="zh-TW" sz="1400" dirty="0" smtClean="0">
                <a:latin typeface="標楷體" panose="03000509000000000000" pitchFamily="65" charset="-120"/>
                <a:ea typeface="標楷體" panose="03000509000000000000" pitchFamily="65" charset="-120"/>
              </a:rPr>
              <a:t>4:00</a:t>
            </a:r>
          </a:p>
          <a:p>
            <a:pPr>
              <a:lnSpc>
                <a:spcPts val="1600"/>
              </a:lnSpc>
            </a:pPr>
            <a:r>
              <a:rPr lang="zh-TW" altLang="en-US" sz="1400" dirty="0" smtClean="0">
                <a:latin typeface="標楷體" panose="03000509000000000000" pitchFamily="65" charset="-120"/>
                <a:ea typeface="標楷體" panose="03000509000000000000" pitchFamily="65" charset="-120"/>
                <a:cs typeface="Calibri" panose="020F0502020204030204" pitchFamily="34" charset="0"/>
              </a:rPr>
              <a:t>地點：本中心   </a:t>
            </a:r>
            <a:r>
              <a:rPr lang="zh-TW" altLang="en-US" sz="1400" dirty="0" smtClean="0">
                <a:latin typeface="標楷體" panose="03000509000000000000" pitchFamily="65" charset="-120"/>
                <a:ea typeface="標楷體" panose="03000509000000000000" pitchFamily="65" charset="-120"/>
              </a:rPr>
              <a:t>費用</a:t>
            </a:r>
            <a:r>
              <a:rPr lang="en-US" altLang="zh-TW" sz="1400" dirty="0" smtClean="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免費</a:t>
            </a:r>
            <a:r>
              <a:rPr lang="en-US" altLang="zh-TW" sz="1400" dirty="0">
                <a:latin typeface="標楷體" panose="03000509000000000000" pitchFamily="65" charset="-120"/>
                <a:ea typeface="標楷體" panose="03000509000000000000" pitchFamily="65" charset="-120"/>
              </a:rPr>
              <a:t> </a:t>
            </a:r>
            <a:r>
              <a:rPr lang="en-US" altLang="zh-TW" sz="1400" dirty="0" smtClean="0">
                <a:latin typeface="標楷體" panose="03000509000000000000" pitchFamily="65" charset="-120"/>
                <a:ea typeface="標楷體" panose="03000509000000000000" pitchFamily="65" charset="-120"/>
              </a:rPr>
              <a:t>   </a:t>
            </a:r>
            <a:r>
              <a:rPr lang="zh-TW" altLang="en-US" sz="1400" dirty="0" smtClean="0">
                <a:latin typeface="標楷體" panose="03000509000000000000" pitchFamily="65" charset="-120"/>
                <a:ea typeface="標楷體" panose="03000509000000000000" pitchFamily="65" charset="-120"/>
              </a:rPr>
              <a:t>對象：護老者及會員  </a:t>
            </a:r>
            <a:endParaRPr lang="en-US" altLang="zh-TW" sz="1400" dirty="0" smtClean="0">
              <a:latin typeface="標楷體" panose="03000509000000000000" pitchFamily="65" charset="-120"/>
              <a:ea typeface="標楷體" panose="03000509000000000000" pitchFamily="65" charset="-120"/>
            </a:endParaRPr>
          </a:p>
          <a:p>
            <a:pPr marL="541338" indent="-541338">
              <a:lnSpc>
                <a:spcPts val="1600"/>
              </a:lnSpc>
            </a:pPr>
            <a:r>
              <a:rPr lang="zh-TW" altLang="en-US" sz="1400" dirty="0" smtClean="0">
                <a:latin typeface="標楷體" panose="03000509000000000000" pitchFamily="65" charset="-120"/>
                <a:ea typeface="標楷體" panose="03000509000000000000" pitchFamily="65" charset="-120"/>
              </a:rPr>
              <a:t>內容：提供輪椅、助行架等復康用品借用服務，並有不同類型的書籍及影片供護老者借閱</a:t>
            </a:r>
            <a:endParaRPr lang="en-US" altLang="zh-TW" sz="1400" b="1" dirty="0" smtClean="0">
              <a:latin typeface="標楷體" panose="03000509000000000000" pitchFamily="65" charset="-120"/>
              <a:ea typeface="標楷體" panose="03000509000000000000" pitchFamily="65" charset="-120"/>
            </a:endParaRPr>
          </a:p>
          <a:p>
            <a:pPr marL="534988" indent="-534988"/>
            <a:r>
              <a:rPr lang="zh-TW" altLang="en-US" sz="1400" b="1" dirty="0" smtClean="0">
                <a:latin typeface="標楷體" panose="03000509000000000000" pitchFamily="65" charset="-120"/>
                <a:ea typeface="標楷體" panose="03000509000000000000" pitchFamily="65" charset="-120"/>
              </a:rPr>
              <a:t>備註</a:t>
            </a:r>
            <a:r>
              <a:rPr lang="zh-TW" altLang="en-US" sz="1400" b="1" dirty="0">
                <a:latin typeface="標楷體" panose="03000509000000000000" pitchFamily="65" charset="-120"/>
                <a:ea typeface="標楷體" panose="03000509000000000000" pitchFamily="65" charset="-120"/>
              </a:rPr>
              <a:t>：可借用兩星期，期滿後如有需要可致電續借，每次續借最長兩星期</a:t>
            </a:r>
            <a:r>
              <a:rPr lang="zh-TW" altLang="en-US" sz="1400" b="1" dirty="0" smtClean="0">
                <a:latin typeface="標楷體" panose="03000509000000000000" pitchFamily="65" charset="-120"/>
                <a:ea typeface="標楷體" panose="03000509000000000000" pitchFamily="65" charset="-120"/>
              </a:rPr>
              <a:t>。</a:t>
            </a:r>
            <a:endParaRPr lang="en-US" altLang="zh-TW" sz="1400" b="1" dirty="0" smtClean="0">
              <a:latin typeface="標楷體" panose="03000509000000000000" pitchFamily="65" charset="-120"/>
              <a:ea typeface="標楷體" panose="03000509000000000000" pitchFamily="65" charset="-120"/>
            </a:endParaRPr>
          </a:p>
          <a:p>
            <a:pPr marL="534988" indent="-534988"/>
            <a:endParaRPr lang="en-US" altLang="zh-TW" sz="1400" b="1" dirty="0" smtClean="0">
              <a:latin typeface="標楷體" panose="03000509000000000000" pitchFamily="65" charset="-120"/>
              <a:ea typeface="標楷體" panose="03000509000000000000" pitchFamily="65" charset="-120"/>
            </a:endParaRPr>
          </a:p>
          <a:p>
            <a:pPr marL="534988" indent="-534988"/>
            <a:r>
              <a:rPr lang="zh-TW" altLang="en-US" sz="1600" b="1" u="sng" dirty="0">
                <a:latin typeface="標楷體" panose="03000509000000000000" pitchFamily="65" charset="-120"/>
                <a:ea typeface="標楷體" panose="03000509000000000000" pitchFamily="65" charset="-120"/>
              </a:rPr>
              <a:t>健康講座</a:t>
            </a:r>
            <a:r>
              <a:rPr lang="en-US" altLang="zh-TW" sz="1600" b="1" u="sng" dirty="0">
                <a:latin typeface="標楷體" panose="03000509000000000000" pitchFamily="65" charset="-120"/>
                <a:ea typeface="標楷體" panose="03000509000000000000" pitchFamily="65" charset="-120"/>
              </a:rPr>
              <a:t>-</a:t>
            </a:r>
            <a:r>
              <a:rPr lang="zh-TW" altLang="en-US" sz="1600" b="1" u="sng" dirty="0" smtClean="0">
                <a:latin typeface="標楷體" panose="03000509000000000000" pitchFamily="65" charset="-120"/>
                <a:ea typeface="標楷體" panose="03000509000000000000" pitchFamily="65" charset="-120"/>
              </a:rPr>
              <a:t>認識與患有精神健康疾病長者的溝通技巧</a:t>
            </a:r>
            <a:endParaRPr lang="zh-TW" altLang="en-US" sz="1600" b="1" u="sng" dirty="0">
              <a:latin typeface="標楷體" panose="03000509000000000000" pitchFamily="65" charset="-120"/>
              <a:ea typeface="標楷體" panose="03000509000000000000" pitchFamily="65" charset="-120"/>
            </a:endParaRPr>
          </a:p>
          <a:p>
            <a:pPr marL="534988" indent="-534988"/>
            <a:r>
              <a:rPr lang="zh-TW" altLang="en-US" sz="1400" dirty="0">
                <a:latin typeface="標楷體" panose="03000509000000000000" pitchFamily="65" charset="-120"/>
                <a:ea typeface="標楷體" panose="03000509000000000000" pitchFamily="65" charset="-120"/>
              </a:rPr>
              <a:t>日期：</a:t>
            </a:r>
            <a:r>
              <a:rPr lang="en-US" altLang="zh-TW" sz="1400" dirty="0">
                <a:latin typeface="標楷體" panose="03000509000000000000" pitchFamily="65" charset="-120"/>
                <a:ea typeface="標楷體" panose="03000509000000000000" pitchFamily="65" charset="-120"/>
              </a:rPr>
              <a:t>2022</a:t>
            </a:r>
            <a:r>
              <a:rPr lang="zh-TW" altLang="en-US" sz="1400" dirty="0" smtClean="0">
                <a:latin typeface="標楷體" panose="03000509000000000000" pitchFamily="65" charset="-120"/>
                <a:ea typeface="標楷體" panose="03000509000000000000" pitchFamily="65" charset="-120"/>
              </a:rPr>
              <a:t>年</a:t>
            </a:r>
            <a:r>
              <a:rPr lang="en-US" altLang="zh-TW" sz="1400" dirty="0" smtClean="0">
                <a:latin typeface="標楷體" panose="03000509000000000000" pitchFamily="65" charset="-120"/>
                <a:ea typeface="標楷體" panose="03000509000000000000" pitchFamily="65" charset="-120"/>
              </a:rPr>
              <a:t>2</a:t>
            </a:r>
            <a:r>
              <a:rPr lang="zh-TW" altLang="en-US" sz="1400" dirty="0" smtClean="0">
                <a:latin typeface="標楷體" panose="03000509000000000000" pitchFamily="65" charset="-120"/>
                <a:ea typeface="標楷體" panose="03000509000000000000" pitchFamily="65" charset="-120"/>
              </a:rPr>
              <a:t>月</a:t>
            </a:r>
            <a:r>
              <a:rPr lang="en-US" altLang="zh-TW" sz="1400" dirty="0">
                <a:latin typeface="標楷體" panose="03000509000000000000" pitchFamily="65" charset="-120"/>
                <a:ea typeface="標楷體" panose="03000509000000000000" pitchFamily="65" charset="-120"/>
              </a:rPr>
              <a:t>17</a:t>
            </a:r>
            <a:r>
              <a:rPr lang="zh-TW" altLang="en-US" sz="1400" dirty="0">
                <a:latin typeface="標楷體" panose="03000509000000000000" pitchFamily="65" charset="-120"/>
                <a:ea typeface="標楷體" panose="03000509000000000000" pitchFamily="65" charset="-120"/>
              </a:rPr>
              <a:t>日</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星期四</a:t>
            </a:r>
            <a:r>
              <a:rPr lang="en-US" altLang="zh-TW" sz="1400" dirty="0">
                <a:latin typeface="標楷體" panose="03000509000000000000" pitchFamily="65" charset="-120"/>
                <a:ea typeface="標楷體" panose="03000509000000000000" pitchFamily="65" charset="-120"/>
              </a:rPr>
              <a:t>)</a:t>
            </a:r>
          </a:p>
          <a:p>
            <a:pPr marL="534988" indent="-534988"/>
            <a:r>
              <a:rPr lang="zh-TW" altLang="en-US" sz="1400" dirty="0">
                <a:latin typeface="標楷體" panose="03000509000000000000" pitchFamily="65" charset="-120"/>
                <a:ea typeface="標楷體" panose="03000509000000000000" pitchFamily="65" charset="-120"/>
              </a:rPr>
              <a:t>時間：上午</a:t>
            </a:r>
            <a:r>
              <a:rPr lang="en-US" altLang="zh-TW" sz="1400" dirty="0">
                <a:latin typeface="標楷體" panose="03000509000000000000" pitchFamily="65" charset="-120"/>
                <a:ea typeface="標楷體" panose="03000509000000000000" pitchFamily="65" charset="-120"/>
              </a:rPr>
              <a:t>10:30 – 11:30 </a:t>
            </a:r>
          </a:p>
          <a:p>
            <a:pPr marL="534988" indent="-534988"/>
            <a:r>
              <a:rPr lang="zh-TW" altLang="en-US" sz="1400" dirty="0">
                <a:latin typeface="標楷體" panose="03000509000000000000" pitchFamily="65" charset="-120"/>
                <a:ea typeface="標楷體" panose="03000509000000000000" pitchFamily="65" charset="-120"/>
              </a:rPr>
              <a:t>地點：以網上直播形式進行  費用：全免   </a:t>
            </a:r>
          </a:p>
          <a:p>
            <a:pPr marL="534988" indent="-534988"/>
            <a:r>
              <a:rPr lang="zh-TW" altLang="en-US" sz="1400" dirty="0">
                <a:latin typeface="標楷體" panose="03000509000000000000" pitchFamily="65" charset="-120"/>
                <a:ea typeface="標楷體" panose="03000509000000000000" pitchFamily="65" charset="-120"/>
              </a:rPr>
              <a:t>對象：會員</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護老者</a:t>
            </a:r>
          </a:p>
          <a:p>
            <a:pPr marL="534988" indent="-534988"/>
            <a:r>
              <a:rPr lang="zh-TW" altLang="en-US" sz="1400" dirty="0">
                <a:latin typeface="標楷體" panose="03000509000000000000" pitchFamily="65" charset="-120"/>
                <a:ea typeface="標楷體" panose="03000509000000000000" pitchFamily="65" charset="-120"/>
              </a:rPr>
              <a:t>內容：</a:t>
            </a:r>
            <a:r>
              <a:rPr lang="zh-TW" altLang="en-US" sz="1400" dirty="0" smtClean="0">
                <a:latin typeface="標楷體" panose="03000509000000000000" pitchFamily="65" charset="-120"/>
                <a:ea typeface="標楷體" panose="03000509000000000000" pitchFamily="65" charset="-120"/>
              </a:rPr>
              <a:t>認識與患有不同精神健康疾病長者的溝通技巧。</a:t>
            </a:r>
            <a:endParaRPr lang="zh-TW" altLang="en-US" sz="1400" dirty="0">
              <a:latin typeface="標楷體" panose="03000509000000000000" pitchFamily="65" charset="-120"/>
              <a:ea typeface="標楷體" panose="03000509000000000000" pitchFamily="65" charset="-120"/>
            </a:endParaRPr>
          </a:p>
          <a:p>
            <a:pPr marL="534988" indent="-534988"/>
            <a:r>
              <a:rPr lang="zh-TW" altLang="en-US" sz="1400" dirty="0">
                <a:latin typeface="標楷體" panose="03000509000000000000" pitchFamily="65" charset="-120"/>
                <a:ea typeface="標楷體" panose="03000509000000000000" pitchFamily="65" charset="-120"/>
              </a:rPr>
              <a:t>備註：香港善導會派員主講。</a:t>
            </a:r>
          </a:p>
          <a:p>
            <a:pPr marL="534988" indent="-534988"/>
            <a:endParaRPr lang="en-US" sz="1400" b="1" dirty="0">
              <a:latin typeface="標楷體" panose="03000509000000000000" pitchFamily="65" charset="-120"/>
              <a:ea typeface="標楷體" panose="03000509000000000000" pitchFamily="65" charset="-120"/>
            </a:endParaRPr>
          </a:p>
        </p:txBody>
      </p:sp>
      <p:sp>
        <p:nvSpPr>
          <p:cNvPr id="14" name="矩形 13"/>
          <p:cNvSpPr/>
          <p:nvPr/>
        </p:nvSpPr>
        <p:spPr>
          <a:xfrm>
            <a:off x="8138374" y="542728"/>
            <a:ext cx="1723549" cy="338554"/>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負責社工</a:t>
            </a:r>
            <a:r>
              <a:rPr lang="en-US" altLang="zh-TW"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a:t>
            </a:r>
            <a:r>
              <a:rPr lang="zh-TW" altLang="en-US" sz="1600" dirty="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任</a:t>
            </a:r>
            <a:r>
              <a:rPr lang="zh-TW" altLang="en-US" sz="16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姑娘</a:t>
            </a:r>
            <a:endParaRPr kumimoji="0" lang="zh-TW" altLang="en-US" sz="16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9394272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2546647" y="5896598"/>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圓角矩形 10"/>
          <p:cNvSpPr/>
          <p:nvPr/>
        </p:nvSpPr>
        <p:spPr>
          <a:xfrm>
            <a:off x="5001208" y="62752"/>
            <a:ext cx="4816526" cy="6682296"/>
          </a:xfrm>
          <a:prstGeom prst="roundRect">
            <a:avLst>
              <a:gd name="adj" fmla="val 5213"/>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18" name="圓角矩形 17"/>
          <p:cNvSpPr/>
          <p:nvPr/>
        </p:nvSpPr>
        <p:spPr>
          <a:xfrm>
            <a:off x="100852" y="2639968"/>
            <a:ext cx="4834528" cy="2098269"/>
          </a:xfrm>
          <a:prstGeom prst="roundRect">
            <a:avLst>
              <a:gd name="adj" fmla="val 7362"/>
            </a:avLst>
          </a:prstGeom>
          <a:ln w="28575"/>
        </p:spPr>
        <p:style>
          <a:lnRef idx="2">
            <a:schemeClr val="dk1"/>
          </a:lnRef>
          <a:fillRef idx="1">
            <a:schemeClr val="lt1"/>
          </a:fillRef>
          <a:effectRef idx="0">
            <a:schemeClr val="dk1"/>
          </a:effectRef>
          <a:fontRef idx="minor">
            <a:schemeClr val="dk1"/>
          </a:fontRef>
        </p:style>
        <p:txBody>
          <a:bodyPr rtlCol="0" anchor="ctr"/>
          <a:lstStyle/>
          <a:p>
            <a:pPr lvl="0">
              <a:defRPr/>
            </a:pPr>
            <a:endParaRPr kumimoji="0" lang="en-US" sz="1400" b="0" i="0" u="none" strike="noStrike" kern="1200" cap="none" spc="0" normalizeH="0" baseline="0" noProof="0" dirty="0">
              <a:ln w="12700">
                <a:noFill/>
              </a:ln>
              <a:solidFill>
                <a:prstClr val="black"/>
              </a:solidFill>
              <a:effectLst/>
              <a:uLnTx/>
              <a:uFillTx/>
              <a:latin typeface="標楷體" panose="03000509000000000000" pitchFamily="65" charset="-120"/>
              <a:ea typeface="標楷體" panose="03000509000000000000" pitchFamily="65" charset="-120"/>
            </a:endParaRPr>
          </a:p>
        </p:txBody>
      </p:sp>
      <p:sp>
        <p:nvSpPr>
          <p:cNvPr id="19" name="矩形 18"/>
          <p:cNvSpPr/>
          <p:nvPr/>
        </p:nvSpPr>
        <p:spPr>
          <a:xfrm>
            <a:off x="583228" y="2709983"/>
            <a:ext cx="4009020" cy="400110"/>
          </a:xfrm>
          <a:prstGeom prst="rect">
            <a:avLst/>
          </a:prstGeom>
          <a:noFill/>
        </p:spPr>
        <p:txBody>
          <a:bodyPr wrap="square" lIns="91440" tIns="45720" rIns="91440" bIns="45720">
            <a:spAutoFit/>
          </a:bodyPr>
          <a:lstStyle/>
          <a:p>
            <a:pPr lvl="0" algn="ctr">
              <a:lnSpc>
                <a:spcPts val="2400"/>
              </a:lnSpc>
              <a:defRPr/>
            </a:pPr>
            <a:r>
              <a:rPr lang="zh-TW" altLang="en-US" sz="28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學用及測試</a:t>
            </a:r>
            <a:r>
              <a:rPr lang="en-US" altLang="zh-TW" sz="2800" dirty="0" smtClean="0">
                <a:ln w="0"/>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ZOOM </a:t>
            </a:r>
            <a:endParaRPr kumimoji="0" lang="zh-TW" altLang="en-US" sz="28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endParaRPr>
          </a:p>
        </p:txBody>
      </p:sp>
      <p:sp>
        <p:nvSpPr>
          <p:cNvPr id="21" name="矩形 20"/>
          <p:cNvSpPr/>
          <p:nvPr/>
        </p:nvSpPr>
        <p:spPr>
          <a:xfrm>
            <a:off x="78342" y="3044825"/>
            <a:ext cx="4907968" cy="1693412"/>
          </a:xfrm>
          <a:prstGeom prst="rect">
            <a:avLst/>
          </a:prstGeom>
        </p:spPr>
        <p:txBody>
          <a:bodyPr wrap="square">
            <a:spAutoFit/>
          </a:bodyPr>
          <a:lstStyle/>
          <a:p>
            <a:pPr>
              <a:lnSpc>
                <a:spcPts val="1800"/>
              </a:lnSpc>
            </a:pPr>
            <a:r>
              <a:rPr lang="zh-TW" altLang="en-US" sz="1400" dirty="0">
                <a:latin typeface="標楷體" panose="03000509000000000000" pitchFamily="65" charset="-120"/>
                <a:ea typeface="標楷體" panose="03000509000000000000" pitchFamily="65" charset="-120"/>
              </a:rPr>
              <a:t>日期：</a:t>
            </a:r>
            <a:r>
              <a:rPr lang="en-US" altLang="zh-TW" sz="1400" dirty="0" smtClean="0">
                <a:latin typeface="標楷體" panose="03000509000000000000" pitchFamily="65" charset="-120"/>
                <a:ea typeface="標楷體" panose="03000509000000000000" pitchFamily="65" charset="-120"/>
              </a:rPr>
              <a:t>2022</a:t>
            </a:r>
            <a:r>
              <a:rPr lang="zh-TW" altLang="en-US" sz="1400" dirty="0" smtClean="0">
                <a:latin typeface="標楷體" panose="03000509000000000000" pitchFamily="65" charset="-120"/>
                <a:ea typeface="標楷體" panose="03000509000000000000" pitchFamily="65" charset="-120"/>
              </a:rPr>
              <a:t>年</a:t>
            </a:r>
            <a:r>
              <a:rPr lang="en-US" altLang="zh-TW" sz="1400" dirty="0" smtClean="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月</a:t>
            </a:r>
            <a:r>
              <a:rPr lang="en-US" altLang="zh-TW" sz="1400" dirty="0" smtClean="0">
                <a:latin typeface="標楷體" panose="03000509000000000000" pitchFamily="65" charset="-120"/>
                <a:ea typeface="標楷體" panose="03000509000000000000" pitchFamily="65" charset="-120"/>
              </a:rPr>
              <a:t>14</a:t>
            </a:r>
            <a:r>
              <a:rPr lang="zh-TW" altLang="en-US" sz="1400" dirty="0" smtClean="0">
                <a:latin typeface="標楷體" panose="03000509000000000000" pitchFamily="65" charset="-120"/>
                <a:ea typeface="標楷體" panose="03000509000000000000" pitchFamily="65" charset="-120"/>
              </a:rPr>
              <a:t>日 </a:t>
            </a:r>
            <a:r>
              <a:rPr lang="en-US" altLang="zh-TW" sz="1400" dirty="0">
                <a:latin typeface="標楷體" panose="03000509000000000000" pitchFamily="65" charset="-120"/>
                <a:ea typeface="標楷體" panose="03000509000000000000" pitchFamily="65" charset="-120"/>
              </a:rPr>
              <a:t>(</a:t>
            </a:r>
            <a:r>
              <a:rPr lang="zh-TW" altLang="en-US" sz="1400" dirty="0" smtClean="0">
                <a:latin typeface="標楷體" panose="03000509000000000000" pitchFamily="65" charset="-120"/>
                <a:ea typeface="標楷體" panose="03000509000000000000" pitchFamily="65" charset="-120"/>
              </a:rPr>
              <a:t>星期一</a:t>
            </a:r>
            <a:r>
              <a:rPr lang="en-US" altLang="zh-TW" sz="1400" dirty="0" smtClean="0">
                <a:latin typeface="標楷體" panose="03000509000000000000" pitchFamily="65" charset="-120"/>
                <a:ea typeface="標楷體" panose="03000509000000000000" pitchFamily="65" charset="-120"/>
              </a:rPr>
              <a:t>)</a:t>
            </a:r>
          </a:p>
          <a:p>
            <a:pPr>
              <a:lnSpc>
                <a:spcPts val="1800"/>
              </a:lnSpc>
            </a:pPr>
            <a:r>
              <a:rPr lang="zh-TW" altLang="en-US" sz="1400" dirty="0" smtClean="0">
                <a:latin typeface="標楷體" panose="03000509000000000000" pitchFamily="65" charset="-120"/>
                <a:ea typeface="標楷體" panose="03000509000000000000" pitchFamily="65" charset="-120"/>
              </a:rPr>
              <a:t>時間：上午</a:t>
            </a:r>
            <a:r>
              <a:rPr lang="en-US" altLang="zh-TW" sz="1400" dirty="0" smtClean="0">
                <a:latin typeface="標楷體" panose="03000509000000000000" pitchFamily="65" charset="-120"/>
                <a:ea typeface="標楷體" panose="03000509000000000000" pitchFamily="65" charset="-120"/>
              </a:rPr>
              <a:t>9:30    </a:t>
            </a:r>
          </a:p>
          <a:p>
            <a:pPr>
              <a:lnSpc>
                <a:spcPts val="1800"/>
              </a:lnSpc>
            </a:pPr>
            <a:r>
              <a:rPr lang="zh-TW" altLang="en-US" sz="1400" dirty="0">
                <a:latin typeface="標楷體" panose="03000509000000000000" pitchFamily="65" charset="-120"/>
                <a:ea typeface="標楷體" panose="03000509000000000000" pitchFamily="65" charset="-120"/>
              </a:rPr>
              <a:t>地點</a:t>
            </a:r>
            <a:r>
              <a:rPr lang="zh-TW" altLang="en-US" sz="1400" dirty="0" smtClean="0">
                <a:latin typeface="標楷體" panose="03000509000000000000" pitchFamily="65" charset="-120"/>
                <a:ea typeface="標楷體" panose="03000509000000000000" pitchFamily="65" charset="-120"/>
              </a:rPr>
              <a:t>：網上</a:t>
            </a:r>
            <a:r>
              <a:rPr lang="zh-TW" altLang="en-US" sz="1400" dirty="0">
                <a:latin typeface="標楷體" panose="03000509000000000000" pitchFamily="65" charset="-120"/>
                <a:ea typeface="標楷體" panose="03000509000000000000" pitchFamily="65" charset="-120"/>
              </a:rPr>
              <a:t>直播</a:t>
            </a:r>
            <a:r>
              <a:rPr lang="en-US" altLang="zh-TW" sz="1400" dirty="0">
                <a:latin typeface="標楷體" panose="03000509000000000000" pitchFamily="65" charset="-120"/>
                <a:ea typeface="標楷體" panose="03000509000000000000" pitchFamily="65" charset="-120"/>
              </a:rPr>
              <a:t>-</a:t>
            </a:r>
            <a:r>
              <a:rPr lang="en-US" altLang="zh-TW" sz="1400" dirty="0" err="1">
                <a:latin typeface="標楷體" panose="03000509000000000000" pitchFamily="65" charset="-120"/>
                <a:ea typeface="標楷體" panose="03000509000000000000" pitchFamily="65" charset="-120"/>
              </a:rPr>
              <a:t>Youtube</a:t>
            </a:r>
            <a:r>
              <a:rPr lang="zh-TW" altLang="en-US" sz="1400" dirty="0">
                <a:latin typeface="標楷體" panose="03000509000000000000" pitchFamily="65" charset="-120"/>
                <a:ea typeface="標楷體" panose="03000509000000000000" pitchFamily="65" charset="-120"/>
              </a:rPr>
              <a:t>及</a:t>
            </a:r>
            <a:r>
              <a:rPr lang="en-US" altLang="zh-TW" sz="1400" dirty="0">
                <a:latin typeface="標楷體" panose="03000509000000000000" pitchFamily="65" charset="-120"/>
                <a:ea typeface="標楷體" panose="03000509000000000000" pitchFamily="65" charset="-120"/>
              </a:rPr>
              <a:t>ZOOM</a:t>
            </a:r>
            <a:r>
              <a:rPr lang="zh-TW" altLang="en-US" sz="1400" dirty="0" smtClean="0">
                <a:latin typeface="標楷體" panose="03000509000000000000" pitchFamily="65" charset="-120"/>
                <a:ea typeface="標楷體" panose="03000509000000000000" pitchFamily="65" charset="-120"/>
              </a:rPr>
              <a:t> </a:t>
            </a:r>
            <a:endParaRPr lang="en-US" altLang="zh-TW" sz="1400" dirty="0">
              <a:latin typeface="標楷體" panose="03000509000000000000" pitchFamily="65" charset="-120"/>
              <a:ea typeface="標楷體" panose="03000509000000000000" pitchFamily="65" charset="-120"/>
            </a:endParaRPr>
          </a:p>
          <a:p>
            <a:pPr marL="628650" indent="-628650">
              <a:lnSpc>
                <a:spcPts val="1800"/>
              </a:lnSpc>
            </a:pPr>
            <a:r>
              <a:rPr lang="zh-TW" altLang="en-US" sz="1400" dirty="0">
                <a:latin typeface="標楷體" panose="03000509000000000000" pitchFamily="65" charset="-120"/>
                <a:ea typeface="標楷體" panose="03000509000000000000" pitchFamily="65" charset="-120"/>
              </a:rPr>
              <a:t>內容：學習下載及安裝</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軟件及進行</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去測試</a:t>
            </a:r>
            <a:r>
              <a:rPr lang="zh-TW" altLang="en-US" sz="1400" dirty="0" smtClean="0">
                <a:latin typeface="標楷體" panose="03000509000000000000" pitchFamily="65" charset="-120"/>
                <a:ea typeface="標楷體" panose="03000509000000000000" pitchFamily="65" charset="-120"/>
              </a:rPr>
              <a:t>開 啟</a:t>
            </a:r>
            <a:r>
              <a:rPr lang="zh-TW" altLang="en-US" sz="1400" dirty="0">
                <a:latin typeface="標楷體" panose="03000509000000000000" pitchFamily="65" charset="-120"/>
                <a:ea typeface="標楷體" panose="03000509000000000000" pitchFamily="65" charset="-120"/>
              </a:rPr>
              <a:t>聲音及影像。</a:t>
            </a:r>
          </a:p>
          <a:p>
            <a:pPr marL="534988" indent="-534988">
              <a:lnSpc>
                <a:spcPts val="1800"/>
              </a:lnSpc>
            </a:pPr>
            <a:r>
              <a:rPr lang="zh-TW" altLang="en-US" sz="1400" dirty="0" smtClean="0">
                <a:latin typeface="標楷體" panose="03000509000000000000" pitchFamily="65" charset="-120"/>
                <a:ea typeface="標楷體" panose="03000509000000000000" pitchFamily="65" charset="-120"/>
              </a:rPr>
              <a:t>備註：上午</a:t>
            </a:r>
            <a:r>
              <a:rPr lang="en-US" altLang="zh-TW" sz="1400" dirty="0">
                <a:latin typeface="標楷體" panose="03000509000000000000" pitchFamily="65" charset="-120"/>
                <a:ea typeface="標楷體" panose="03000509000000000000" pitchFamily="65" charset="-120"/>
              </a:rPr>
              <a:t>9:30-11:30</a:t>
            </a:r>
            <a:r>
              <a:rPr lang="zh-TW" altLang="en-US" sz="1400" dirty="0">
                <a:latin typeface="標楷體" panose="03000509000000000000" pitchFamily="65" charset="-120"/>
                <a:ea typeface="標楷體" panose="03000509000000000000" pitchFamily="65" charset="-120"/>
              </a:rPr>
              <a:t>中心會開放</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的連結給大家進入測試，當天</a:t>
            </a:r>
            <a:r>
              <a:rPr lang="en-US" altLang="zh-TW" sz="1400" dirty="0">
                <a:latin typeface="標楷體" panose="03000509000000000000" pitchFamily="65" charset="-120"/>
                <a:ea typeface="標楷體" panose="03000509000000000000" pitchFamily="65" charset="-120"/>
              </a:rPr>
              <a:t>9:30-11:30</a:t>
            </a:r>
            <a:r>
              <a:rPr lang="zh-TW" altLang="en-US" sz="1400" dirty="0">
                <a:latin typeface="標楷體" panose="03000509000000000000" pitchFamily="65" charset="-120"/>
                <a:ea typeface="標楷體" panose="03000509000000000000" pitchFamily="65" charset="-120"/>
              </a:rPr>
              <a:t>可掃</a:t>
            </a:r>
            <a:r>
              <a:rPr lang="zh-TW" altLang="en-US" sz="1400" dirty="0" smtClean="0">
                <a:latin typeface="標楷體" panose="03000509000000000000" pitchFamily="65" charset="-120"/>
                <a:ea typeface="標楷體" panose="03000509000000000000" pitchFamily="65" charset="-120"/>
              </a:rPr>
              <a:t>以上</a:t>
            </a:r>
            <a:r>
              <a:rPr lang="en-US" altLang="zh-TW" sz="1400" dirty="0" smtClean="0">
                <a:latin typeface="標楷體" panose="03000509000000000000" pitchFamily="65" charset="-120"/>
                <a:ea typeface="標楷體" panose="03000509000000000000" pitchFamily="65" charset="-120"/>
              </a:rPr>
              <a:t>QR </a:t>
            </a:r>
            <a:r>
              <a:rPr lang="en-US" altLang="zh-TW" sz="1400" dirty="0">
                <a:latin typeface="標楷體" panose="03000509000000000000" pitchFamily="65" charset="-120"/>
                <a:ea typeface="標楷體" panose="03000509000000000000" pitchFamily="65" charset="-120"/>
              </a:rPr>
              <a:t>CODE</a:t>
            </a:r>
            <a:r>
              <a:rPr lang="zh-TW" altLang="en-US" sz="1400" dirty="0">
                <a:latin typeface="標楷體" panose="03000509000000000000" pitchFamily="65" charset="-120"/>
                <a:ea typeface="標楷體" panose="03000509000000000000" pitchFamily="65" charset="-120"/>
              </a:rPr>
              <a:t>進入測試。</a:t>
            </a:r>
          </a:p>
        </p:txBody>
      </p:sp>
      <p:sp>
        <p:nvSpPr>
          <p:cNvPr id="22" name="矩形 21"/>
          <p:cNvSpPr/>
          <p:nvPr/>
        </p:nvSpPr>
        <p:spPr>
          <a:xfrm>
            <a:off x="5001208" y="583629"/>
            <a:ext cx="4798527" cy="6217087"/>
          </a:xfrm>
          <a:prstGeom prst="rect">
            <a:avLst/>
          </a:prstGeom>
        </p:spPr>
        <p:txBody>
          <a:bodyPr wrap="square">
            <a:spAutoFit/>
          </a:bodyPr>
          <a:lstStyle/>
          <a:p>
            <a:pPr lvl="0">
              <a:defRPr/>
            </a:pPr>
            <a:r>
              <a:rPr lang="zh-TW" altLang="en-US" sz="1600" b="1" u="sng"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手機程式</a:t>
            </a:r>
            <a:r>
              <a:rPr lang="en-US" altLang="zh-TW" sz="1600" b="1" u="sng"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a:t>
            </a:r>
            <a:r>
              <a:rPr lang="zh-TW" altLang="en-US" sz="1600" b="1" u="sng"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翻譯軟件</a:t>
            </a:r>
            <a:endParaRPr lang="en-US" altLang="zh-TW" sz="1600" b="1" u="sng"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a:p>
            <a:pPr lvl="0">
              <a:defRPr/>
            </a:pP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日期：</a:t>
            </a:r>
            <a:r>
              <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2022</a:t>
            </a: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年</a:t>
            </a:r>
            <a:r>
              <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3</a:t>
            </a: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月</a:t>
            </a:r>
            <a:r>
              <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14</a:t>
            </a: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日</a:t>
            </a:r>
            <a:r>
              <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a:t>
            </a: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星期一</a:t>
            </a:r>
            <a:r>
              <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a:t>
            </a:r>
          </a:p>
          <a:p>
            <a:pPr lvl="0">
              <a:defRPr/>
            </a:pP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時間：上午</a:t>
            </a:r>
            <a:r>
              <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11</a:t>
            </a: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a:t>
            </a:r>
            <a:r>
              <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00-12:00</a:t>
            </a:r>
          </a:p>
          <a:p>
            <a:pPr lvl="0">
              <a:defRPr/>
            </a:pP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地點</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：網上直播</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-ZOOM </a:t>
            </a:r>
            <a:endPar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a:p>
            <a:pPr lvl="0">
              <a:defRPr/>
            </a:pP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費用：免費</a:t>
            </a:r>
            <a:endPar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a:p>
            <a:pPr marL="538163" lvl="0" indent="-538163">
              <a:defRPr/>
            </a:pP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對象：中心會員</a:t>
            </a:r>
            <a:endPar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內容：學習以手機軟件協助翻譯：以說話翻譯、以文字翻譯及以圖片翻譯等</a:t>
            </a: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a:t>
            </a:r>
            <a:endPar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a:p>
            <a:pPr marL="538163" lvl="0" indent="-538163">
              <a:defRPr/>
            </a:pPr>
            <a:endPar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a:p>
            <a:pPr marL="538163" lvl="0" indent="-538163">
              <a:defRPr/>
            </a:pPr>
            <a:r>
              <a:rPr lang="en-US" altLang="zh-TW" sz="1600" b="1" u="sng"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Android</a:t>
            </a:r>
            <a:r>
              <a:rPr lang="zh-TW" altLang="en-US" sz="1600" b="1" u="sng" dirty="0">
                <a:solidFill>
                  <a:prstClr val="black"/>
                </a:solidFill>
                <a:latin typeface="標楷體" panose="03000509000000000000" pitchFamily="65" charset="-120"/>
                <a:ea typeface="標楷體" panose="03000509000000000000" pitchFamily="65" charset="-120"/>
                <a:cs typeface="Calibri" panose="020F0502020204030204" pitchFamily="34" charset="0"/>
              </a:rPr>
              <a:t>手機初班</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日期：</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2022</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年</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2</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月</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18</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日至</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3</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月</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11</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日</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逢星期五</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時間：上午</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9:30-10:30</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地點：網上直播</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-ZOOM     </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費用：免費 </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共四堂</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對象：中心會員</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內容：學習</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Android</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手機的基本設定、更新及安裝程式的</a:t>
            </a:r>
            <a:r>
              <a:rPr lang="zh-TW" altLang="en-US"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方法。</a:t>
            </a:r>
            <a:endPar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a:p>
            <a:pPr marL="538163" lvl="0" indent="-538163">
              <a:defRPr/>
            </a:pPr>
            <a:endPar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a:p>
            <a:pPr marL="538163" indent="-538163">
              <a:defRPr/>
            </a:pPr>
            <a:r>
              <a:rPr lang="zh-TW" altLang="en-US" sz="1600" b="1" u="sng"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手機</a:t>
            </a:r>
            <a:r>
              <a:rPr lang="zh-TW" altLang="en-US" sz="1600" b="1" u="sng" dirty="0">
                <a:solidFill>
                  <a:prstClr val="black"/>
                </a:solidFill>
                <a:latin typeface="標楷體" panose="03000509000000000000" pitchFamily="65" charset="-120"/>
                <a:ea typeface="標楷體" panose="03000509000000000000" pitchFamily="65" charset="-120"/>
                <a:cs typeface="Calibri" panose="020F0502020204030204" pitchFamily="34" charset="0"/>
              </a:rPr>
              <a:t>程式</a:t>
            </a:r>
            <a:r>
              <a:rPr lang="en-US" altLang="zh-TW" sz="1600" b="1" u="sng" dirty="0">
                <a:solidFill>
                  <a:prstClr val="black"/>
                </a:solidFill>
                <a:latin typeface="標楷體" panose="03000509000000000000" pitchFamily="65" charset="-120"/>
                <a:ea typeface="標楷體" panose="03000509000000000000" pitchFamily="65" charset="-120"/>
                <a:cs typeface="Calibri" panose="020F0502020204030204" pitchFamily="34" charset="0"/>
              </a:rPr>
              <a:t>-</a:t>
            </a:r>
            <a:r>
              <a:rPr lang="zh-TW" altLang="en-US" sz="1600" b="1" u="sng" dirty="0">
                <a:solidFill>
                  <a:prstClr val="black"/>
                </a:solidFill>
                <a:latin typeface="標楷體" panose="03000509000000000000" pitchFamily="65" charset="-120"/>
                <a:ea typeface="標楷體" panose="03000509000000000000" pitchFamily="65" charset="-120"/>
                <a:cs typeface="Calibri" panose="020F0502020204030204" pitchFamily="34" charset="0"/>
              </a:rPr>
              <a:t>智能鏡頭</a:t>
            </a:r>
            <a:r>
              <a:rPr lang="en-US" altLang="zh-TW" sz="1600" b="1" u="sng" dirty="0">
                <a:solidFill>
                  <a:prstClr val="black"/>
                </a:solidFill>
                <a:latin typeface="標楷體" panose="03000509000000000000" pitchFamily="65" charset="-120"/>
                <a:ea typeface="標楷體" panose="03000509000000000000" pitchFamily="65" charset="-120"/>
                <a:cs typeface="Calibri" panose="020F0502020204030204" pitchFamily="34" charset="0"/>
              </a:rPr>
              <a:t>+google</a:t>
            </a:r>
            <a:r>
              <a:rPr lang="zh-TW" altLang="en-US" sz="1600" b="1" u="sng" dirty="0">
                <a:solidFill>
                  <a:prstClr val="black"/>
                </a:solidFill>
                <a:latin typeface="標楷體" panose="03000509000000000000" pitchFamily="65" charset="-120"/>
                <a:ea typeface="標楷體" panose="03000509000000000000" pitchFamily="65" charset="-120"/>
                <a:cs typeface="Calibri" panose="020F0502020204030204" pitchFamily="34" charset="0"/>
              </a:rPr>
              <a:t>助理</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日期：</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2022</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年</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3</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月</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18</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日</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星期五</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時間：上午</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9:30-10:30</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地點：網上直播</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-ZOOM</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費用：免費</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對象：中心會員</a:t>
            </a:r>
          </a:p>
          <a:p>
            <a:pPr marL="538163" lvl="0" indent="-538163">
              <a:defRPr/>
            </a:pP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內容：學習</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Android</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手機的程式</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智能鏡頭</a:t>
            </a:r>
            <a:r>
              <a:rPr lang="en-US" altLang="zh-TW"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+google</a:t>
            </a:r>
            <a:r>
              <a:rPr lang="zh-TW" altLang="en-US" sz="1400" dirty="0">
                <a:solidFill>
                  <a:prstClr val="black"/>
                </a:solidFill>
                <a:latin typeface="標楷體" panose="03000509000000000000" pitchFamily="65" charset="-120"/>
                <a:ea typeface="標楷體" panose="03000509000000000000" pitchFamily="65" charset="-120"/>
                <a:cs typeface="Calibri" panose="020F0502020204030204" pitchFamily="34" charset="0"/>
              </a:rPr>
              <a:t>助理使用方法。</a:t>
            </a:r>
            <a:endPar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a:p>
            <a:pPr marL="538163" indent="-538163">
              <a:defRPr/>
            </a:pPr>
            <a:r>
              <a:rPr lang="zh-TW" altLang="en-US" sz="1400" b="1"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備註</a:t>
            </a:r>
            <a:r>
              <a:rPr lang="zh-TW" altLang="en-US" sz="1400" b="1" dirty="0">
                <a:solidFill>
                  <a:prstClr val="black"/>
                </a:solidFill>
                <a:latin typeface="標楷體" panose="03000509000000000000" pitchFamily="65" charset="-120"/>
                <a:ea typeface="標楷體" panose="03000509000000000000" pitchFamily="65" charset="-120"/>
                <a:cs typeface="Calibri" panose="020F0502020204030204" pitchFamily="34" charset="0"/>
              </a:rPr>
              <a:t>：中心將</a:t>
            </a:r>
            <a:r>
              <a:rPr lang="zh-TW" altLang="en-US" sz="1400" b="1"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為以上活動參加者</a:t>
            </a:r>
            <a:r>
              <a:rPr lang="zh-TW" altLang="en-US" sz="1400" b="1" dirty="0">
                <a:solidFill>
                  <a:prstClr val="black"/>
                </a:solidFill>
                <a:latin typeface="標楷體" panose="03000509000000000000" pitchFamily="65" charset="-120"/>
                <a:ea typeface="標楷體" panose="03000509000000000000" pitchFamily="65" charset="-120"/>
                <a:cs typeface="Calibri" panose="020F0502020204030204" pitchFamily="34" charset="0"/>
              </a:rPr>
              <a:t>開設一個</a:t>
            </a:r>
            <a:r>
              <a:rPr lang="en-US" altLang="zh-TW" sz="1400" b="1" dirty="0" err="1">
                <a:solidFill>
                  <a:prstClr val="black"/>
                </a:solidFill>
                <a:latin typeface="標楷體" panose="03000509000000000000" pitchFamily="65" charset="-120"/>
                <a:ea typeface="標楷體" panose="03000509000000000000" pitchFamily="65" charset="-120"/>
                <a:cs typeface="Calibri" panose="020F0502020204030204" pitchFamily="34" charset="0"/>
              </a:rPr>
              <a:t>Whatsapp</a:t>
            </a:r>
            <a:r>
              <a:rPr lang="zh-TW" altLang="en-US" sz="1400" b="1" dirty="0">
                <a:solidFill>
                  <a:prstClr val="black"/>
                </a:solidFill>
                <a:latin typeface="標楷體" panose="03000509000000000000" pitchFamily="65" charset="-120"/>
                <a:ea typeface="標楷體" panose="03000509000000000000" pitchFamily="65" charset="-120"/>
                <a:cs typeface="Calibri" panose="020F0502020204030204" pitchFamily="34" charset="0"/>
              </a:rPr>
              <a:t>群組發放上課資訊，並於課程完結後刪除群組</a:t>
            </a:r>
            <a:r>
              <a:rPr lang="zh-TW" altLang="en-US" sz="1400" b="1"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rPr>
              <a:t>。</a:t>
            </a:r>
            <a:endParaRPr lang="en-US" altLang="zh-TW" sz="1400" dirty="0" smtClean="0">
              <a:solidFill>
                <a:prstClr val="black"/>
              </a:solidFill>
              <a:latin typeface="標楷體" panose="03000509000000000000" pitchFamily="65" charset="-120"/>
              <a:ea typeface="標楷體" panose="03000509000000000000" pitchFamily="65" charset="-120"/>
              <a:cs typeface="Calibri" panose="020F0502020204030204" pitchFamily="34" charset="0"/>
            </a:endParaRPr>
          </a:p>
        </p:txBody>
      </p:sp>
      <p:sp>
        <p:nvSpPr>
          <p:cNvPr id="17" name="矩形 16"/>
          <p:cNvSpPr/>
          <p:nvPr/>
        </p:nvSpPr>
        <p:spPr>
          <a:xfrm>
            <a:off x="6496400" y="14542"/>
            <a:ext cx="1826141" cy="584775"/>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TW" altLang="en-US" sz="3200" b="0" i="0" u="none" strike="noStrike" kern="1200" cap="none" spc="0" normalizeH="0" baseline="0" noProof="0" dirty="0" smtClean="0">
                <a:ln w="0"/>
                <a:solidFill>
                  <a:prstClr val="black"/>
                </a:solidFill>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rPr>
              <a:t>資訊</a:t>
            </a:r>
            <a:r>
              <a:rPr lang="zh-TW" altLang="en-US" sz="3200" dirty="0" smtClean="0">
                <a:ln w="0"/>
                <a:solidFill>
                  <a:prstClr val="black"/>
                </a:solidFill>
                <a:effectLst>
                  <a:outerShdw blurRad="38100" dist="19050" dir="2700000" algn="tl" rotWithShape="0">
                    <a:prstClr val="black">
                      <a:alpha val="40000"/>
                    </a:prstClr>
                  </a:outerShdw>
                </a:effectLst>
                <a:latin typeface="標楷體" panose="03000509000000000000" pitchFamily="65" charset="-120"/>
                <a:ea typeface="標楷體" panose="03000509000000000000" pitchFamily="65" charset="-120"/>
              </a:rPr>
              <a:t>科技</a:t>
            </a:r>
            <a:endParaRPr kumimoji="0" lang="zh-TW" altLang="en-US" sz="32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endParaRPr>
          </a:p>
        </p:txBody>
      </p:sp>
      <p:sp>
        <p:nvSpPr>
          <p:cNvPr id="23" name="圓角矩形 22"/>
          <p:cNvSpPr/>
          <p:nvPr/>
        </p:nvSpPr>
        <p:spPr>
          <a:xfrm>
            <a:off x="100852" y="66300"/>
            <a:ext cx="4834528" cy="2526656"/>
          </a:xfrm>
          <a:prstGeom prst="roundRect">
            <a:avLst>
              <a:gd name="adj" fmla="val 7362"/>
            </a:avLst>
          </a:prstGeom>
          <a:ln w="28575"/>
        </p:spPr>
        <p:style>
          <a:lnRef idx="2">
            <a:schemeClr val="dk1"/>
          </a:lnRef>
          <a:fillRef idx="1">
            <a:schemeClr val="lt1"/>
          </a:fillRef>
          <a:effectRef idx="0">
            <a:schemeClr val="dk1"/>
          </a:effectRef>
          <a:fontRef idx="minor">
            <a:schemeClr val="dk1"/>
          </a:fontRef>
        </p:style>
        <p:txBody>
          <a:bodyPr rtlCol="0" anchor="ctr"/>
          <a:lstStyle/>
          <a:p>
            <a:pPr lvl="0">
              <a:defRPr/>
            </a:pPr>
            <a:endParaRPr kumimoji="0" lang="en-US" sz="1400" b="1" i="0" u="none" strike="noStrike" kern="1200" cap="none" spc="0" normalizeH="0" baseline="0" noProof="0" dirty="0">
              <a:ln w="12700">
                <a:noFill/>
              </a:ln>
              <a:solidFill>
                <a:prstClr val="black"/>
              </a:solidFill>
              <a:effectLst/>
              <a:uLnTx/>
              <a:uFillTx/>
              <a:latin typeface="標楷體" panose="03000509000000000000" pitchFamily="65" charset="-120"/>
              <a:ea typeface="標楷體" panose="03000509000000000000" pitchFamily="65" charset="-120"/>
            </a:endParaRPr>
          </a:p>
        </p:txBody>
      </p:sp>
      <p:sp>
        <p:nvSpPr>
          <p:cNvPr id="25" name="矩形 24"/>
          <p:cNvSpPr/>
          <p:nvPr/>
        </p:nvSpPr>
        <p:spPr>
          <a:xfrm>
            <a:off x="1196745" y="13996"/>
            <a:ext cx="2646879" cy="584775"/>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TW" altLang="en-US" sz="3200" b="0" i="0" u="none" strike="noStrike" kern="1200" cap="none" spc="0" normalizeH="0" baseline="0" noProof="0" dirty="0" smtClean="0">
                <a:ln w="0"/>
                <a:solidFill>
                  <a:prstClr val="black"/>
                </a:solidFill>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rPr>
              <a:t>網上直播安排</a:t>
            </a:r>
            <a:endParaRPr kumimoji="0" lang="zh-TW" altLang="en-US" sz="32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endParaRPr>
          </a:p>
        </p:txBody>
      </p:sp>
      <p:pic>
        <p:nvPicPr>
          <p:cNvPr id="3" name="圖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0611" y="2766998"/>
            <a:ext cx="789833" cy="789833"/>
          </a:xfrm>
          <a:prstGeom prst="rect">
            <a:avLst/>
          </a:prstGeom>
        </p:spPr>
      </p:pic>
      <p:sp>
        <p:nvSpPr>
          <p:cNvPr id="4" name="矩形 3"/>
          <p:cNvSpPr/>
          <p:nvPr/>
        </p:nvSpPr>
        <p:spPr>
          <a:xfrm>
            <a:off x="111238" y="561631"/>
            <a:ext cx="4953000" cy="2031325"/>
          </a:xfrm>
          <a:prstGeom prst="rect">
            <a:avLst/>
          </a:prstGeom>
        </p:spPr>
        <p:txBody>
          <a:bodyPr>
            <a:spAutoFit/>
          </a:bodyPr>
          <a:lstStyle/>
          <a:p>
            <a:pPr lvl="0">
              <a:defRPr/>
            </a:pPr>
            <a:r>
              <a:rPr lang="zh-TW" altLang="en-US" sz="1400" b="1" u="sng" dirty="0">
                <a:ln w="12700">
                  <a:noFill/>
                </a:ln>
                <a:solidFill>
                  <a:prstClr val="black"/>
                </a:solidFill>
                <a:latin typeface="標楷體" panose="03000509000000000000" pitchFamily="65" charset="-120"/>
                <a:ea typeface="標楷體" panose="03000509000000000000" pitchFamily="65" charset="-120"/>
              </a:rPr>
              <a:t>中心的網上直播方法一</a:t>
            </a:r>
            <a:r>
              <a:rPr lang="en-US" altLang="zh-TW" sz="1400" b="1" u="sng" dirty="0">
                <a:ln w="12700">
                  <a:noFill/>
                </a:ln>
                <a:solidFill>
                  <a:prstClr val="black"/>
                </a:solidFill>
                <a:latin typeface="標楷體" panose="03000509000000000000" pitchFamily="65" charset="-120"/>
                <a:ea typeface="標楷體" panose="03000509000000000000" pitchFamily="65" charset="-120"/>
              </a:rPr>
              <a:t>: zoom</a:t>
            </a:r>
          </a:p>
          <a:p>
            <a:pPr lvl="0">
              <a:defRPr/>
            </a:pPr>
            <a:r>
              <a:rPr lang="zh-TW" altLang="en-US" sz="1400" dirty="0">
                <a:ln w="12700">
                  <a:noFill/>
                </a:ln>
                <a:solidFill>
                  <a:prstClr val="black"/>
                </a:solidFill>
                <a:latin typeface="標楷體" panose="03000509000000000000" pitchFamily="65" charset="-120"/>
                <a:ea typeface="標楷體" panose="03000509000000000000" pitchFamily="65" charset="-120"/>
              </a:rPr>
              <a:t>參加者需要在手機先安裝</a:t>
            </a:r>
            <a:r>
              <a:rPr lang="en-US" altLang="zh-TW" sz="1400" dirty="0">
                <a:ln w="12700">
                  <a:noFill/>
                </a:ln>
                <a:solidFill>
                  <a:prstClr val="black"/>
                </a:solidFill>
                <a:latin typeface="標楷體" panose="03000509000000000000" pitchFamily="65" charset="-120"/>
                <a:ea typeface="標楷體" panose="03000509000000000000" pitchFamily="65" charset="-120"/>
              </a:rPr>
              <a:t>zoom</a:t>
            </a:r>
            <a:r>
              <a:rPr lang="zh-TW" altLang="en-US" sz="1400" dirty="0">
                <a:ln w="12700">
                  <a:noFill/>
                </a:ln>
                <a:solidFill>
                  <a:prstClr val="black"/>
                </a:solidFill>
                <a:latin typeface="標楷體" panose="03000509000000000000" pitchFamily="65" charset="-120"/>
                <a:ea typeface="標楷體" panose="03000509000000000000" pitchFamily="65" charset="-120"/>
              </a:rPr>
              <a:t>程式，然後中心會於活動開始前十五分鐘透過</a:t>
            </a:r>
            <a:r>
              <a:rPr lang="en-US" altLang="zh-TW" sz="1400" dirty="0" err="1">
                <a:ln w="12700">
                  <a:noFill/>
                </a:ln>
                <a:solidFill>
                  <a:prstClr val="black"/>
                </a:solidFill>
                <a:latin typeface="標楷體" panose="03000509000000000000" pitchFamily="65" charset="-120"/>
                <a:ea typeface="標楷體" panose="03000509000000000000" pitchFamily="65" charset="-120"/>
              </a:rPr>
              <a:t>whatsapp</a:t>
            </a:r>
            <a:r>
              <a:rPr lang="zh-TW" altLang="en-US" sz="1400" dirty="0">
                <a:ln w="12700">
                  <a:noFill/>
                </a:ln>
                <a:solidFill>
                  <a:prstClr val="black"/>
                </a:solidFill>
                <a:latin typeface="標楷體" panose="03000509000000000000" pitchFamily="65" charset="-120"/>
                <a:ea typeface="標楷體" panose="03000509000000000000" pitchFamily="65" charset="-120"/>
              </a:rPr>
              <a:t>把直播的連結</a:t>
            </a:r>
            <a:r>
              <a:rPr lang="en-US" altLang="zh-TW" sz="1400" dirty="0">
                <a:ln w="12700">
                  <a:noFill/>
                </a:ln>
                <a:solidFill>
                  <a:prstClr val="black"/>
                </a:solidFill>
                <a:latin typeface="標楷體" panose="03000509000000000000" pitchFamily="65" charset="-120"/>
                <a:ea typeface="標楷體" panose="03000509000000000000" pitchFamily="65" charset="-120"/>
              </a:rPr>
              <a:t>send</a:t>
            </a:r>
            <a:r>
              <a:rPr lang="zh-TW" altLang="en-US" sz="1400" dirty="0">
                <a:ln w="12700">
                  <a:noFill/>
                </a:ln>
                <a:solidFill>
                  <a:prstClr val="black"/>
                </a:solidFill>
                <a:latin typeface="標楷體" panose="03000509000000000000" pitchFamily="65" charset="-120"/>
                <a:ea typeface="標楷體" panose="03000509000000000000" pitchFamily="65" charset="-120"/>
              </a:rPr>
              <a:t>給大家，大家按連結進入後只需填上姓名、開啟音效和視訊便可觀看。</a:t>
            </a:r>
          </a:p>
          <a:p>
            <a:pPr>
              <a:defRPr/>
            </a:pPr>
            <a:r>
              <a:rPr lang="zh-TW" altLang="en-US" sz="1400" b="1" u="sng" dirty="0">
                <a:ln w="12700">
                  <a:noFill/>
                </a:ln>
                <a:solidFill>
                  <a:prstClr val="black"/>
                </a:solidFill>
                <a:latin typeface="標楷體" panose="03000509000000000000" pitchFamily="65" charset="-120"/>
                <a:ea typeface="標楷體" panose="03000509000000000000" pitchFamily="65" charset="-120"/>
              </a:rPr>
              <a:t>中心的網上直播方法二</a:t>
            </a:r>
            <a:r>
              <a:rPr lang="en-US" altLang="zh-TW" sz="1400" b="1" u="sng" dirty="0">
                <a:ln w="12700">
                  <a:noFill/>
                </a:ln>
                <a:solidFill>
                  <a:prstClr val="black"/>
                </a:solidFill>
                <a:latin typeface="標楷體" panose="03000509000000000000" pitchFamily="65" charset="-120"/>
                <a:ea typeface="標楷體" panose="03000509000000000000" pitchFamily="65" charset="-120"/>
              </a:rPr>
              <a:t>: </a:t>
            </a:r>
            <a:r>
              <a:rPr lang="en-US" altLang="zh-TW" sz="1400" b="1" u="sng" dirty="0" err="1">
                <a:ln w="12700">
                  <a:noFill/>
                </a:ln>
                <a:solidFill>
                  <a:prstClr val="black"/>
                </a:solidFill>
                <a:latin typeface="標楷體" panose="03000509000000000000" pitchFamily="65" charset="-120"/>
                <a:ea typeface="標楷體" panose="03000509000000000000" pitchFamily="65" charset="-120"/>
              </a:rPr>
              <a:t>youtube</a:t>
            </a:r>
            <a:r>
              <a:rPr lang="zh-TW" altLang="en-US" sz="1400" b="1" u="sng" dirty="0">
                <a:ln w="12700">
                  <a:noFill/>
                </a:ln>
                <a:solidFill>
                  <a:prstClr val="black"/>
                </a:solidFill>
                <a:latin typeface="標楷體" panose="03000509000000000000" pitchFamily="65" charset="-120"/>
                <a:ea typeface="標楷體" panose="03000509000000000000" pitchFamily="65" charset="-120"/>
              </a:rPr>
              <a:t>直播</a:t>
            </a:r>
          </a:p>
          <a:p>
            <a:pPr lvl="0">
              <a:defRPr/>
            </a:pPr>
            <a:r>
              <a:rPr lang="zh-TW" altLang="en-US" sz="1400" dirty="0">
                <a:ln w="12700">
                  <a:noFill/>
                </a:ln>
                <a:solidFill>
                  <a:prstClr val="black"/>
                </a:solidFill>
                <a:latin typeface="標楷體" panose="03000509000000000000" pitchFamily="65" charset="-120"/>
                <a:ea typeface="標楷體" panose="03000509000000000000" pitchFamily="65" charset="-120"/>
              </a:rPr>
              <a:t>中心會於活動開始前十五分鐘透過</a:t>
            </a:r>
            <a:r>
              <a:rPr lang="en-US" altLang="zh-TW" sz="1400" dirty="0" err="1">
                <a:ln w="12700">
                  <a:noFill/>
                </a:ln>
                <a:solidFill>
                  <a:prstClr val="black"/>
                </a:solidFill>
                <a:latin typeface="標楷體" panose="03000509000000000000" pitchFamily="65" charset="-120"/>
                <a:ea typeface="標楷體" panose="03000509000000000000" pitchFamily="65" charset="-120"/>
              </a:rPr>
              <a:t>whatsapp</a:t>
            </a:r>
            <a:r>
              <a:rPr lang="zh-TW" altLang="en-US" sz="1400" dirty="0">
                <a:ln w="12700">
                  <a:noFill/>
                </a:ln>
                <a:solidFill>
                  <a:prstClr val="black"/>
                </a:solidFill>
                <a:latin typeface="標楷體" panose="03000509000000000000" pitchFamily="65" charset="-120"/>
                <a:ea typeface="標楷體" panose="03000509000000000000" pitchFamily="65" charset="-120"/>
              </a:rPr>
              <a:t>把直播的連結發放給大家，大家按連結進入便可觀看直播內容。</a:t>
            </a:r>
            <a:endParaRPr lang="en-US" sz="1400" dirty="0">
              <a:ln w="12700">
                <a:noFill/>
              </a:ln>
              <a:solidFill>
                <a:prstClr val="black"/>
              </a:solidFill>
              <a:latin typeface="標楷體" panose="03000509000000000000" pitchFamily="65" charset="-120"/>
              <a:ea typeface="標楷體" panose="03000509000000000000" pitchFamily="65" charset="-120"/>
            </a:endParaRPr>
          </a:p>
          <a:p>
            <a:pPr lvl="0">
              <a:defRPr/>
            </a:pPr>
            <a:r>
              <a:rPr lang="zh-TW" altLang="en-US" sz="1400" b="1" dirty="0">
                <a:ln w="12700">
                  <a:noFill/>
                </a:ln>
                <a:solidFill>
                  <a:prstClr val="black"/>
                </a:solidFill>
                <a:latin typeface="標楷體" panose="03000509000000000000" pitchFamily="65" charset="-120"/>
                <a:ea typeface="標楷體" panose="03000509000000000000" pitchFamily="65" charset="-120"/>
              </a:rPr>
              <a:t>備註：中心將為所有參加者開設一個</a:t>
            </a:r>
            <a:r>
              <a:rPr lang="en-US" altLang="zh-TW" sz="1400" b="1" dirty="0" err="1">
                <a:ln w="12700">
                  <a:noFill/>
                </a:ln>
                <a:solidFill>
                  <a:prstClr val="black"/>
                </a:solidFill>
                <a:latin typeface="標楷體" panose="03000509000000000000" pitchFamily="65" charset="-120"/>
                <a:ea typeface="標楷體" panose="03000509000000000000" pitchFamily="65" charset="-120"/>
              </a:rPr>
              <a:t>Whatsapp</a:t>
            </a:r>
            <a:r>
              <a:rPr lang="zh-TW" altLang="en-US" sz="1400" b="1" dirty="0">
                <a:ln w="12700">
                  <a:noFill/>
                </a:ln>
                <a:solidFill>
                  <a:prstClr val="black"/>
                </a:solidFill>
                <a:latin typeface="標楷體" panose="03000509000000000000" pitchFamily="65" charset="-120"/>
                <a:ea typeface="標楷體" panose="03000509000000000000" pitchFamily="65" charset="-120"/>
              </a:rPr>
              <a:t>群組發放上課資訊，並於課程完結後刪除群組。</a:t>
            </a:r>
            <a:endParaRPr lang="en-US" sz="1400" b="1" dirty="0">
              <a:ln w="12700">
                <a:noFill/>
              </a:ln>
              <a:solidFill>
                <a:prstClr val="black"/>
              </a:solidFill>
              <a:latin typeface="標楷體" panose="03000509000000000000" pitchFamily="65" charset="-120"/>
              <a:ea typeface="標楷體" panose="03000509000000000000" pitchFamily="65" charset="-120"/>
            </a:endParaRPr>
          </a:p>
        </p:txBody>
      </p:sp>
      <p:sp>
        <p:nvSpPr>
          <p:cNvPr id="13" name="圓角矩形 12"/>
          <p:cNvSpPr/>
          <p:nvPr/>
        </p:nvSpPr>
        <p:spPr>
          <a:xfrm>
            <a:off x="104208" y="4808253"/>
            <a:ext cx="4831171" cy="1936796"/>
          </a:xfrm>
          <a:prstGeom prst="roundRect">
            <a:avLst>
              <a:gd name="adj" fmla="val 7362"/>
            </a:avLst>
          </a:prstGeom>
          <a:ln w="28575"/>
        </p:spPr>
        <p:style>
          <a:lnRef idx="2">
            <a:schemeClr val="dk1"/>
          </a:lnRef>
          <a:fillRef idx="1">
            <a:schemeClr val="lt1"/>
          </a:fillRef>
          <a:effectRef idx="0">
            <a:schemeClr val="dk1"/>
          </a:effectRef>
          <a:fontRef idx="minor">
            <a:schemeClr val="dk1"/>
          </a:fontRef>
        </p:style>
        <p:txBody>
          <a:bodyPr rtlCol="0" anchor="ctr"/>
          <a:lstStyle/>
          <a:p>
            <a:pPr marL="538163" indent="-538163">
              <a:lnSpc>
                <a:spcPts val="1800"/>
              </a:lnSpc>
            </a:pPr>
            <a:endParaRPr lang="en-US" sz="1400" dirty="0">
              <a:solidFill>
                <a:prstClr val="black"/>
              </a:solidFill>
              <a:latin typeface="標楷體" panose="03000509000000000000" pitchFamily="65" charset="-120"/>
              <a:ea typeface="標楷體" panose="03000509000000000000" pitchFamily="65" charset="-120"/>
            </a:endParaRPr>
          </a:p>
        </p:txBody>
      </p:sp>
      <p:sp>
        <p:nvSpPr>
          <p:cNvPr id="14" name="矩形 13"/>
          <p:cNvSpPr/>
          <p:nvPr/>
        </p:nvSpPr>
        <p:spPr>
          <a:xfrm>
            <a:off x="1161706" y="4804744"/>
            <a:ext cx="2852063" cy="479811"/>
          </a:xfrm>
          <a:prstGeom prst="rect">
            <a:avLst/>
          </a:prstGeom>
        </p:spPr>
        <p:txBody>
          <a:bodyPr wrap="none">
            <a:spAutoFit/>
          </a:bodyPr>
          <a:lstStyle/>
          <a:p>
            <a:pPr algn="ctr">
              <a:lnSpc>
                <a:spcPts val="3200"/>
              </a:lnSpc>
              <a:spcBef>
                <a:spcPts val="600"/>
              </a:spcBef>
            </a:pPr>
            <a:r>
              <a:rPr lang="zh-TW" altLang="en-US" sz="2600" b="1" dirty="0">
                <a:latin typeface="標楷體" panose="03000509000000000000" pitchFamily="65" charset="-120"/>
                <a:ea typeface="標楷體" panose="03000509000000000000" pitchFamily="65" charset="-120"/>
              </a:rPr>
              <a:t>團拜暨線上生日會</a:t>
            </a:r>
            <a:endParaRPr lang="en-US" sz="2600" b="1" dirty="0">
              <a:latin typeface="標楷體" panose="03000509000000000000" pitchFamily="65" charset="-120"/>
              <a:ea typeface="標楷體" panose="03000509000000000000" pitchFamily="65" charset="-120"/>
            </a:endParaRPr>
          </a:p>
        </p:txBody>
      </p:sp>
      <p:sp>
        <p:nvSpPr>
          <p:cNvPr id="15" name="矩形 14"/>
          <p:cNvSpPr/>
          <p:nvPr/>
        </p:nvSpPr>
        <p:spPr>
          <a:xfrm>
            <a:off x="104208" y="5164524"/>
            <a:ext cx="4919211" cy="1600438"/>
          </a:xfrm>
          <a:prstGeom prst="rect">
            <a:avLst/>
          </a:prstGeom>
        </p:spPr>
        <p:txBody>
          <a:bodyPr wrap="square">
            <a:spAutoFit/>
          </a:bodyPr>
          <a:lstStyle/>
          <a:p>
            <a:pPr marL="534988" indent="-534988"/>
            <a:r>
              <a:rPr lang="zh-TW" altLang="en-US" sz="1400" dirty="0">
                <a:latin typeface="標楷體" panose="03000509000000000000" pitchFamily="65" charset="-120"/>
                <a:ea typeface="標楷體" panose="03000509000000000000" pitchFamily="65" charset="-120"/>
              </a:rPr>
              <a:t>日期： </a:t>
            </a:r>
            <a:r>
              <a:rPr lang="en-US" sz="1400" dirty="0">
                <a:latin typeface="標楷體" panose="03000509000000000000" pitchFamily="65" charset="-120"/>
                <a:ea typeface="標楷體" panose="03000509000000000000" pitchFamily="65" charset="-120"/>
              </a:rPr>
              <a:t>2022</a:t>
            </a:r>
            <a:r>
              <a:rPr lang="zh-HK" altLang="en-US" sz="1400" dirty="0">
                <a:latin typeface="標楷體" panose="03000509000000000000" pitchFamily="65" charset="-120"/>
                <a:ea typeface="標楷體" panose="03000509000000000000" pitchFamily="65" charset="-120"/>
              </a:rPr>
              <a:t>年</a:t>
            </a:r>
            <a:r>
              <a:rPr lang="en-US" sz="1400" dirty="0">
                <a:latin typeface="標楷體" panose="03000509000000000000" pitchFamily="65" charset="-120"/>
                <a:ea typeface="標楷體" panose="03000509000000000000" pitchFamily="65" charset="-120"/>
              </a:rPr>
              <a:t>2</a:t>
            </a:r>
            <a:r>
              <a:rPr lang="zh-HK" altLang="en-US" sz="1400" dirty="0">
                <a:latin typeface="標楷體" panose="03000509000000000000" pitchFamily="65" charset="-120"/>
                <a:ea typeface="標楷體" panose="03000509000000000000" pitchFamily="65" charset="-120"/>
              </a:rPr>
              <a:t>月</a:t>
            </a:r>
            <a:r>
              <a:rPr lang="en-US" sz="1400" dirty="0">
                <a:latin typeface="標楷體" panose="03000509000000000000" pitchFamily="65" charset="-120"/>
                <a:ea typeface="標楷體" panose="03000509000000000000" pitchFamily="65" charset="-120"/>
              </a:rPr>
              <a:t>16</a:t>
            </a:r>
            <a:r>
              <a:rPr lang="zh-HK" altLang="en-US" sz="1400" dirty="0">
                <a:latin typeface="標楷體" panose="03000509000000000000" pitchFamily="65" charset="-120"/>
                <a:ea typeface="標楷體" panose="03000509000000000000" pitchFamily="65" charset="-120"/>
              </a:rPr>
              <a:t>日</a:t>
            </a:r>
            <a:r>
              <a:rPr lang="en-US" sz="1400" dirty="0">
                <a:latin typeface="標楷體" panose="03000509000000000000" pitchFamily="65" charset="-120"/>
                <a:ea typeface="標楷體" panose="03000509000000000000" pitchFamily="65" charset="-120"/>
              </a:rPr>
              <a:t>  (</a:t>
            </a:r>
            <a:r>
              <a:rPr lang="zh-HK" altLang="en-US" sz="1400" dirty="0">
                <a:latin typeface="標楷體" panose="03000509000000000000" pitchFamily="65" charset="-120"/>
                <a:ea typeface="標楷體" panose="03000509000000000000" pitchFamily="65" charset="-120"/>
              </a:rPr>
              <a:t>星期</a:t>
            </a:r>
            <a:r>
              <a:rPr lang="zh-TW" altLang="en-US" sz="1400" dirty="0">
                <a:latin typeface="標楷體" panose="03000509000000000000" pitchFamily="65" charset="-120"/>
                <a:ea typeface="標楷體" panose="03000509000000000000" pitchFamily="65" charset="-120"/>
              </a:rPr>
              <a:t>三</a:t>
            </a:r>
            <a:r>
              <a:rPr lang="en-US" sz="1400" dirty="0">
                <a:latin typeface="標楷體" panose="03000509000000000000" pitchFamily="65" charset="-120"/>
                <a:ea typeface="標楷體" panose="03000509000000000000" pitchFamily="65" charset="-120"/>
              </a:rPr>
              <a:t>)</a:t>
            </a:r>
          </a:p>
          <a:p>
            <a:pPr marL="534988" indent="-534988"/>
            <a:r>
              <a:rPr lang="zh-TW" altLang="en-US" sz="1400" dirty="0">
                <a:latin typeface="標楷體" panose="03000509000000000000" pitchFamily="65" charset="-120"/>
                <a:ea typeface="標楷體" panose="03000509000000000000" pitchFamily="65" charset="-120"/>
              </a:rPr>
              <a:t>時間：上午</a:t>
            </a:r>
            <a:r>
              <a:rPr lang="en-US" sz="1400" dirty="0" smtClean="0">
                <a:latin typeface="標楷體" panose="03000509000000000000" pitchFamily="65" charset="-120"/>
                <a:ea typeface="標楷體" panose="03000509000000000000" pitchFamily="65" charset="-120"/>
              </a:rPr>
              <a:t>10:00-11:00     </a:t>
            </a:r>
            <a:r>
              <a:rPr lang="zh-TW" altLang="en-US" sz="1400" dirty="0" smtClean="0">
                <a:latin typeface="標楷體" panose="03000509000000000000" pitchFamily="65" charset="-120"/>
                <a:ea typeface="標楷體" panose="03000509000000000000" pitchFamily="65" charset="-120"/>
              </a:rPr>
              <a:t>費用</a:t>
            </a:r>
            <a:r>
              <a:rPr lang="zh-TW" altLang="en-US" sz="1400" dirty="0">
                <a:latin typeface="標楷體" panose="03000509000000000000" pitchFamily="65" charset="-120"/>
                <a:ea typeface="標楷體" panose="03000509000000000000" pitchFamily="65" charset="-120"/>
              </a:rPr>
              <a:t>：全免 </a:t>
            </a:r>
            <a:endParaRPr lang="en-US" sz="1400" dirty="0">
              <a:latin typeface="標楷體" panose="03000509000000000000" pitchFamily="65" charset="-120"/>
              <a:ea typeface="標楷體" panose="03000509000000000000" pitchFamily="65" charset="-120"/>
            </a:endParaRPr>
          </a:p>
          <a:p>
            <a:pPr marL="534988" indent="-534988"/>
            <a:r>
              <a:rPr lang="zh-TW" altLang="en-US" sz="1400" dirty="0">
                <a:latin typeface="標楷體" panose="03000509000000000000" pitchFamily="65" charset="-120"/>
                <a:ea typeface="標楷體" panose="03000509000000000000" pitchFamily="65" charset="-120"/>
              </a:rPr>
              <a:t>地點：會員家中，直播形式</a:t>
            </a:r>
            <a:r>
              <a:rPr lang="zh-TW" altLang="en-US" sz="1400" dirty="0" smtClean="0">
                <a:latin typeface="標楷體" panose="03000509000000000000" pitchFamily="65" charset="-120"/>
                <a:ea typeface="標楷體" panose="03000509000000000000" pitchFamily="65" charset="-120"/>
              </a:rPr>
              <a:t>進行</a:t>
            </a:r>
            <a:r>
              <a:rPr lang="en-US" altLang="zh-TW" sz="1400" dirty="0" smtClean="0">
                <a:latin typeface="標楷體" panose="03000509000000000000" pitchFamily="65" charset="-120"/>
                <a:ea typeface="標楷體" panose="03000509000000000000" pitchFamily="65" charset="-120"/>
              </a:rPr>
              <a:t>     </a:t>
            </a:r>
            <a:r>
              <a:rPr lang="zh-HK" altLang="en-US" sz="1400" dirty="0" smtClean="0">
                <a:latin typeface="標楷體" panose="03000509000000000000" pitchFamily="65" charset="-120"/>
                <a:ea typeface="標楷體" panose="03000509000000000000" pitchFamily="65" charset="-120"/>
              </a:rPr>
              <a:t>對</a:t>
            </a:r>
            <a:r>
              <a:rPr lang="zh-TW" altLang="en-US" sz="1400" dirty="0">
                <a:latin typeface="標楷體" panose="03000509000000000000" pitchFamily="65" charset="-120"/>
                <a:ea typeface="標楷體" panose="03000509000000000000" pitchFamily="65" charset="-120"/>
              </a:rPr>
              <a:t>象</a:t>
            </a:r>
            <a:r>
              <a:rPr lang="zh-HK" altLang="en-US" sz="1400" dirty="0">
                <a:latin typeface="標楷體" panose="03000509000000000000" pitchFamily="65" charset="-120"/>
                <a:ea typeface="標楷體" panose="03000509000000000000" pitchFamily="65" charset="-120"/>
              </a:rPr>
              <a:t>：會</a:t>
            </a:r>
            <a:r>
              <a:rPr lang="zh-TW" altLang="en-US" sz="1400" dirty="0">
                <a:latin typeface="標楷體" panose="03000509000000000000" pitchFamily="65" charset="-120"/>
                <a:ea typeface="標楷體" panose="03000509000000000000" pitchFamily="65" charset="-120"/>
              </a:rPr>
              <a:t>員</a:t>
            </a:r>
            <a:r>
              <a:rPr lang="en-US" sz="1400" dirty="0">
                <a:latin typeface="標楷體" panose="03000509000000000000" pitchFamily="65" charset="-120"/>
                <a:ea typeface="標楷體" panose="03000509000000000000" pitchFamily="65" charset="-120"/>
              </a:rPr>
              <a:t>     </a:t>
            </a:r>
          </a:p>
          <a:p>
            <a:pPr marL="534988" indent="-534988"/>
            <a:r>
              <a:rPr lang="zh-TW" altLang="en-US" sz="1400" dirty="0">
                <a:latin typeface="標楷體" panose="03000509000000000000" pitchFamily="65" charset="-120"/>
                <a:ea typeface="標楷體" panose="03000509000000000000" pitchFamily="65" charset="-120"/>
              </a:rPr>
              <a:t>內容</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新年團拜及為</a:t>
            </a:r>
            <a:r>
              <a:rPr lang="en-US" sz="1400" dirty="0">
                <a:latin typeface="標楷體" panose="03000509000000000000" pitchFamily="65" charset="-120"/>
                <a:ea typeface="標楷體" panose="03000509000000000000" pitchFamily="65" charset="-120"/>
              </a:rPr>
              <a:t>1</a:t>
            </a:r>
            <a:r>
              <a:rPr lang="zh-TW" altLang="en-US" sz="1400" dirty="0">
                <a:latin typeface="標楷體" panose="03000509000000000000" pitchFamily="65" charset="-120"/>
                <a:ea typeface="標楷體" panose="03000509000000000000" pitchFamily="65" charset="-120"/>
              </a:rPr>
              <a:t>至</a:t>
            </a:r>
            <a:r>
              <a:rPr lang="en-US" sz="1400" dirty="0">
                <a:latin typeface="標楷體" panose="03000509000000000000" pitchFamily="65" charset="-120"/>
                <a:ea typeface="標楷體" panose="03000509000000000000" pitchFamily="65" charset="-120"/>
              </a:rPr>
              <a:t>3</a:t>
            </a:r>
            <a:r>
              <a:rPr lang="zh-TW" altLang="en-US" sz="1400" dirty="0">
                <a:latin typeface="標楷體" panose="03000509000000000000" pitchFamily="65" charset="-120"/>
                <a:ea typeface="標楷體" panose="03000509000000000000" pitchFamily="65" charset="-120"/>
              </a:rPr>
              <a:t>月份生日會員賀壽。</a:t>
            </a:r>
            <a:endParaRPr lang="en-US" sz="1400" dirty="0">
              <a:latin typeface="標楷體" panose="03000509000000000000" pitchFamily="65" charset="-120"/>
              <a:ea typeface="標楷體" panose="03000509000000000000" pitchFamily="65" charset="-120"/>
            </a:endParaRPr>
          </a:p>
          <a:p>
            <a:pPr marL="534988" indent="-534988"/>
            <a:r>
              <a:rPr lang="zh-TW" altLang="en-US" sz="1400" dirty="0">
                <a:latin typeface="標楷體" panose="03000509000000000000" pitchFamily="65" charset="-120"/>
                <a:ea typeface="標楷體" panose="03000509000000000000" pitchFamily="65" charset="-120"/>
              </a:rPr>
              <a:t>備註</a:t>
            </a:r>
            <a:r>
              <a:rPr lang="en-US" altLang="zh-TW" sz="1400" dirty="0">
                <a:latin typeface="標楷體" panose="03000509000000000000" pitchFamily="65" charset="-120"/>
                <a:ea typeface="標楷體" panose="03000509000000000000" pitchFamily="65" charset="-120"/>
              </a:rPr>
              <a:t>︰</a:t>
            </a:r>
            <a:r>
              <a:rPr lang="en-US" sz="1400" dirty="0">
                <a:latin typeface="標楷體" panose="03000509000000000000" pitchFamily="65" charset="-120"/>
                <a:ea typeface="標楷體" panose="03000509000000000000" pitchFamily="65" charset="-120"/>
              </a:rPr>
              <a:t>1</a:t>
            </a:r>
            <a:r>
              <a:rPr lang="zh-TW" altLang="en-US" sz="1400" dirty="0">
                <a:latin typeface="標楷體" panose="03000509000000000000" pitchFamily="65" charset="-120"/>
                <a:ea typeface="標楷體" panose="03000509000000000000" pitchFamily="65" charset="-120"/>
              </a:rPr>
              <a:t>至</a:t>
            </a:r>
            <a:r>
              <a:rPr lang="en-US" sz="1400" dirty="0">
                <a:latin typeface="標楷體" panose="03000509000000000000" pitchFamily="65" charset="-120"/>
                <a:ea typeface="標楷體" panose="03000509000000000000" pitchFamily="65" charset="-120"/>
              </a:rPr>
              <a:t>3</a:t>
            </a:r>
            <a:r>
              <a:rPr lang="zh-TW" altLang="en-US" sz="1400" dirty="0">
                <a:latin typeface="標楷體" panose="03000509000000000000" pitchFamily="65" charset="-120"/>
                <a:ea typeface="標楷體" panose="03000509000000000000" pitchFamily="65" charset="-120"/>
              </a:rPr>
              <a:t>月份生日會員可於</a:t>
            </a:r>
            <a:r>
              <a:rPr lang="en-US" sz="1400" dirty="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月 </a:t>
            </a:r>
            <a:r>
              <a:rPr lang="en-US" sz="1400" dirty="0">
                <a:latin typeface="標楷體" panose="03000509000000000000" pitchFamily="65" charset="-120"/>
                <a:ea typeface="標楷體" panose="03000509000000000000" pitchFamily="65" charset="-120"/>
              </a:rPr>
              <a:t>21</a:t>
            </a:r>
            <a:r>
              <a:rPr lang="zh-TW" altLang="en-US" sz="1400" dirty="0">
                <a:latin typeface="標楷體" panose="03000509000000000000" pitchFamily="65" charset="-120"/>
                <a:ea typeface="標楷體" panose="03000509000000000000" pitchFamily="65" charset="-120"/>
              </a:rPr>
              <a:t>日之後，親自到中心領取生日禮物一份</a:t>
            </a:r>
            <a:r>
              <a:rPr lang="zh-TW" altLang="en-US" sz="1400" dirty="0" smtClean="0">
                <a:latin typeface="標楷體" panose="03000509000000000000" pitchFamily="65" charset="-120"/>
                <a:ea typeface="標楷體" panose="03000509000000000000" pitchFamily="65" charset="-120"/>
              </a:rPr>
              <a:t>。生日相片安排於</a:t>
            </a:r>
            <a:r>
              <a:rPr lang="en-US" altLang="zh-TW" sz="1400" dirty="0" smtClean="0">
                <a:latin typeface="標楷體" panose="03000509000000000000" pitchFamily="65" charset="-120"/>
                <a:ea typeface="標楷體" panose="03000509000000000000" pitchFamily="65" charset="-120"/>
              </a:rPr>
              <a:t>3</a:t>
            </a:r>
            <a:r>
              <a:rPr lang="zh-TW" altLang="en-US" sz="1400" dirty="0" smtClean="0">
                <a:latin typeface="標楷體" panose="03000509000000000000" pitchFamily="65" charset="-120"/>
                <a:ea typeface="標楷體" panose="03000509000000000000" pitchFamily="65" charset="-120"/>
              </a:rPr>
              <a:t>月份拍攝，詳請請留意新一期通訊消息。</a:t>
            </a:r>
            <a:endParaRPr lang="en-US" sz="1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41230603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圓角矩形 16"/>
          <p:cNvSpPr/>
          <p:nvPr/>
        </p:nvSpPr>
        <p:spPr>
          <a:xfrm>
            <a:off x="76911" y="81709"/>
            <a:ext cx="9739949" cy="4654193"/>
          </a:xfrm>
          <a:prstGeom prst="roundRect">
            <a:avLst>
              <a:gd name="adj" fmla="val 5828"/>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schemeClr val="tx1"/>
              </a:solidFill>
              <a:effectLst/>
              <a:uLnTx/>
              <a:uFillTx/>
              <a:latin typeface="Calibri" panose="020F0502020204030204"/>
              <a:ea typeface="+mn-ea"/>
              <a:cs typeface="+mn-cs"/>
            </a:endParaRPr>
          </a:p>
        </p:txBody>
      </p:sp>
      <p:sp>
        <p:nvSpPr>
          <p:cNvPr id="18" name="矩形 17"/>
          <p:cNvSpPr/>
          <p:nvPr/>
        </p:nvSpPr>
        <p:spPr>
          <a:xfrm>
            <a:off x="4026397" y="8150"/>
            <a:ext cx="1826141" cy="584775"/>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TW" altLang="en-US" sz="3200" b="0" i="0" u="none" strike="noStrike" kern="1200" cap="none" spc="0" normalizeH="0" baseline="0" noProof="0" dirty="0" smtClean="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rPr>
              <a:t>義工活動</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endParaRPr>
          </a:p>
        </p:txBody>
      </p:sp>
      <p:sp>
        <p:nvSpPr>
          <p:cNvPr id="10" name="矩形 9"/>
          <p:cNvSpPr/>
          <p:nvPr/>
        </p:nvSpPr>
        <p:spPr>
          <a:xfrm>
            <a:off x="4882888" y="484861"/>
            <a:ext cx="5022653" cy="4324261"/>
          </a:xfrm>
          <a:prstGeom prst="rect">
            <a:avLst/>
          </a:prstGeom>
        </p:spPr>
        <p:txBody>
          <a:bodyPr wrap="square">
            <a:spAutoFit/>
          </a:bodyPr>
          <a:lstStyle/>
          <a:p>
            <a:r>
              <a:rPr lang="zh-TW" altLang="en-US" sz="1600" b="1" u="sng" dirty="0" smtClean="0">
                <a:ln w="12700">
                  <a:noFill/>
                </a:ln>
                <a:latin typeface="標楷體" panose="03000509000000000000" pitchFamily="65" charset="-120"/>
                <a:ea typeface="標楷體" panose="03000509000000000000" pitchFamily="65" charset="-120"/>
              </a:rPr>
              <a:t>小</a:t>
            </a:r>
            <a:r>
              <a:rPr lang="zh-TW" altLang="en-US" sz="1600" b="1" u="sng" dirty="0">
                <a:ln w="12700">
                  <a:noFill/>
                </a:ln>
                <a:latin typeface="標楷體" panose="03000509000000000000" pitchFamily="65" charset="-120"/>
                <a:ea typeface="標楷體" panose="03000509000000000000" pitchFamily="65" charset="-120"/>
              </a:rPr>
              <a:t>關懷行動</a:t>
            </a:r>
            <a:endParaRPr lang="en-US" sz="1600" b="1" u="sng" dirty="0">
              <a:ln w="12700">
                <a:noFill/>
              </a:ln>
              <a:latin typeface="標楷體" panose="03000509000000000000" pitchFamily="65" charset="-120"/>
              <a:ea typeface="標楷體" panose="03000509000000000000" pitchFamily="65" charset="-120"/>
            </a:endParaRPr>
          </a:p>
          <a:p>
            <a:pPr marL="534988" lvl="0" indent="-534988">
              <a:lnSpc>
                <a:spcPts val="1800"/>
              </a:lnSpc>
              <a:defRPr/>
            </a:pPr>
            <a:r>
              <a:rPr lang="zh-TW" altLang="en-US" sz="1500" dirty="0" smtClean="0">
                <a:ln w="12700">
                  <a:noFill/>
                </a:ln>
                <a:latin typeface="標楷體" panose="03000509000000000000" pitchFamily="65" charset="-120"/>
                <a:ea typeface="標楷體" panose="03000509000000000000" pitchFamily="65" charset="-120"/>
              </a:rPr>
              <a:t>日期</a:t>
            </a:r>
            <a:r>
              <a:rPr lang="zh-TW" altLang="en-US" sz="1500" dirty="0">
                <a:ln w="12700">
                  <a:noFill/>
                </a:ln>
                <a:latin typeface="標楷體" panose="03000509000000000000" pitchFamily="65" charset="-120"/>
                <a:ea typeface="標楷體" panose="03000509000000000000" pitchFamily="65" charset="-120"/>
              </a:rPr>
              <a:t>：</a:t>
            </a:r>
            <a:r>
              <a:rPr lang="en-US" altLang="zh-TW" sz="1500" dirty="0">
                <a:ln w="12700">
                  <a:noFill/>
                </a:ln>
                <a:latin typeface="標楷體" panose="03000509000000000000" pitchFamily="65" charset="-120"/>
                <a:ea typeface="標楷體" panose="03000509000000000000" pitchFamily="65" charset="-120"/>
              </a:rPr>
              <a:t>2022</a:t>
            </a:r>
            <a:r>
              <a:rPr lang="zh-TW" altLang="en-US" sz="1500" dirty="0" smtClean="0">
                <a:ln w="12700">
                  <a:noFill/>
                </a:ln>
                <a:latin typeface="標楷體" panose="03000509000000000000" pitchFamily="65" charset="-120"/>
                <a:ea typeface="標楷體" panose="03000509000000000000" pitchFamily="65" charset="-120"/>
              </a:rPr>
              <a:t>年</a:t>
            </a:r>
            <a:r>
              <a:rPr lang="en-US" altLang="zh-TW" sz="1500" dirty="0" smtClean="0">
                <a:ln w="12700">
                  <a:noFill/>
                </a:ln>
                <a:latin typeface="標楷體" panose="03000509000000000000" pitchFamily="65" charset="-120"/>
                <a:ea typeface="標楷體" panose="03000509000000000000" pitchFamily="65" charset="-120"/>
              </a:rPr>
              <a:t>3</a:t>
            </a:r>
            <a:r>
              <a:rPr lang="zh-TW" altLang="en-US" sz="1500" dirty="0" smtClean="0">
                <a:ln w="12700">
                  <a:noFill/>
                </a:ln>
                <a:latin typeface="標楷體" panose="03000509000000000000" pitchFamily="65" charset="-120"/>
                <a:ea typeface="標楷體" panose="03000509000000000000" pitchFamily="65" charset="-120"/>
              </a:rPr>
              <a:t>月</a:t>
            </a:r>
            <a:r>
              <a:rPr lang="en-US" altLang="zh-TW" sz="1500" dirty="0" smtClean="0">
                <a:ln w="12700">
                  <a:noFill/>
                </a:ln>
                <a:latin typeface="標楷體" panose="03000509000000000000" pitchFamily="65" charset="-120"/>
                <a:ea typeface="標楷體" panose="03000509000000000000" pitchFamily="65" charset="-120"/>
              </a:rPr>
              <a:t>11</a:t>
            </a:r>
            <a:r>
              <a:rPr lang="zh-TW" altLang="en-US" sz="1500" dirty="0" smtClean="0">
                <a:ln w="12700">
                  <a:noFill/>
                </a:ln>
                <a:latin typeface="標楷體" panose="03000509000000000000" pitchFamily="65" charset="-120"/>
                <a:ea typeface="標楷體" panose="03000509000000000000" pitchFamily="65" charset="-120"/>
              </a:rPr>
              <a:t>日</a:t>
            </a:r>
            <a:r>
              <a:rPr lang="en-US" altLang="zh-TW" sz="1500" dirty="0">
                <a:ln w="12700">
                  <a:noFill/>
                </a:ln>
                <a:latin typeface="標楷體" panose="03000509000000000000" pitchFamily="65" charset="-120"/>
                <a:ea typeface="標楷體" panose="03000509000000000000" pitchFamily="65" charset="-120"/>
              </a:rPr>
              <a:t>(</a:t>
            </a:r>
            <a:r>
              <a:rPr lang="zh-TW" altLang="en-US" sz="1500" dirty="0" smtClean="0">
                <a:ln w="12700">
                  <a:noFill/>
                </a:ln>
                <a:latin typeface="標楷體" panose="03000509000000000000" pitchFamily="65" charset="-120"/>
                <a:ea typeface="標楷體" panose="03000509000000000000" pitchFamily="65" charset="-120"/>
              </a:rPr>
              <a:t>星期五</a:t>
            </a:r>
            <a:r>
              <a:rPr lang="en-US" altLang="zh-TW" sz="1500" dirty="0" smtClean="0">
                <a:ln w="12700">
                  <a:noFill/>
                </a:ln>
                <a:latin typeface="標楷體" panose="03000509000000000000" pitchFamily="65" charset="-120"/>
                <a:ea typeface="標楷體" panose="03000509000000000000" pitchFamily="65" charset="-120"/>
              </a:rPr>
              <a:t>)</a:t>
            </a:r>
            <a:endParaRPr lang="en-US" altLang="zh-TW" sz="1500" dirty="0">
              <a:ln w="12700">
                <a:noFill/>
              </a:ln>
              <a:latin typeface="標楷體" panose="03000509000000000000" pitchFamily="65" charset="-120"/>
              <a:ea typeface="標楷體" panose="03000509000000000000" pitchFamily="65" charset="-120"/>
            </a:endParaRPr>
          </a:p>
          <a:p>
            <a:pPr marL="534988" lvl="0" indent="-534988">
              <a:lnSpc>
                <a:spcPts val="1800"/>
              </a:lnSpc>
              <a:defRPr/>
            </a:pPr>
            <a:r>
              <a:rPr lang="zh-TW" altLang="en-US" sz="1500" dirty="0">
                <a:ln w="12700">
                  <a:noFill/>
                </a:ln>
                <a:latin typeface="標楷體" panose="03000509000000000000" pitchFamily="65" charset="-120"/>
                <a:ea typeface="標楷體" panose="03000509000000000000" pitchFamily="65" charset="-120"/>
              </a:rPr>
              <a:t>時間：上午</a:t>
            </a:r>
            <a:r>
              <a:rPr lang="en-US" altLang="zh-TW" sz="1500" dirty="0" smtClean="0">
                <a:ln w="12700">
                  <a:noFill/>
                </a:ln>
                <a:latin typeface="標楷體" panose="03000509000000000000" pitchFamily="65" charset="-120"/>
                <a:ea typeface="標楷體" panose="03000509000000000000" pitchFamily="65" charset="-120"/>
              </a:rPr>
              <a:t>10:00</a:t>
            </a:r>
            <a:r>
              <a:rPr lang="en-US" altLang="zh-TW" sz="1500" dirty="0">
                <a:ln w="12700">
                  <a:noFill/>
                </a:ln>
                <a:latin typeface="標楷體" panose="03000509000000000000" pitchFamily="65" charset="-120"/>
                <a:ea typeface="標楷體" panose="03000509000000000000" pitchFamily="65" charset="-120"/>
              </a:rPr>
              <a:t> </a:t>
            </a:r>
            <a:r>
              <a:rPr lang="en-US" altLang="zh-TW" sz="1500" dirty="0" smtClean="0">
                <a:ln w="12700">
                  <a:noFill/>
                </a:ln>
                <a:latin typeface="標楷體" panose="03000509000000000000" pitchFamily="65" charset="-120"/>
                <a:ea typeface="標楷體" panose="03000509000000000000" pitchFamily="65" charset="-120"/>
              </a:rPr>
              <a:t>  </a:t>
            </a:r>
            <a:r>
              <a:rPr lang="zh-TW" altLang="en-US" sz="1500" dirty="0" smtClean="0">
                <a:ln w="12700">
                  <a:noFill/>
                </a:ln>
                <a:latin typeface="標楷體" panose="03000509000000000000" pitchFamily="65" charset="-120"/>
                <a:ea typeface="標楷體" panose="03000509000000000000" pitchFamily="65" charset="-120"/>
              </a:rPr>
              <a:t>對象：中心義工</a:t>
            </a:r>
            <a:endParaRPr lang="zh-TW" altLang="en-US" sz="1500" dirty="0">
              <a:ln w="12700">
                <a:noFill/>
              </a:ln>
              <a:latin typeface="標楷體" panose="03000509000000000000" pitchFamily="65" charset="-120"/>
              <a:ea typeface="標楷體" panose="03000509000000000000" pitchFamily="65" charset="-120"/>
            </a:endParaRPr>
          </a:p>
          <a:p>
            <a:pPr marL="534988" lvl="0" indent="-534988">
              <a:lnSpc>
                <a:spcPts val="1800"/>
              </a:lnSpc>
              <a:defRPr/>
            </a:pPr>
            <a:r>
              <a:rPr lang="zh-TW" altLang="en-US" sz="1500" dirty="0">
                <a:ln w="12700">
                  <a:noFill/>
                </a:ln>
                <a:latin typeface="標楷體" panose="03000509000000000000" pitchFamily="65" charset="-120"/>
                <a:ea typeface="標楷體" panose="03000509000000000000" pitchFamily="65" charset="-120"/>
              </a:rPr>
              <a:t>內容</a:t>
            </a:r>
            <a:r>
              <a:rPr lang="zh-TW" altLang="en-US" sz="1500" dirty="0" smtClean="0">
                <a:ln w="12700">
                  <a:noFill/>
                </a:ln>
                <a:latin typeface="標楷體" panose="03000509000000000000" pitchFamily="65" charset="-120"/>
                <a:ea typeface="標楷體" panose="03000509000000000000" pitchFamily="65" charset="-120"/>
              </a:rPr>
              <a:t>：</a:t>
            </a:r>
            <a:r>
              <a:rPr lang="zh-TW" altLang="en-US" sz="1500" dirty="0">
                <a:ln w="12700">
                  <a:noFill/>
                </a:ln>
                <a:latin typeface="標楷體" panose="03000509000000000000" pitchFamily="65" charset="-120"/>
                <a:ea typeface="標楷體" panose="03000509000000000000" pitchFamily="65" charset="-120"/>
              </a:rPr>
              <a:t>邀請中心義工將關懷化作行動，齊齊將小小心意禮物包裝送予小學童軍，並寫上關懷卡，將愛心送予小學生</a:t>
            </a:r>
            <a:r>
              <a:rPr lang="en-US" sz="1500" dirty="0">
                <a:ln w="12700">
                  <a:noFill/>
                </a:ln>
                <a:latin typeface="標楷體" panose="03000509000000000000" pitchFamily="65" charset="-120"/>
                <a:ea typeface="標楷體" panose="03000509000000000000" pitchFamily="65" charset="-120"/>
              </a:rPr>
              <a:t>!!</a:t>
            </a:r>
            <a:r>
              <a:rPr lang="zh-TW" altLang="en-US" sz="1500" dirty="0">
                <a:ln w="12700">
                  <a:noFill/>
                </a:ln>
                <a:latin typeface="標楷體" panose="03000509000000000000" pitchFamily="65" charset="-120"/>
                <a:ea typeface="標楷體" panose="03000509000000000000" pitchFamily="65" charset="-120"/>
              </a:rPr>
              <a:t>稍後由中心將禮物包送予港澳信義會小學童軍。如義工有興趣協助包裝禮物及寫心意卡，請向中心報名</a:t>
            </a:r>
            <a:r>
              <a:rPr lang="zh-TW" altLang="en-US" sz="1500" dirty="0" smtClean="0">
                <a:ln w="12700">
                  <a:noFill/>
                </a:ln>
                <a:latin typeface="標楷體" panose="03000509000000000000" pitchFamily="65" charset="-120"/>
                <a:ea typeface="標楷體" panose="03000509000000000000" pitchFamily="65" charset="-120"/>
              </a:rPr>
              <a:t>。</a:t>
            </a:r>
            <a:endParaRPr lang="en-US" altLang="zh-TW" sz="1500" b="1" u="sng" dirty="0" smtClean="0">
              <a:latin typeface="標楷體" panose="03000509000000000000" pitchFamily="65" charset="-120"/>
              <a:ea typeface="標楷體" panose="03000509000000000000" pitchFamily="65" charset="-120"/>
            </a:endParaRPr>
          </a:p>
          <a:p>
            <a:r>
              <a:rPr lang="en-US" dirty="0"/>
              <a:t> </a:t>
            </a:r>
            <a:r>
              <a:rPr lang="zh-TW" altLang="en-US" sz="1600" b="1" u="sng" dirty="0">
                <a:ln w="12700">
                  <a:noFill/>
                </a:ln>
                <a:latin typeface="標楷體" panose="03000509000000000000" pitchFamily="65" charset="-120"/>
                <a:ea typeface="標楷體" panose="03000509000000000000" pitchFamily="65" charset="-120"/>
              </a:rPr>
              <a:t>義工年度分享會 </a:t>
            </a:r>
            <a:r>
              <a:rPr lang="en-US" sz="1600" b="1" u="sng" dirty="0">
                <a:ln w="12700">
                  <a:noFill/>
                </a:ln>
                <a:latin typeface="標楷體" panose="03000509000000000000" pitchFamily="65" charset="-120"/>
                <a:ea typeface="標楷體" panose="03000509000000000000" pitchFamily="65" charset="-120"/>
              </a:rPr>
              <a:t>(ZOOM)</a:t>
            </a:r>
          </a:p>
          <a:p>
            <a:pPr marL="534988" lvl="0" indent="-534988">
              <a:lnSpc>
                <a:spcPts val="1800"/>
              </a:lnSpc>
              <a:defRPr/>
            </a:pPr>
            <a:r>
              <a:rPr lang="zh-TW" altLang="en-US" sz="1500" dirty="0">
                <a:ln w="12700">
                  <a:noFill/>
                </a:ln>
                <a:latin typeface="標楷體" panose="03000509000000000000" pitchFamily="65" charset="-120"/>
                <a:ea typeface="標楷體" panose="03000509000000000000" pitchFamily="65" charset="-120"/>
              </a:rPr>
              <a:t>日期：</a:t>
            </a:r>
            <a:r>
              <a:rPr lang="en-US" altLang="zh-TW" sz="1500" dirty="0">
                <a:ln w="12700">
                  <a:noFill/>
                </a:ln>
                <a:latin typeface="標楷體" panose="03000509000000000000" pitchFamily="65" charset="-120"/>
                <a:ea typeface="標楷體" panose="03000509000000000000" pitchFamily="65" charset="-120"/>
              </a:rPr>
              <a:t>2022</a:t>
            </a:r>
            <a:r>
              <a:rPr lang="zh-TW" altLang="en-US" sz="1500" dirty="0">
                <a:ln w="12700">
                  <a:noFill/>
                </a:ln>
                <a:latin typeface="標楷體" panose="03000509000000000000" pitchFamily="65" charset="-120"/>
                <a:ea typeface="標楷體" panose="03000509000000000000" pitchFamily="65" charset="-120"/>
              </a:rPr>
              <a:t>年</a:t>
            </a:r>
            <a:r>
              <a:rPr lang="en-US" altLang="zh-TW" sz="1500" dirty="0">
                <a:ln w="12700">
                  <a:noFill/>
                </a:ln>
                <a:latin typeface="標楷體" panose="03000509000000000000" pitchFamily="65" charset="-120"/>
                <a:ea typeface="標楷體" panose="03000509000000000000" pitchFamily="65" charset="-120"/>
              </a:rPr>
              <a:t>2</a:t>
            </a:r>
            <a:r>
              <a:rPr lang="zh-TW" altLang="en-US" sz="1500" dirty="0">
                <a:ln w="12700">
                  <a:noFill/>
                </a:ln>
                <a:latin typeface="標楷體" panose="03000509000000000000" pitchFamily="65" charset="-120"/>
                <a:ea typeface="標楷體" panose="03000509000000000000" pitchFamily="65" charset="-120"/>
              </a:rPr>
              <a:t>月</a:t>
            </a:r>
            <a:r>
              <a:rPr lang="en-US" altLang="zh-TW" sz="1500" dirty="0">
                <a:ln w="12700">
                  <a:noFill/>
                </a:ln>
                <a:latin typeface="標楷體" panose="03000509000000000000" pitchFamily="65" charset="-120"/>
                <a:ea typeface="標楷體" panose="03000509000000000000" pitchFamily="65" charset="-120"/>
              </a:rPr>
              <a:t>28</a:t>
            </a:r>
            <a:r>
              <a:rPr lang="zh-TW" altLang="en-US" sz="1500" dirty="0">
                <a:ln w="12700">
                  <a:noFill/>
                </a:ln>
                <a:latin typeface="標楷體" panose="03000509000000000000" pitchFamily="65" charset="-120"/>
                <a:ea typeface="標楷體" panose="03000509000000000000" pitchFamily="65" charset="-120"/>
              </a:rPr>
              <a:t>日</a:t>
            </a:r>
            <a:r>
              <a:rPr lang="en-US" altLang="zh-TW" sz="1500" dirty="0">
                <a:ln w="12700">
                  <a:noFill/>
                </a:ln>
                <a:latin typeface="標楷體" panose="03000509000000000000" pitchFamily="65" charset="-120"/>
                <a:ea typeface="標楷體" panose="03000509000000000000" pitchFamily="65" charset="-120"/>
              </a:rPr>
              <a:t>(</a:t>
            </a:r>
            <a:r>
              <a:rPr lang="zh-TW" altLang="en-US" sz="1500" dirty="0">
                <a:ln w="12700">
                  <a:noFill/>
                </a:ln>
                <a:latin typeface="標楷體" panose="03000509000000000000" pitchFamily="65" charset="-120"/>
                <a:ea typeface="標楷體" panose="03000509000000000000" pitchFamily="65" charset="-120"/>
              </a:rPr>
              <a:t>星期一</a:t>
            </a:r>
            <a:r>
              <a:rPr lang="en-US" altLang="zh-TW" sz="1500" dirty="0">
                <a:ln w="12700">
                  <a:noFill/>
                </a:ln>
                <a:latin typeface="標楷體" panose="03000509000000000000" pitchFamily="65" charset="-120"/>
                <a:ea typeface="標楷體" panose="03000509000000000000" pitchFamily="65" charset="-120"/>
              </a:rPr>
              <a:t>)</a:t>
            </a:r>
          </a:p>
          <a:p>
            <a:pPr marL="534988" lvl="0" indent="-534988">
              <a:lnSpc>
                <a:spcPts val="1800"/>
              </a:lnSpc>
              <a:defRPr/>
            </a:pPr>
            <a:r>
              <a:rPr lang="zh-TW" altLang="en-US" sz="1500" dirty="0">
                <a:ln w="12700">
                  <a:noFill/>
                </a:ln>
                <a:latin typeface="標楷體" panose="03000509000000000000" pitchFamily="65" charset="-120"/>
                <a:ea typeface="標楷體" panose="03000509000000000000" pitchFamily="65" charset="-120"/>
              </a:rPr>
              <a:t>時間</a:t>
            </a:r>
            <a:r>
              <a:rPr lang="zh-TW" altLang="en-US" sz="1500" dirty="0" smtClean="0">
                <a:ln w="12700">
                  <a:noFill/>
                </a:ln>
                <a:latin typeface="標楷體" panose="03000509000000000000" pitchFamily="65" charset="-120"/>
                <a:ea typeface="標楷體" panose="03000509000000000000" pitchFamily="65" charset="-120"/>
              </a:rPr>
              <a:t>：下午</a:t>
            </a:r>
            <a:r>
              <a:rPr lang="en-US" altLang="zh-TW" sz="1500" dirty="0" smtClean="0">
                <a:ln w="12700">
                  <a:noFill/>
                </a:ln>
                <a:latin typeface="標楷體" panose="03000509000000000000" pitchFamily="65" charset="-120"/>
                <a:ea typeface="標楷體" panose="03000509000000000000" pitchFamily="65" charset="-120"/>
              </a:rPr>
              <a:t>2:30-3:30   </a:t>
            </a:r>
            <a:r>
              <a:rPr lang="zh-TW" altLang="en-US" sz="1500" dirty="0" smtClean="0">
                <a:ln w="12700">
                  <a:noFill/>
                </a:ln>
                <a:latin typeface="標楷體" panose="03000509000000000000" pitchFamily="65" charset="-120"/>
                <a:ea typeface="標楷體" panose="03000509000000000000" pitchFamily="65" charset="-120"/>
              </a:rPr>
              <a:t>   </a:t>
            </a:r>
            <a:endParaRPr lang="en-US" altLang="zh-TW" sz="1500" dirty="0">
              <a:ln w="12700">
                <a:noFill/>
              </a:ln>
              <a:latin typeface="標楷體" panose="03000509000000000000" pitchFamily="65" charset="-120"/>
              <a:ea typeface="標楷體" panose="03000509000000000000" pitchFamily="65" charset="-120"/>
            </a:endParaRPr>
          </a:p>
          <a:p>
            <a:pPr marL="534988" indent="-534988">
              <a:lnSpc>
                <a:spcPts val="1800"/>
              </a:lnSpc>
              <a:defRPr/>
            </a:pPr>
            <a:r>
              <a:rPr lang="zh-TW" altLang="en-US" sz="1500" dirty="0">
                <a:ln w="12700">
                  <a:noFill/>
                </a:ln>
                <a:latin typeface="標楷體" panose="03000509000000000000" pitchFamily="65" charset="-120"/>
                <a:ea typeface="標楷體" panose="03000509000000000000" pitchFamily="65" charset="-120"/>
              </a:rPr>
              <a:t>對象：中心義工 </a:t>
            </a:r>
            <a:r>
              <a:rPr lang="en-US" sz="1500" dirty="0">
                <a:ln w="12700">
                  <a:noFill/>
                </a:ln>
                <a:latin typeface="標楷體" panose="03000509000000000000" pitchFamily="65" charset="-120"/>
                <a:ea typeface="標楷體" panose="03000509000000000000" pitchFamily="65" charset="-120"/>
              </a:rPr>
              <a:t>(</a:t>
            </a:r>
            <a:r>
              <a:rPr lang="zh-TW" altLang="en-US" sz="1500" dirty="0">
                <a:ln w="12700">
                  <a:noFill/>
                </a:ln>
                <a:latin typeface="標楷體" panose="03000509000000000000" pitchFamily="65" charset="-120"/>
                <a:ea typeface="標楷體" panose="03000509000000000000" pitchFamily="65" charset="-120"/>
              </a:rPr>
              <a:t>必須懂得自行操作</a:t>
            </a:r>
            <a:r>
              <a:rPr lang="en-US" sz="1500" dirty="0">
                <a:ln w="12700">
                  <a:noFill/>
                </a:ln>
                <a:latin typeface="標楷體" panose="03000509000000000000" pitchFamily="65" charset="-120"/>
                <a:ea typeface="標楷體" panose="03000509000000000000" pitchFamily="65" charset="-120"/>
              </a:rPr>
              <a:t>ZOOM)</a:t>
            </a:r>
          </a:p>
          <a:p>
            <a:pPr marL="630238" indent="-630238"/>
            <a:r>
              <a:rPr lang="zh-TW" altLang="en-US" sz="1500" dirty="0">
                <a:ln w="12700">
                  <a:noFill/>
                </a:ln>
                <a:latin typeface="標楷體" panose="03000509000000000000" pitchFamily="65" charset="-120"/>
                <a:ea typeface="標楷體" panose="03000509000000000000" pitchFamily="65" charset="-120"/>
              </a:rPr>
              <a:t>內容：期望透過與義工交流，了解義工的意見，並回顧過去一年的義工服務，更為新年度義工服務作準備。</a:t>
            </a:r>
            <a:endParaRPr lang="en-US" sz="1500" dirty="0">
              <a:ln w="12700">
                <a:noFill/>
              </a:ln>
              <a:latin typeface="標楷體" panose="03000509000000000000" pitchFamily="65" charset="-120"/>
              <a:ea typeface="標楷體" panose="03000509000000000000" pitchFamily="65" charset="-120"/>
            </a:endParaRPr>
          </a:p>
          <a:p>
            <a:pPr marL="630238" indent="-630238"/>
            <a:r>
              <a:rPr lang="zh-TW" altLang="en-US" sz="1500" dirty="0">
                <a:ln w="12700">
                  <a:noFill/>
                </a:ln>
                <a:latin typeface="標楷體" panose="03000509000000000000" pitchFamily="65" charset="-120"/>
                <a:ea typeface="標楷體" panose="03000509000000000000" pitchFamily="65" charset="-120"/>
              </a:rPr>
              <a:t>報名：有興趣參與的義工請先向中心報名，活動前</a:t>
            </a:r>
            <a:r>
              <a:rPr lang="zh-TW" altLang="en-US" sz="1600" dirty="0">
                <a:ln w="12700">
                  <a:noFill/>
                </a:ln>
                <a:latin typeface="標楷體" panose="03000509000000000000" pitchFamily="65" charset="-120"/>
                <a:ea typeface="標楷體" panose="03000509000000000000" pitchFamily="65" charset="-120"/>
              </a:rPr>
              <a:t>中心會將</a:t>
            </a:r>
            <a:r>
              <a:rPr lang="en-US" sz="1600" dirty="0">
                <a:ln w="12700">
                  <a:noFill/>
                </a:ln>
                <a:latin typeface="標楷體" panose="03000509000000000000" pitchFamily="65" charset="-120"/>
                <a:ea typeface="標楷體" panose="03000509000000000000" pitchFamily="65" charset="-120"/>
              </a:rPr>
              <a:t>ZOOM</a:t>
            </a:r>
            <a:r>
              <a:rPr lang="zh-TW" altLang="en-US" sz="1600" dirty="0">
                <a:ln w="12700">
                  <a:noFill/>
                </a:ln>
                <a:latin typeface="標楷體" panose="03000509000000000000" pitchFamily="65" charset="-120"/>
                <a:ea typeface="標楷體" panose="03000509000000000000" pitchFamily="65" charset="-120"/>
              </a:rPr>
              <a:t>連結透過</a:t>
            </a:r>
            <a:r>
              <a:rPr lang="en-US" sz="1600" dirty="0">
                <a:ln w="12700">
                  <a:noFill/>
                </a:ln>
                <a:latin typeface="標楷體" panose="03000509000000000000" pitchFamily="65" charset="-120"/>
                <a:ea typeface="標楷體" panose="03000509000000000000" pitchFamily="65" charset="-120"/>
              </a:rPr>
              <a:t>WHATSAPP</a:t>
            </a:r>
            <a:r>
              <a:rPr lang="zh-TW" altLang="en-US" sz="1600" dirty="0">
                <a:ln w="12700">
                  <a:noFill/>
                </a:ln>
                <a:latin typeface="標楷體" panose="03000509000000000000" pitchFamily="65" charset="-120"/>
                <a:ea typeface="標楷體" panose="03000509000000000000" pitchFamily="65" charset="-120"/>
              </a:rPr>
              <a:t>給予義工參與會議。</a:t>
            </a:r>
            <a:endParaRPr lang="en-US" sz="1600" dirty="0">
              <a:ln w="12700">
                <a:noFill/>
              </a:ln>
              <a:latin typeface="標楷體" panose="03000509000000000000" pitchFamily="65" charset="-120"/>
              <a:ea typeface="標楷體" panose="03000509000000000000" pitchFamily="65" charset="-120"/>
            </a:endParaRPr>
          </a:p>
          <a:p>
            <a:pPr marL="85725" indent="-85725"/>
            <a:r>
              <a:rPr lang="en-US" sz="1500" b="1" dirty="0">
                <a:ln w="12700">
                  <a:noFill/>
                </a:ln>
                <a:latin typeface="標楷體" panose="03000509000000000000" pitchFamily="65" charset="-120"/>
                <a:ea typeface="標楷體" panose="03000509000000000000" pitchFamily="65" charset="-120"/>
              </a:rPr>
              <a:t>*</a:t>
            </a:r>
            <a:r>
              <a:rPr lang="zh-TW" altLang="en-US" sz="1500" b="1" dirty="0">
                <a:ln w="12700">
                  <a:noFill/>
                </a:ln>
                <a:latin typeface="標楷體" panose="03000509000000000000" pitchFamily="65" charset="-120"/>
                <a:ea typeface="標楷體" panose="03000509000000000000" pitchFamily="65" charset="-120"/>
              </a:rPr>
              <a:t>有成功參與活動的義工可於</a:t>
            </a:r>
            <a:r>
              <a:rPr lang="en-US" sz="1500" b="1" dirty="0">
                <a:ln w="12700">
                  <a:noFill/>
                </a:ln>
                <a:latin typeface="標楷體" panose="03000509000000000000" pitchFamily="65" charset="-120"/>
                <a:ea typeface="標楷體" panose="03000509000000000000" pitchFamily="65" charset="-120"/>
              </a:rPr>
              <a:t>3</a:t>
            </a:r>
            <a:r>
              <a:rPr lang="zh-TW" altLang="en-US" sz="1500" b="1" dirty="0">
                <a:ln w="12700">
                  <a:noFill/>
                </a:ln>
                <a:latin typeface="標楷體" panose="03000509000000000000" pitchFamily="65" charset="-120"/>
                <a:ea typeface="標楷體" panose="03000509000000000000" pitchFamily="65" charset="-120"/>
              </a:rPr>
              <a:t>月</a:t>
            </a:r>
            <a:r>
              <a:rPr lang="en-US" sz="1500" b="1" dirty="0">
                <a:ln w="12700">
                  <a:noFill/>
                </a:ln>
                <a:latin typeface="標楷體" panose="03000509000000000000" pitchFamily="65" charset="-120"/>
                <a:ea typeface="標楷體" panose="03000509000000000000" pitchFamily="65" charset="-120"/>
              </a:rPr>
              <a:t>7</a:t>
            </a:r>
            <a:r>
              <a:rPr lang="zh-TW" altLang="en-US" sz="1500" b="1" dirty="0">
                <a:ln w="12700">
                  <a:noFill/>
                </a:ln>
                <a:latin typeface="標楷體" panose="03000509000000000000" pitchFamily="65" charset="-120"/>
                <a:ea typeface="標楷體" panose="03000509000000000000" pitchFamily="65" charset="-120"/>
              </a:rPr>
              <a:t>日</a:t>
            </a:r>
            <a:r>
              <a:rPr lang="en-US" sz="1500" b="1" dirty="0">
                <a:ln w="12700">
                  <a:noFill/>
                </a:ln>
                <a:latin typeface="標楷體" panose="03000509000000000000" pitchFamily="65" charset="-120"/>
                <a:ea typeface="標楷體" panose="03000509000000000000" pitchFamily="65" charset="-120"/>
              </a:rPr>
              <a:t>-3</a:t>
            </a:r>
            <a:r>
              <a:rPr lang="zh-TW" altLang="en-US" sz="1500" b="1" dirty="0">
                <a:ln w="12700">
                  <a:noFill/>
                </a:ln>
                <a:latin typeface="標楷體" panose="03000509000000000000" pitchFamily="65" charset="-120"/>
                <a:ea typeface="標楷體" panose="03000509000000000000" pitchFamily="65" charset="-120"/>
              </a:rPr>
              <a:t>月</a:t>
            </a:r>
            <a:r>
              <a:rPr lang="en-US" sz="1500" b="1" dirty="0">
                <a:ln w="12700">
                  <a:noFill/>
                </a:ln>
                <a:latin typeface="標楷體" panose="03000509000000000000" pitchFamily="65" charset="-120"/>
                <a:ea typeface="標楷體" panose="03000509000000000000" pitchFamily="65" charset="-120"/>
              </a:rPr>
              <a:t>19</a:t>
            </a:r>
            <a:r>
              <a:rPr lang="zh-TW" altLang="en-US" sz="1500" b="1" dirty="0">
                <a:ln w="12700">
                  <a:noFill/>
                </a:ln>
                <a:latin typeface="標楷體" panose="03000509000000000000" pitchFamily="65" charset="-120"/>
                <a:ea typeface="標楷體" panose="03000509000000000000" pitchFamily="65" charset="-120"/>
              </a:rPr>
              <a:t>日回中心取心意禮物一份</a:t>
            </a:r>
            <a:r>
              <a:rPr lang="zh-TW" altLang="en-US" sz="1500" b="1" dirty="0" smtClean="0">
                <a:ln w="12700">
                  <a:noFill/>
                </a:ln>
                <a:latin typeface="標楷體" panose="03000509000000000000" pitchFamily="65" charset="-120"/>
                <a:ea typeface="標楷體" panose="03000509000000000000" pitchFamily="65" charset="-120"/>
              </a:rPr>
              <a:t>。</a:t>
            </a:r>
            <a:endParaRPr lang="en-US" sz="1500" b="1" dirty="0">
              <a:ln w="12700">
                <a:noFill/>
              </a:ln>
              <a:latin typeface="標楷體" panose="03000509000000000000" pitchFamily="65" charset="-120"/>
              <a:ea typeface="標楷體" panose="03000509000000000000" pitchFamily="65" charset="-120"/>
            </a:endParaRPr>
          </a:p>
        </p:txBody>
      </p:sp>
      <p:sp>
        <p:nvSpPr>
          <p:cNvPr id="11" name="矩形 10"/>
          <p:cNvSpPr/>
          <p:nvPr/>
        </p:nvSpPr>
        <p:spPr>
          <a:xfrm>
            <a:off x="120855" y="592925"/>
            <a:ext cx="4944785" cy="4031873"/>
          </a:xfrm>
          <a:prstGeom prst="rect">
            <a:avLst/>
          </a:prstGeom>
        </p:spPr>
        <p:txBody>
          <a:bodyPr wrap="square">
            <a:spAutoFit/>
          </a:bodyPr>
          <a:lstStyle/>
          <a:p>
            <a:pPr marL="630238" indent="-630238"/>
            <a:r>
              <a:rPr lang="zh-TW" altLang="en-US" sz="1600" b="1" u="sng" dirty="0">
                <a:ln w="12700">
                  <a:noFill/>
                </a:ln>
                <a:latin typeface="標楷體" panose="03000509000000000000" pitchFamily="65" charset="-120"/>
                <a:ea typeface="標楷體" panose="03000509000000000000" pitchFamily="65" charset="-120"/>
              </a:rPr>
              <a:t>義工招募</a:t>
            </a:r>
            <a:r>
              <a:rPr lang="en-US" sz="1600" b="1" u="sng" dirty="0">
                <a:ln w="12700">
                  <a:noFill/>
                </a:ln>
                <a:latin typeface="標楷體" panose="03000509000000000000" pitchFamily="65" charset="-120"/>
                <a:ea typeface="標楷體" panose="03000509000000000000" pitchFamily="65" charset="-120"/>
              </a:rPr>
              <a:t>--</a:t>
            </a:r>
            <a:r>
              <a:rPr lang="zh-TW" altLang="en-US" sz="1600" b="1" u="sng" dirty="0">
                <a:ln w="12700">
                  <a:noFill/>
                </a:ln>
                <a:latin typeface="標楷體" panose="03000509000000000000" pitchFamily="65" charset="-120"/>
                <a:ea typeface="標楷體" panose="03000509000000000000" pitchFamily="65" charset="-120"/>
              </a:rPr>
              <a:t>中心服務問卷調查</a:t>
            </a:r>
            <a:endParaRPr lang="en-US" sz="1600" b="1" u="sng" dirty="0">
              <a:ln w="12700">
                <a:noFill/>
              </a:ln>
              <a:latin typeface="標楷體" panose="03000509000000000000" pitchFamily="65" charset="-120"/>
              <a:ea typeface="標楷體" panose="03000509000000000000" pitchFamily="65" charset="-120"/>
            </a:endParaRPr>
          </a:p>
          <a:p>
            <a:pPr marL="630238" lvl="0" indent="-630238">
              <a:lnSpc>
                <a:spcPts val="1800"/>
              </a:lnSpc>
              <a:defRPr/>
            </a:pPr>
            <a:r>
              <a:rPr lang="zh-TW" altLang="en-US" sz="1500" dirty="0">
                <a:ln w="12700">
                  <a:noFill/>
                </a:ln>
                <a:latin typeface="標楷體" panose="03000509000000000000" pitchFamily="65" charset="-120"/>
                <a:ea typeface="標楷體" panose="03000509000000000000" pitchFamily="65" charset="-120"/>
              </a:rPr>
              <a:t>日期：</a:t>
            </a:r>
            <a:r>
              <a:rPr lang="en-US" altLang="zh-TW" sz="1500" dirty="0">
                <a:ln w="12700">
                  <a:noFill/>
                </a:ln>
                <a:latin typeface="標楷體" panose="03000509000000000000" pitchFamily="65" charset="-120"/>
                <a:ea typeface="標楷體" panose="03000509000000000000" pitchFamily="65" charset="-120"/>
              </a:rPr>
              <a:t>2022</a:t>
            </a:r>
            <a:r>
              <a:rPr lang="zh-TW" altLang="en-US" sz="1500" dirty="0">
                <a:ln w="12700">
                  <a:noFill/>
                </a:ln>
                <a:latin typeface="標楷體" panose="03000509000000000000" pitchFamily="65" charset="-120"/>
                <a:ea typeface="標楷體" panose="03000509000000000000" pitchFamily="65" charset="-120"/>
              </a:rPr>
              <a:t>年</a:t>
            </a:r>
            <a:r>
              <a:rPr lang="en-US" altLang="zh-TW" sz="1500" dirty="0">
                <a:ln w="12700">
                  <a:noFill/>
                </a:ln>
                <a:latin typeface="標楷體" panose="03000509000000000000" pitchFamily="65" charset="-120"/>
                <a:ea typeface="標楷體" panose="03000509000000000000" pitchFamily="65" charset="-120"/>
              </a:rPr>
              <a:t>2</a:t>
            </a:r>
            <a:r>
              <a:rPr lang="zh-TW" altLang="en-US" sz="1500" dirty="0">
                <a:ln w="12700">
                  <a:noFill/>
                </a:ln>
                <a:latin typeface="標楷體" panose="03000509000000000000" pitchFamily="65" charset="-120"/>
                <a:ea typeface="標楷體" panose="03000509000000000000" pitchFamily="65" charset="-120"/>
              </a:rPr>
              <a:t>月</a:t>
            </a:r>
            <a:r>
              <a:rPr lang="en-US" altLang="zh-TW" sz="1500" dirty="0">
                <a:ln w="12700">
                  <a:noFill/>
                </a:ln>
                <a:latin typeface="標楷體" panose="03000509000000000000" pitchFamily="65" charset="-120"/>
                <a:ea typeface="標楷體" panose="03000509000000000000" pitchFamily="65" charset="-120"/>
              </a:rPr>
              <a:t>21</a:t>
            </a:r>
            <a:r>
              <a:rPr lang="zh-TW" altLang="en-US" sz="1500" dirty="0">
                <a:ln w="12700">
                  <a:noFill/>
                </a:ln>
                <a:latin typeface="標楷體" panose="03000509000000000000" pitchFamily="65" charset="-120"/>
                <a:ea typeface="標楷體" panose="03000509000000000000" pitchFamily="65" charset="-120"/>
              </a:rPr>
              <a:t>日</a:t>
            </a:r>
            <a:r>
              <a:rPr lang="en-US" altLang="zh-TW" sz="1500" dirty="0">
                <a:ln w="12700">
                  <a:noFill/>
                </a:ln>
                <a:latin typeface="標楷體" panose="03000509000000000000" pitchFamily="65" charset="-120"/>
                <a:ea typeface="標楷體" panose="03000509000000000000" pitchFamily="65" charset="-120"/>
              </a:rPr>
              <a:t>- 3</a:t>
            </a:r>
            <a:r>
              <a:rPr lang="zh-TW" altLang="en-US" sz="1500" dirty="0">
                <a:ln w="12700">
                  <a:noFill/>
                </a:ln>
                <a:latin typeface="標楷體" panose="03000509000000000000" pitchFamily="65" charset="-120"/>
                <a:ea typeface="標楷體" panose="03000509000000000000" pitchFamily="65" charset="-120"/>
              </a:rPr>
              <a:t>月</a:t>
            </a:r>
            <a:r>
              <a:rPr lang="en-US" altLang="zh-TW" sz="1500" dirty="0">
                <a:ln w="12700">
                  <a:noFill/>
                </a:ln>
                <a:latin typeface="標楷體" panose="03000509000000000000" pitchFamily="65" charset="-120"/>
                <a:ea typeface="標楷體" panose="03000509000000000000" pitchFamily="65" charset="-120"/>
              </a:rPr>
              <a:t>5</a:t>
            </a:r>
            <a:r>
              <a:rPr lang="zh-TW" altLang="en-US" sz="1500" dirty="0">
                <a:ln w="12700">
                  <a:noFill/>
                </a:ln>
                <a:latin typeface="標楷體" panose="03000509000000000000" pitchFamily="65" charset="-120"/>
                <a:ea typeface="標楷體" panose="03000509000000000000" pitchFamily="65" charset="-120"/>
              </a:rPr>
              <a:t>日</a:t>
            </a:r>
            <a:endParaRPr lang="en-US" altLang="zh-TW" sz="1500" dirty="0">
              <a:ln w="12700">
                <a:noFill/>
              </a:ln>
              <a:latin typeface="標楷體" panose="03000509000000000000" pitchFamily="65" charset="-120"/>
              <a:ea typeface="標楷體" panose="03000509000000000000" pitchFamily="65" charset="-120"/>
            </a:endParaRPr>
          </a:p>
          <a:p>
            <a:pPr marL="630238" lvl="0" indent="-630238">
              <a:lnSpc>
                <a:spcPts val="1800"/>
              </a:lnSpc>
              <a:defRPr/>
            </a:pPr>
            <a:r>
              <a:rPr lang="zh-TW" altLang="en-US" sz="1500" dirty="0">
                <a:ln w="12700">
                  <a:noFill/>
                </a:ln>
                <a:latin typeface="標楷體" panose="03000509000000000000" pitchFamily="65" charset="-120"/>
                <a:ea typeface="標楷體" panose="03000509000000000000" pitchFamily="65" charset="-120"/>
              </a:rPr>
              <a:t>時間：上午</a:t>
            </a:r>
            <a:r>
              <a:rPr lang="en-US" altLang="zh-TW" sz="1500" dirty="0">
                <a:ln w="12700">
                  <a:noFill/>
                </a:ln>
                <a:latin typeface="標楷體" panose="03000509000000000000" pitchFamily="65" charset="-120"/>
                <a:ea typeface="標楷體" panose="03000509000000000000" pitchFamily="65" charset="-120"/>
              </a:rPr>
              <a:t>/</a:t>
            </a:r>
            <a:r>
              <a:rPr lang="zh-TW" altLang="en-US" sz="1500" dirty="0">
                <a:ln w="12700">
                  <a:noFill/>
                </a:ln>
                <a:latin typeface="標楷體" panose="03000509000000000000" pitchFamily="65" charset="-120"/>
                <a:ea typeface="標楷體" panose="03000509000000000000" pitchFamily="65" charset="-120"/>
              </a:rPr>
              <a:t>下午 </a:t>
            </a:r>
            <a:r>
              <a:rPr lang="en-US" altLang="zh-TW" sz="1500" dirty="0">
                <a:ln w="12700">
                  <a:noFill/>
                </a:ln>
                <a:latin typeface="標楷體" panose="03000509000000000000" pitchFamily="65" charset="-120"/>
                <a:ea typeface="標楷體" panose="03000509000000000000" pitchFamily="65" charset="-120"/>
              </a:rPr>
              <a:t>  </a:t>
            </a:r>
            <a:r>
              <a:rPr lang="zh-TW" altLang="en-US" sz="1500" dirty="0" smtClean="0">
                <a:ln w="12700">
                  <a:noFill/>
                </a:ln>
                <a:latin typeface="標楷體" panose="03000509000000000000" pitchFamily="65" charset="-120"/>
                <a:ea typeface="標楷體" panose="03000509000000000000" pitchFamily="65" charset="-120"/>
              </a:rPr>
              <a:t>對象</a:t>
            </a:r>
            <a:r>
              <a:rPr lang="zh-TW" altLang="en-US" sz="1500" dirty="0">
                <a:ln w="12700">
                  <a:noFill/>
                </a:ln>
                <a:latin typeface="標楷體" panose="03000509000000000000" pitchFamily="65" charset="-120"/>
                <a:ea typeface="標楷體" panose="03000509000000000000" pitchFamily="65" charset="-120"/>
              </a:rPr>
              <a:t>：中心義工</a:t>
            </a:r>
          </a:p>
          <a:p>
            <a:pPr marL="630238" indent="-630238"/>
            <a:r>
              <a:rPr lang="zh-TW" altLang="en-US" sz="1500" dirty="0">
                <a:ln w="12700">
                  <a:noFill/>
                </a:ln>
                <a:latin typeface="標楷體" panose="03000509000000000000" pitchFamily="65" charset="-120"/>
                <a:ea typeface="標楷體" panose="03000509000000000000" pitchFamily="65" charset="-120"/>
              </a:rPr>
              <a:t>內容：中心義工協助會員填寫服務問卷調查。</a:t>
            </a:r>
            <a:endParaRPr lang="en-US" sz="1500" dirty="0">
              <a:ln w="12700">
                <a:noFill/>
              </a:ln>
              <a:latin typeface="標楷體" panose="03000509000000000000" pitchFamily="65" charset="-120"/>
              <a:ea typeface="標楷體" panose="03000509000000000000" pitchFamily="65" charset="-120"/>
            </a:endParaRPr>
          </a:p>
          <a:p>
            <a:pPr marL="85725" indent="-85725"/>
            <a:r>
              <a:rPr lang="en-US" sz="1500" dirty="0">
                <a:ln w="12700">
                  <a:noFill/>
                </a:ln>
                <a:latin typeface="標楷體" panose="03000509000000000000" pitchFamily="65" charset="-120"/>
                <a:ea typeface="標楷體" panose="03000509000000000000" pitchFamily="65" charset="-120"/>
              </a:rPr>
              <a:t>*</a:t>
            </a:r>
            <a:r>
              <a:rPr lang="zh-TW" altLang="en-US" sz="1500" dirty="0">
                <a:ln w="12700">
                  <a:noFill/>
                </a:ln>
                <a:latin typeface="標楷體" panose="03000509000000000000" pitchFamily="65" charset="-120"/>
                <a:ea typeface="標楷體" panose="03000509000000000000" pitchFamily="65" charset="-120"/>
              </a:rPr>
              <a:t>有興趣協助的義工先向黃姑娘報名，稍後會安排當值日子及時間</a:t>
            </a:r>
            <a:r>
              <a:rPr lang="zh-TW" altLang="en-US" sz="1500" dirty="0" smtClean="0">
                <a:ln w="12700">
                  <a:noFill/>
                </a:ln>
                <a:latin typeface="標楷體" panose="03000509000000000000" pitchFamily="65" charset="-120"/>
                <a:ea typeface="標楷體" panose="03000509000000000000" pitchFamily="65" charset="-120"/>
              </a:rPr>
              <a:t>。</a:t>
            </a:r>
            <a:endParaRPr lang="en-US" altLang="zh-TW" sz="1500" dirty="0" smtClean="0">
              <a:ln w="12700">
                <a:noFill/>
              </a:ln>
              <a:latin typeface="標楷體" panose="03000509000000000000" pitchFamily="65" charset="-120"/>
              <a:ea typeface="標楷體" panose="03000509000000000000" pitchFamily="65" charset="-120"/>
            </a:endParaRPr>
          </a:p>
          <a:p>
            <a:pPr marL="85725" indent="-85725"/>
            <a:endParaRPr lang="en-US" altLang="zh-TW" sz="1500" dirty="0">
              <a:ln w="12700">
                <a:noFill/>
              </a:ln>
              <a:latin typeface="標楷體" panose="03000509000000000000" pitchFamily="65" charset="-120"/>
              <a:ea typeface="標楷體" panose="03000509000000000000" pitchFamily="65" charset="-120"/>
            </a:endParaRPr>
          </a:p>
          <a:p>
            <a:pPr marL="85725" indent="-85725"/>
            <a:endParaRPr lang="en-US" altLang="zh-TW" sz="1400" dirty="0">
              <a:ln w="12700">
                <a:noFill/>
              </a:ln>
              <a:latin typeface="標楷體" panose="03000509000000000000" pitchFamily="65" charset="-120"/>
              <a:ea typeface="標楷體" panose="03000509000000000000" pitchFamily="65" charset="-120"/>
            </a:endParaRPr>
          </a:p>
          <a:p>
            <a:pPr marL="630238" indent="-630238"/>
            <a:r>
              <a:rPr lang="zh-TW" altLang="en-US" sz="1600" b="1" u="sng" dirty="0" smtClean="0">
                <a:ln w="12700">
                  <a:noFill/>
                </a:ln>
                <a:latin typeface="標楷體" panose="03000509000000000000" pitchFamily="65" charset="-120"/>
                <a:ea typeface="標楷體" panose="03000509000000000000" pitchFamily="65" charset="-120"/>
              </a:rPr>
              <a:t>義工</a:t>
            </a:r>
            <a:r>
              <a:rPr lang="zh-TW" altLang="en-US" sz="1600" b="1" u="sng" dirty="0">
                <a:ln w="12700">
                  <a:noFill/>
                </a:ln>
                <a:latin typeface="標楷體" panose="03000509000000000000" pitchFamily="65" charset="-120"/>
                <a:ea typeface="標楷體" panose="03000509000000000000" pitchFamily="65" charset="-120"/>
              </a:rPr>
              <a:t>訓練</a:t>
            </a:r>
            <a:r>
              <a:rPr lang="en-US" altLang="zh-TW" sz="1600" b="1" u="sng" dirty="0">
                <a:ln w="12700">
                  <a:noFill/>
                </a:ln>
                <a:latin typeface="標楷體" panose="03000509000000000000" pitchFamily="65" charset="-120"/>
                <a:ea typeface="標楷體" panose="03000509000000000000" pitchFamily="65" charset="-120"/>
              </a:rPr>
              <a:t>-</a:t>
            </a:r>
            <a:r>
              <a:rPr lang="zh-TW" altLang="en-US" sz="1600" b="1" u="sng" dirty="0">
                <a:ln w="12700">
                  <a:noFill/>
                </a:ln>
                <a:latin typeface="標楷體" panose="03000509000000000000" pitchFamily="65" charset="-120"/>
                <a:ea typeface="標楷體" panose="03000509000000000000" pitchFamily="65" charset="-120"/>
              </a:rPr>
              <a:t>以手機程式製作動態影片</a:t>
            </a:r>
          </a:p>
          <a:p>
            <a:pPr marL="630238" indent="-630238"/>
            <a:r>
              <a:rPr lang="zh-TW" altLang="en-US" sz="1500" dirty="0">
                <a:ln w="12700">
                  <a:noFill/>
                </a:ln>
                <a:latin typeface="標楷體" panose="03000509000000000000" pitchFamily="65" charset="-120"/>
                <a:ea typeface="標楷體" panose="03000509000000000000" pitchFamily="65" charset="-120"/>
              </a:rPr>
              <a:t>日期：</a:t>
            </a:r>
            <a:r>
              <a:rPr lang="en-US" altLang="zh-TW" sz="1500" dirty="0">
                <a:ln w="12700">
                  <a:noFill/>
                </a:ln>
                <a:latin typeface="標楷體" panose="03000509000000000000" pitchFamily="65" charset="-120"/>
                <a:ea typeface="標楷體" panose="03000509000000000000" pitchFamily="65" charset="-120"/>
              </a:rPr>
              <a:t>2022</a:t>
            </a:r>
            <a:r>
              <a:rPr lang="zh-TW" altLang="en-US" sz="1500" dirty="0">
                <a:ln w="12700">
                  <a:noFill/>
                </a:ln>
                <a:latin typeface="標楷體" panose="03000509000000000000" pitchFamily="65" charset="-120"/>
                <a:ea typeface="標楷體" panose="03000509000000000000" pitchFamily="65" charset="-120"/>
              </a:rPr>
              <a:t>年</a:t>
            </a:r>
            <a:r>
              <a:rPr lang="en-US" altLang="zh-TW" sz="1500" dirty="0">
                <a:ln w="12700">
                  <a:noFill/>
                </a:ln>
                <a:latin typeface="標楷體" panose="03000509000000000000" pitchFamily="65" charset="-120"/>
                <a:ea typeface="標楷體" panose="03000509000000000000" pitchFamily="65" charset="-120"/>
              </a:rPr>
              <a:t>2</a:t>
            </a:r>
            <a:r>
              <a:rPr lang="zh-TW" altLang="en-US" sz="1500" dirty="0">
                <a:ln w="12700">
                  <a:noFill/>
                </a:ln>
                <a:latin typeface="標楷體" panose="03000509000000000000" pitchFamily="65" charset="-120"/>
                <a:ea typeface="標楷體" panose="03000509000000000000" pitchFamily="65" charset="-120"/>
              </a:rPr>
              <a:t>月</a:t>
            </a:r>
            <a:r>
              <a:rPr lang="en-US" altLang="zh-TW" sz="1500" dirty="0">
                <a:ln w="12700">
                  <a:noFill/>
                </a:ln>
                <a:latin typeface="標楷體" panose="03000509000000000000" pitchFamily="65" charset="-120"/>
                <a:ea typeface="標楷體" panose="03000509000000000000" pitchFamily="65" charset="-120"/>
              </a:rPr>
              <a:t>21</a:t>
            </a:r>
            <a:r>
              <a:rPr lang="zh-TW" altLang="en-US" sz="1500" dirty="0">
                <a:ln w="12700">
                  <a:noFill/>
                </a:ln>
                <a:latin typeface="標楷體" panose="03000509000000000000" pitchFamily="65" charset="-120"/>
                <a:ea typeface="標楷體" panose="03000509000000000000" pitchFamily="65" charset="-120"/>
              </a:rPr>
              <a:t>日</a:t>
            </a:r>
            <a:r>
              <a:rPr lang="en-US" altLang="zh-TW" sz="1500" dirty="0">
                <a:ln w="12700">
                  <a:noFill/>
                </a:ln>
                <a:latin typeface="標楷體" panose="03000509000000000000" pitchFamily="65" charset="-120"/>
                <a:ea typeface="標楷體" panose="03000509000000000000" pitchFamily="65" charset="-120"/>
              </a:rPr>
              <a:t>(</a:t>
            </a:r>
            <a:r>
              <a:rPr lang="zh-TW" altLang="en-US" sz="1500" dirty="0">
                <a:ln w="12700">
                  <a:noFill/>
                </a:ln>
                <a:latin typeface="標楷體" panose="03000509000000000000" pitchFamily="65" charset="-120"/>
                <a:ea typeface="標楷體" panose="03000509000000000000" pitchFamily="65" charset="-120"/>
              </a:rPr>
              <a:t>星期一</a:t>
            </a:r>
            <a:r>
              <a:rPr lang="en-US" altLang="zh-TW" sz="1500" dirty="0">
                <a:ln w="12700">
                  <a:noFill/>
                </a:ln>
                <a:latin typeface="標楷體" panose="03000509000000000000" pitchFamily="65" charset="-120"/>
                <a:ea typeface="標楷體" panose="03000509000000000000" pitchFamily="65" charset="-120"/>
              </a:rPr>
              <a:t>)</a:t>
            </a:r>
            <a:r>
              <a:rPr lang="zh-TW" altLang="en-US" sz="1500" dirty="0">
                <a:ln w="12700">
                  <a:noFill/>
                </a:ln>
                <a:latin typeface="標楷體" panose="03000509000000000000" pitchFamily="65" charset="-120"/>
                <a:ea typeface="標楷體" panose="03000509000000000000" pitchFamily="65" charset="-120"/>
              </a:rPr>
              <a:t>及</a:t>
            </a:r>
            <a:r>
              <a:rPr lang="en-US" altLang="zh-TW" sz="1500" dirty="0">
                <a:ln w="12700">
                  <a:noFill/>
                </a:ln>
                <a:latin typeface="標楷體" panose="03000509000000000000" pitchFamily="65" charset="-120"/>
                <a:ea typeface="標楷體" panose="03000509000000000000" pitchFamily="65" charset="-120"/>
              </a:rPr>
              <a:t>2</a:t>
            </a:r>
            <a:r>
              <a:rPr lang="zh-TW" altLang="en-US" sz="1500" dirty="0">
                <a:ln w="12700">
                  <a:noFill/>
                </a:ln>
                <a:latin typeface="標楷體" panose="03000509000000000000" pitchFamily="65" charset="-120"/>
                <a:ea typeface="標楷體" panose="03000509000000000000" pitchFamily="65" charset="-120"/>
              </a:rPr>
              <a:t>月</a:t>
            </a:r>
            <a:r>
              <a:rPr lang="en-US" altLang="zh-TW" sz="1500" dirty="0">
                <a:ln w="12700">
                  <a:noFill/>
                </a:ln>
                <a:latin typeface="標楷體" panose="03000509000000000000" pitchFamily="65" charset="-120"/>
                <a:ea typeface="標楷體" panose="03000509000000000000" pitchFamily="65" charset="-120"/>
              </a:rPr>
              <a:t>28</a:t>
            </a:r>
            <a:r>
              <a:rPr lang="zh-TW" altLang="en-US" sz="1500" dirty="0">
                <a:ln w="12700">
                  <a:noFill/>
                </a:ln>
                <a:latin typeface="標楷體" panose="03000509000000000000" pitchFamily="65" charset="-120"/>
                <a:ea typeface="標楷體" panose="03000509000000000000" pitchFamily="65" charset="-120"/>
              </a:rPr>
              <a:t>日</a:t>
            </a:r>
            <a:r>
              <a:rPr lang="en-US" altLang="zh-TW" sz="1500" dirty="0">
                <a:ln w="12700">
                  <a:noFill/>
                </a:ln>
                <a:latin typeface="標楷體" panose="03000509000000000000" pitchFamily="65" charset="-120"/>
                <a:ea typeface="標楷體" panose="03000509000000000000" pitchFamily="65" charset="-120"/>
              </a:rPr>
              <a:t>(</a:t>
            </a:r>
            <a:r>
              <a:rPr lang="zh-TW" altLang="en-US" sz="1500" dirty="0">
                <a:ln w="12700">
                  <a:noFill/>
                </a:ln>
                <a:latin typeface="標楷體" panose="03000509000000000000" pitchFamily="65" charset="-120"/>
                <a:ea typeface="標楷體" panose="03000509000000000000" pitchFamily="65" charset="-120"/>
              </a:rPr>
              <a:t>星期一</a:t>
            </a:r>
            <a:r>
              <a:rPr lang="en-US" altLang="zh-TW" sz="1500" dirty="0">
                <a:ln w="12700">
                  <a:noFill/>
                </a:ln>
                <a:latin typeface="標楷體" panose="03000509000000000000" pitchFamily="65" charset="-120"/>
                <a:ea typeface="標楷體" panose="03000509000000000000" pitchFamily="65" charset="-120"/>
              </a:rPr>
              <a:t>)</a:t>
            </a:r>
          </a:p>
          <a:p>
            <a:pPr marL="630238" indent="-630238"/>
            <a:r>
              <a:rPr lang="zh-TW" altLang="en-US" sz="1500" dirty="0">
                <a:ln w="12700">
                  <a:noFill/>
                </a:ln>
                <a:latin typeface="標楷體" panose="03000509000000000000" pitchFamily="65" charset="-120"/>
                <a:ea typeface="標楷體" panose="03000509000000000000" pitchFamily="65" charset="-120"/>
              </a:rPr>
              <a:t>時間：上午</a:t>
            </a:r>
            <a:r>
              <a:rPr lang="en-US" altLang="zh-TW" sz="1500" dirty="0">
                <a:ln w="12700">
                  <a:noFill/>
                </a:ln>
                <a:latin typeface="標楷體" panose="03000509000000000000" pitchFamily="65" charset="-120"/>
                <a:ea typeface="標楷體" panose="03000509000000000000" pitchFamily="65" charset="-120"/>
              </a:rPr>
              <a:t>11:00-12:00</a:t>
            </a:r>
          </a:p>
          <a:p>
            <a:pPr marL="630238" indent="-630238"/>
            <a:r>
              <a:rPr lang="zh-TW" altLang="en-US" sz="1500" dirty="0">
                <a:ln w="12700">
                  <a:noFill/>
                </a:ln>
                <a:latin typeface="標楷體" panose="03000509000000000000" pitchFamily="65" charset="-120"/>
                <a:ea typeface="標楷體" panose="03000509000000000000" pitchFamily="65" charset="-120"/>
              </a:rPr>
              <a:t>地點：網上直播</a:t>
            </a:r>
            <a:r>
              <a:rPr lang="en-US" altLang="zh-TW" sz="1500" dirty="0">
                <a:ln w="12700">
                  <a:noFill/>
                </a:ln>
                <a:latin typeface="標楷體" panose="03000509000000000000" pitchFamily="65" charset="-120"/>
                <a:ea typeface="標楷體" panose="03000509000000000000" pitchFamily="65" charset="-120"/>
              </a:rPr>
              <a:t>-ZOOM   </a:t>
            </a:r>
            <a:r>
              <a:rPr lang="en-US" altLang="zh-TW" sz="1500" dirty="0" smtClean="0">
                <a:ln w="12700">
                  <a:noFill/>
                </a:ln>
                <a:latin typeface="標楷體" panose="03000509000000000000" pitchFamily="65" charset="-120"/>
                <a:ea typeface="標楷體" panose="03000509000000000000" pitchFamily="65" charset="-120"/>
              </a:rPr>
              <a:t>   </a:t>
            </a:r>
            <a:r>
              <a:rPr lang="zh-TW" altLang="en-US" sz="1500" dirty="0" smtClean="0">
                <a:ln w="12700">
                  <a:noFill/>
                </a:ln>
                <a:latin typeface="標楷體" panose="03000509000000000000" pitchFamily="65" charset="-120"/>
                <a:ea typeface="標楷體" panose="03000509000000000000" pitchFamily="65" charset="-120"/>
              </a:rPr>
              <a:t>對象</a:t>
            </a:r>
            <a:r>
              <a:rPr lang="zh-TW" altLang="en-US" sz="1500" dirty="0">
                <a:ln w="12700">
                  <a:noFill/>
                </a:ln>
                <a:latin typeface="標楷體" panose="03000509000000000000" pitchFamily="65" charset="-120"/>
                <a:ea typeface="標楷體" panose="03000509000000000000" pitchFamily="65" charset="-120"/>
              </a:rPr>
              <a:t>：中心義工</a:t>
            </a:r>
          </a:p>
          <a:p>
            <a:pPr marL="630238" indent="-630238"/>
            <a:r>
              <a:rPr lang="zh-TW" altLang="en-US" sz="1500" dirty="0">
                <a:ln w="12700">
                  <a:noFill/>
                </a:ln>
                <a:latin typeface="標楷體" panose="03000509000000000000" pitchFamily="65" charset="-120"/>
                <a:ea typeface="標楷體" panose="03000509000000000000" pitchFamily="65" charset="-120"/>
              </a:rPr>
              <a:t>內容：學習把多張相片合併並加上配樂的方法去製作簡單影片</a:t>
            </a:r>
            <a:r>
              <a:rPr lang="zh-TW" altLang="en-US" sz="1500" dirty="0" smtClean="0">
                <a:ln w="12700">
                  <a:noFill/>
                </a:ln>
                <a:latin typeface="標楷體" panose="03000509000000000000" pitchFamily="65" charset="-120"/>
                <a:ea typeface="標楷體" panose="03000509000000000000" pitchFamily="65" charset="-120"/>
              </a:rPr>
              <a:t>。</a:t>
            </a:r>
            <a:endParaRPr lang="en-US" altLang="zh-TW" sz="1500" dirty="0" smtClean="0">
              <a:ln w="12700">
                <a:noFill/>
              </a:ln>
              <a:latin typeface="標楷體" panose="03000509000000000000" pitchFamily="65" charset="-120"/>
              <a:ea typeface="標楷體" panose="03000509000000000000" pitchFamily="65" charset="-120"/>
            </a:endParaRPr>
          </a:p>
          <a:p>
            <a:pPr marL="542925" indent="-542925"/>
            <a:r>
              <a:rPr lang="zh-TW" altLang="en-US" sz="1500" b="1" dirty="0" smtClean="0">
                <a:ln w="12700">
                  <a:noFill/>
                </a:ln>
                <a:latin typeface="標楷體" panose="03000509000000000000" pitchFamily="65" charset="-120"/>
                <a:ea typeface="標楷體" panose="03000509000000000000" pitchFamily="65" charset="-120"/>
              </a:rPr>
              <a:t>備註</a:t>
            </a:r>
            <a:r>
              <a:rPr lang="zh-TW" altLang="en-US" sz="1500" b="1" dirty="0">
                <a:ln w="12700">
                  <a:noFill/>
                </a:ln>
                <a:latin typeface="標楷體" panose="03000509000000000000" pitchFamily="65" charset="-120"/>
                <a:ea typeface="標楷體" panose="03000509000000000000" pitchFamily="65" charset="-120"/>
              </a:rPr>
              <a:t>：義工之後需在班組或活動中協助及中心將為</a:t>
            </a:r>
            <a:r>
              <a:rPr lang="zh-TW" altLang="en-US" sz="1500" b="1" dirty="0" smtClean="0">
                <a:ln w="12700">
                  <a:noFill/>
                </a:ln>
                <a:latin typeface="標楷體" panose="03000509000000000000" pitchFamily="65" charset="-120"/>
                <a:ea typeface="標楷體" panose="03000509000000000000" pitchFamily="65" charset="-120"/>
              </a:rPr>
              <a:t>所有參加者</a:t>
            </a:r>
            <a:r>
              <a:rPr lang="zh-TW" altLang="en-US" sz="1500" b="1" dirty="0">
                <a:ln w="12700">
                  <a:noFill/>
                </a:ln>
                <a:latin typeface="標楷體" panose="03000509000000000000" pitchFamily="65" charset="-120"/>
                <a:ea typeface="標楷體" panose="03000509000000000000" pitchFamily="65" charset="-120"/>
              </a:rPr>
              <a:t>開設一個</a:t>
            </a:r>
            <a:r>
              <a:rPr lang="en-US" altLang="zh-TW" sz="1500" b="1" dirty="0" err="1">
                <a:ln w="12700">
                  <a:noFill/>
                </a:ln>
                <a:latin typeface="標楷體" panose="03000509000000000000" pitchFamily="65" charset="-120"/>
                <a:ea typeface="標楷體" panose="03000509000000000000" pitchFamily="65" charset="-120"/>
              </a:rPr>
              <a:t>Whatsapp</a:t>
            </a:r>
            <a:r>
              <a:rPr lang="zh-TW" altLang="en-US" sz="1500" b="1" dirty="0">
                <a:ln w="12700">
                  <a:noFill/>
                </a:ln>
                <a:latin typeface="標楷體" panose="03000509000000000000" pitchFamily="65" charset="-120"/>
                <a:ea typeface="標楷體" panose="03000509000000000000" pitchFamily="65" charset="-120"/>
              </a:rPr>
              <a:t>群組發放上課資訊，並於課程完結後刪除群組。</a:t>
            </a:r>
            <a:endParaRPr lang="en-US" sz="1500" b="1" dirty="0">
              <a:ln w="12700">
                <a:noFill/>
              </a:ln>
              <a:latin typeface="標楷體" panose="03000509000000000000" pitchFamily="65" charset="-120"/>
              <a:ea typeface="標楷體" panose="03000509000000000000" pitchFamily="65" charset="-120"/>
            </a:endParaRPr>
          </a:p>
        </p:txBody>
      </p:sp>
      <p:sp>
        <p:nvSpPr>
          <p:cNvPr id="6" name="圓角矩形 5"/>
          <p:cNvSpPr/>
          <p:nvPr/>
        </p:nvSpPr>
        <p:spPr>
          <a:xfrm>
            <a:off x="76911" y="4809122"/>
            <a:ext cx="9739949" cy="1980077"/>
          </a:xfrm>
          <a:prstGeom prst="roundRect">
            <a:avLst>
              <a:gd name="adj" fmla="val 7914"/>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prstClr val="black"/>
              </a:solidFill>
              <a:effectLst/>
              <a:uLnTx/>
              <a:uFillTx/>
              <a:latin typeface="Calibri" panose="020F0502020204030204"/>
              <a:ea typeface="+mn-ea"/>
              <a:cs typeface="+mn-cs"/>
            </a:endParaRPr>
          </a:p>
        </p:txBody>
      </p:sp>
      <p:sp>
        <p:nvSpPr>
          <p:cNvPr id="7" name="矩形 6"/>
          <p:cNvSpPr/>
          <p:nvPr/>
        </p:nvSpPr>
        <p:spPr>
          <a:xfrm>
            <a:off x="74971" y="5397846"/>
            <a:ext cx="9831029" cy="1384995"/>
          </a:xfrm>
          <a:prstGeom prst="rect">
            <a:avLst/>
          </a:prstGeom>
        </p:spPr>
        <p:txBody>
          <a:bodyPr wrap="square">
            <a:spAutoFit/>
          </a:bodyPr>
          <a:lstStyle/>
          <a:p>
            <a:r>
              <a:rPr lang="zh-TW" altLang="en-US" sz="1400" dirty="0">
                <a:latin typeface="標楷體" panose="03000509000000000000" pitchFamily="65" charset="-120"/>
                <a:ea typeface="標楷體" panose="03000509000000000000" pitchFamily="65" charset="-120"/>
              </a:rPr>
              <a:t>日期：</a:t>
            </a:r>
            <a:r>
              <a:rPr lang="en-US" altLang="zh-TW" sz="1400" dirty="0" smtClean="0">
                <a:latin typeface="標楷體" panose="03000509000000000000" pitchFamily="65" charset="-120"/>
                <a:ea typeface="標楷體" panose="03000509000000000000" pitchFamily="65" charset="-120"/>
              </a:rPr>
              <a:t>2022</a:t>
            </a:r>
            <a:r>
              <a:rPr lang="zh-TW" altLang="en-US" sz="1400" dirty="0" smtClean="0">
                <a:latin typeface="標楷體" panose="03000509000000000000" pitchFamily="65" charset="-120"/>
                <a:ea typeface="標楷體" panose="03000509000000000000" pitchFamily="65" charset="-120"/>
              </a:rPr>
              <a:t>年</a:t>
            </a:r>
            <a:r>
              <a:rPr lang="en-US" altLang="zh-TW" sz="1400" dirty="0" smtClean="0">
                <a:latin typeface="標楷體" panose="03000509000000000000" pitchFamily="65" charset="-120"/>
                <a:ea typeface="標楷體" panose="03000509000000000000" pitchFamily="65" charset="-120"/>
              </a:rPr>
              <a:t>2</a:t>
            </a:r>
            <a:r>
              <a:rPr lang="zh-TW" altLang="en-US" sz="1400" dirty="0">
                <a:latin typeface="標楷體" panose="03000509000000000000" pitchFamily="65" charset="-120"/>
                <a:ea typeface="標楷體" panose="03000509000000000000" pitchFamily="65" charset="-120"/>
              </a:rPr>
              <a:t>月</a:t>
            </a:r>
            <a:r>
              <a:rPr lang="en-US" altLang="zh-TW" sz="1400" dirty="0" smtClean="0">
                <a:latin typeface="標楷體" panose="03000509000000000000" pitchFamily="65" charset="-120"/>
                <a:ea typeface="標楷體" panose="03000509000000000000" pitchFamily="65" charset="-120"/>
              </a:rPr>
              <a:t>18</a:t>
            </a:r>
            <a:r>
              <a:rPr lang="zh-TW" altLang="en-US" sz="1400" dirty="0" smtClean="0">
                <a:latin typeface="標楷體" panose="03000509000000000000" pitchFamily="65" charset="-120"/>
                <a:ea typeface="標楷體" panose="03000509000000000000" pitchFamily="65" charset="-120"/>
              </a:rPr>
              <a:t>日 </a:t>
            </a:r>
            <a:r>
              <a:rPr lang="en-US" altLang="zh-TW" sz="1400" dirty="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星期五</a:t>
            </a:r>
            <a:r>
              <a:rPr lang="en-US" altLang="zh-TW" sz="1400" dirty="0" smtClean="0">
                <a:latin typeface="標楷體" panose="03000509000000000000" pitchFamily="65" charset="-120"/>
                <a:ea typeface="標楷體" panose="03000509000000000000" pitchFamily="65" charset="-120"/>
              </a:rPr>
              <a:t>); 3</a:t>
            </a:r>
            <a:r>
              <a:rPr lang="zh-TW" altLang="en-US" sz="1400" dirty="0" smtClean="0">
                <a:latin typeface="標楷體" panose="03000509000000000000" pitchFamily="65" charset="-120"/>
                <a:ea typeface="標楷體" panose="03000509000000000000" pitchFamily="65" charset="-120"/>
              </a:rPr>
              <a:t>月</a:t>
            </a:r>
            <a:r>
              <a:rPr lang="en-US" altLang="zh-TW" sz="1400" dirty="0" smtClean="0">
                <a:latin typeface="標楷體" panose="03000509000000000000" pitchFamily="65" charset="-120"/>
                <a:ea typeface="標楷體" panose="03000509000000000000" pitchFamily="65" charset="-120"/>
              </a:rPr>
              <a:t>18</a:t>
            </a:r>
            <a:r>
              <a:rPr lang="zh-TW" altLang="en-US" sz="1400" dirty="0" smtClean="0">
                <a:latin typeface="標楷體" panose="03000509000000000000" pitchFamily="65" charset="-120"/>
                <a:ea typeface="標楷體" panose="03000509000000000000" pitchFamily="65" charset="-120"/>
              </a:rPr>
              <a:t>日 </a:t>
            </a:r>
            <a:r>
              <a:rPr lang="en-US" altLang="zh-TW" sz="1400" dirty="0" smtClean="0">
                <a:latin typeface="標楷體" panose="03000509000000000000" pitchFamily="65" charset="-120"/>
                <a:ea typeface="標楷體" panose="03000509000000000000" pitchFamily="65" charset="-120"/>
              </a:rPr>
              <a:t>(</a:t>
            </a:r>
            <a:r>
              <a:rPr lang="zh-TW" altLang="en-US" sz="1400" dirty="0">
                <a:latin typeface="標楷體" panose="03000509000000000000" pitchFamily="65" charset="-120"/>
                <a:ea typeface="標楷體" panose="03000509000000000000" pitchFamily="65" charset="-120"/>
              </a:rPr>
              <a:t>星期五</a:t>
            </a:r>
            <a:r>
              <a:rPr lang="en-US" altLang="zh-TW" sz="1400" dirty="0" smtClean="0">
                <a:latin typeface="標楷體" panose="03000509000000000000" pitchFamily="65" charset="-120"/>
                <a:ea typeface="標楷體" panose="03000509000000000000" pitchFamily="65" charset="-120"/>
              </a:rPr>
              <a:t>)   </a:t>
            </a:r>
            <a:r>
              <a:rPr lang="zh-TW" altLang="en-US" sz="1400" dirty="0" smtClean="0">
                <a:latin typeface="標楷體" panose="03000509000000000000" pitchFamily="65" charset="-120"/>
                <a:ea typeface="標楷體" panose="03000509000000000000" pitchFamily="65" charset="-120"/>
              </a:rPr>
              <a:t>時間</a:t>
            </a:r>
            <a:r>
              <a:rPr lang="zh-TW" altLang="en-US" sz="1400" dirty="0">
                <a:latin typeface="標楷體" panose="03000509000000000000" pitchFamily="65" charset="-120"/>
                <a:ea typeface="標楷體" panose="03000509000000000000" pitchFamily="65" charset="-120"/>
              </a:rPr>
              <a:t>：下午</a:t>
            </a:r>
            <a:r>
              <a:rPr lang="en-US" altLang="zh-TW" sz="1400" dirty="0" smtClean="0">
                <a:latin typeface="標楷體" panose="03000509000000000000" pitchFamily="65" charset="-120"/>
                <a:ea typeface="標楷體" panose="03000509000000000000" pitchFamily="65" charset="-120"/>
              </a:rPr>
              <a:t>2:30-3:15      </a:t>
            </a:r>
            <a:r>
              <a:rPr lang="zh-TW" altLang="en-US" sz="1400" dirty="0" smtClean="0">
                <a:latin typeface="標楷體" panose="03000509000000000000" pitchFamily="65" charset="-120"/>
                <a:ea typeface="標楷體" panose="03000509000000000000" pitchFamily="65" charset="-120"/>
              </a:rPr>
              <a:t>對象</a:t>
            </a:r>
            <a:r>
              <a:rPr lang="zh-TW" altLang="en-US" sz="1400" dirty="0">
                <a:latin typeface="標楷體" panose="03000509000000000000" pitchFamily="65" charset="-120"/>
                <a:ea typeface="標楷體" panose="03000509000000000000" pitchFamily="65" charset="-120"/>
              </a:rPr>
              <a:t>：懂得操作</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的</a:t>
            </a:r>
            <a:r>
              <a:rPr lang="zh-TW" altLang="en-US" sz="1400" dirty="0" smtClean="0">
                <a:latin typeface="標楷體" panose="03000509000000000000" pitchFamily="65" charset="-120"/>
                <a:ea typeface="標楷體" panose="03000509000000000000" pitchFamily="65" charset="-120"/>
              </a:rPr>
              <a:t>會員</a:t>
            </a:r>
            <a:endParaRPr lang="en-US" altLang="zh-TW" sz="1400" dirty="0">
              <a:latin typeface="標楷體" panose="03000509000000000000" pitchFamily="65" charset="-120"/>
              <a:ea typeface="標楷體" panose="03000509000000000000" pitchFamily="65" charset="-120"/>
            </a:endParaRPr>
          </a:p>
          <a:p>
            <a:pPr marL="534988" indent="-534988"/>
            <a:r>
              <a:rPr lang="zh-TW" altLang="en-US" sz="1400" dirty="0">
                <a:latin typeface="標楷體" panose="03000509000000000000" pitchFamily="65" charset="-120"/>
                <a:ea typeface="標楷體" panose="03000509000000000000" pitchFamily="65" charset="-120"/>
              </a:rPr>
              <a:t>內容：由中心義工協助網上直播活動，與會員於直播活動玩遊戲、分享主題等。</a:t>
            </a:r>
          </a:p>
          <a:p>
            <a:pPr marL="534988" indent="-534988"/>
            <a:r>
              <a:rPr lang="zh-TW" altLang="en-US" sz="1400" dirty="0" smtClean="0">
                <a:latin typeface="標楷體" panose="03000509000000000000" pitchFamily="65" charset="-120"/>
                <a:ea typeface="標楷體" panose="03000509000000000000" pitchFamily="65" charset="-120"/>
              </a:rPr>
              <a:t>報名</a:t>
            </a:r>
            <a:r>
              <a:rPr lang="zh-TW" altLang="en-US" sz="1400" dirty="0">
                <a:latin typeface="標楷體" panose="03000509000000000000" pitchFamily="65" charset="-120"/>
                <a:ea typeface="標楷體" panose="03000509000000000000" pitchFamily="65" charset="-120"/>
              </a:rPr>
              <a:t>：有興趣的會員先致電中心報名，中籤者中心會聯絡及給予</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的連結</a:t>
            </a:r>
            <a:r>
              <a:rPr lang="zh-TW" altLang="en-US" sz="1400" dirty="0" smtClean="0">
                <a:latin typeface="標楷體" panose="03000509000000000000" pitchFamily="65" charset="-120"/>
                <a:ea typeface="標楷體" panose="03000509000000000000" pitchFamily="65" charset="-120"/>
              </a:rPr>
              <a:t>參與</a:t>
            </a:r>
            <a:r>
              <a:rPr lang="zh-TW" altLang="en-US" sz="1400" dirty="0">
                <a:latin typeface="標楷體" panose="03000509000000000000" pitchFamily="65" charset="-120"/>
                <a:ea typeface="標楷體" panose="03000509000000000000" pitchFamily="65" charset="-120"/>
              </a:rPr>
              <a:t>活動，參加者必須懂得自行操作</a:t>
            </a:r>
            <a:r>
              <a:rPr lang="en-US" altLang="zh-TW" sz="1400" dirty="0">
                <a:latin typeface="標楷體" panose="03000509000000000000" pitchFamily="65" charset="-120"/>
                <a:ea typeface="標楷體" panose="03000509000000000000" pitchFamily="65" charset="-120"/>
              </a:rPr>
              <a:t>ZOOM</a:t>
            </a:r>
            <a:r>
              <a:rPr lang="zh-TW" altLang="en-US" sz="1400" dirty="0">
                <a:latin typeface="標楷體" panose="03000509000000000000" pitchFamily="65" charset="-120"/>
                <a:ea typeface="標楷體" panose="03000509000000000000" pitchFamily="65" charset="-120"/>
              </a:rPr>
              <a:t>，中心未能於當天提供協助</a:t>
            </a:r>
            <a:r>
              <a:rPr lang="zh-TW" altLang="en-US" sz="1400" dirty="0" smtClean="0">
                <a:latin typeface="標楷體" panose="03000509000000000000" pitchFamily="65" charset="-120"/>
                <a:ea typeface="標楷體" panose="03000509000000000000" pitchFamily="65" charset="-120"/>
              </a:rPr>
              <a:t>。</a:t>
            </a:r>
            <a:endParaRPr lang="en-US" altLang="zh-TW" sz="1400" dirty="0" smtClean="0">
              <a:latin typeface="標楷體" panose="03000509000000000000" pitchFamily="65" charset="-120"/>
              <a:ea typeface="標楷體" panose="03000509000000000000" pitchFamily="65" charset="-120"/>
            </a:endParaRPr>
          </a:p>
          <a:p>
            <a:pPr marL="534988" indent="-534988"/>
            <a:r>
              <a:rPr lang="zh-TW" altLang="en-US" sz="1400" dirty="0">
                <a:latin typeface="標楷體" panose="03000509000000000000" pitchFamily="65" charset="-120"/>
                <a:ea typeface="標楷體" panose="03000509000000000000" pitchFamily="65" charset="-120"/>
              </a:rPr>
              <a:t>備註：由</a:t>
            </a:r>
            <a:r>
              <a:rPr lang="en-US" altLang="zh-TW" sz="1400" dirty="0">
                <a:latin typeface="標楷體" panose="03000509000000000000" pitchFamily="65" charset="-120"/>
                <a:ea typeface="標楷體" panose="03000509000000000000" pitchFamily="65" charset="-120"/>
              </a:rPr>
              <a:t>10</a:t>
            </a:r>
            <a:r>
              <a:rPr lang="zh-TW" altLang="en-US" sz="1400" dirty="0">
                <a:latin typeface="標楷體" panose="03000509000000000000" pitchFamily="65" charset="-120"/>
                <a:ea typeface="標楷體" panose="03000509000000000000" pitchFamily="65" charset="-120"/>
              </a:rPr>
              <a:t>月開始，將舉辦獎勵計劃，如會員於</a:t>
            </a:r>
            <a:r>
              <a:rPr lang="en-US" altLang="zh-TW" sz="1400" dirty="0">
                <a:latin typeface="標楷體" panose="03000509000000000000" pitchFamily="65" charset="-120"/>
                <a:ea typeface="標楷體" panose="03000509000000000000" pitchFamily="65" charset="-120"/>
              </a:rPr>
              <a:t>10/2021-03/2022</a:t>
            </a:r>
            <a:r>
              <a:rPr lang="zh-TW" altLang="en-US" sz="1400" dirty="0">
                <a:latin typeface="標楷體" panose="03000509000000000000" pitchFamily="65" charset="-120"/>
                <a:ea typeface="標楷體" panose="03000509000000000000" pitchFamily="65" charset="-120"/>
              </a:rPr>
              <a:t>參與次數達</a:t>
            </a:r>
            <a:r>
              <a:rPr lang="en-US" altLang="zh-TW" sz="1400" dirty="0">
                <a:latin typeface="標楷體" panose="03000509000000000000" pitchFamily="65" charset="-120"/>
                <a:ea typeface="標楷體" panose="03000509000000000000" pitchFamily="65" charset="-120"/>
              </a:rPr>
              <a:t>5-6</a:t>
            </a:r>
            <a:r>
              <a:rPr lang="zh-TW" altLang="en-US" sz="1400" dirty="0">
                <a:latin typeface="標楷體" panose="03000509000000000000" pitchFamily="65" charset="-120"/>
                <a:ea typeface="標楷體" panose="03000509000000000000" pitchFamily="65" charset="-120"/>
              </a:rPr>
              <a:t>次將得豐富禮物一份，</a:t>
            </a:r>
            <a:r>
              <a:rPr lang="zh-TW" altLang="en-US" sz="1400" dirty="0" smtClean="0">
                <a:latin typeface="標楷體" panose="03000509000000000000" pitchFamily="65" charset="-120"/>
                <a:ea typeface="標楷體" panose="03000509000000000000" pitchFamily="65" charset="-120"/>
              </a:rPr>
              <a:t>參與次數</a:t>
            </a:r>
            <a:r>
              <a:rPr lang="en-US" altLang="zh-TW" sz="1400" dirty="0">
                <a:latin typeface="標楷體" panose="03000509000000000000" pitchFamily="65" charset="-120"/>
                <a:ea typeface="標楷體" panose="03000509000000000000" pitchFamily="65" charset="-120"/>
              </a:rPr>
              <a:t>3-4</a:t>
            </a:r>
            <a:r>
              <a:rPr lang="zh-TW" altLang="en-US" sz="1400" dirty="0">
                <a:latin typeface="標楷體" panose="03000509000000000000" pitchFamily="65" charset="-120"/>
                <a:ea typeface="標楷體" panose="03000509000000000000" pitchFamily="65" charset="-120"/>
              </a:rPr>
              <a:t>次可得禮物一份，誠邀各會員踴躍參與</a:t>
            </a:r>
            <a:r>
              <a:rPr lang="zh-TW" altLang="en-US" sz="1400" dirty="0" smtClean="0">
                <a:latin typeface="標楷體" panose="03000509000000000000" pitchFamily="65" charset="-120"/>
                <a:ea typeface="標楷體" panose="03000509000000000000" pitchFamily="65" charset="-120"/>
              </a:rPr>
              <a:t>。</a:t>
            </a:r>
            <a:endParaRPr lang="en-US" altLang="zh-TW" sz="1400" dirty="0" smtClean="0">
              <a:latin typeface="標楷體" panose="03000509000000000000" pitchFamily="65" charset="-120"/>
              <a:ea typeface="標楷體" panose="03000509000000000000" pitchFamily="65" charset="-120"/>
            </a:endParaRPr>
          </a:p>
        </p:txBody>
      </p:sp>
      <p:sp>
        <p:nvSpPr>
          <p:cNvPr id="8" name="矩形 7"/>
          <p:cNvSpPr/>
          <p:nvPr/>
        </p:nvSpPr>
        <p:spPr>
          <a:xfrm>
            <a:off x="303606" y="4809122"/>
            <a:ext cx="9286558" cy="584775"/>
          </a:xfrm>
          <a:prstGeom prst="rect">
            <a:avLst/>
          </a:prstGeom>
          <a:noFill/>
        </p:spPr>
        <p:txBody>
          <a:bodyPr wrap="square" lIns="91440" tIns="45720" rIns="91440" bIns="45720">
            <a:spAutoFit/>
          </a:bodyPr>
          <a:lstStyle/>
          <a:p>
            <a:pPr lvl="0" algn="ctr">
              <a:defRPr/>
            </a:pPr>
            <a:r>
              <a:rPr lang="zh-TW" altLang="en-US" sz="3200" b="1" u="sng" dirty="0">
                <a:latin typeface="標楷體" panose="03000509000000000000" pitchFamily="65" charset="-120"/>
                <a:ea typeface="標楷體" panose="03000509000000000000" pitchFamily="65" charset="-120"/>
              </a:rPr>
              <a:t>「每月見一面</a:t>
            </a:r>
            <a:r>
              <a:rPr lang="zh-TW" altLang="en-US" sz="3200" b="1" u="sng" dirty="0" smtClean="0">
                <a:latin typeface="標楷體" panose="03000509000000000000" pitchFamily="65" charset="-120"/>
                <a:ea typeface="標楷體" panose="03000509000000000000" pitchFamily="65" charset="-120"/>
              </a:rPr>
              <a:t>」</a:t>
            </a:r>
            <a:r>
              <a:rPr lang="zh-TW" altLang="en-US" sz="2800" b="1" dirty="0" smtClean="0">
                <a:latin typeface="標楷體" panose="03000509000000000000" pitchFamily="65" charset="-120"/>
                <a:ea typeface="標楷體" panose="03000509000000000000" pitchFamily="65" charset="-120"/>
              </a:rPr>
              <a:t>網上</a:t>
            </a:r>
            <a:r>
              <a:rPr lang="zh-TW" altLang="en-US" sz="2800" b="1" dirty="0">
                <a:latin typeface="標楷體" panose="03000509000000000000" pitchFamily="65" charset="-120"/>
                <a:ea typeface="標楷體" panose="03000509000000000000" pitchFamily="65" charset="-120"/>
              </a:rPr>
              <a:t>直播活動 </a:t>
            </a:r>
            <a:r>
              <a:rPr lang="en-US" altLang="zh-TW" sz="2800" b="1" dirty="0">
                <a:latin typeface="標楷體" panose="03000509000000000000" pitchFamily="65" charset="-120"/>
                <a:ea typeface="標楷體" panose="03000509000000000000" pitchFamily="65" charset="-120"/>
              </a:rPr>
              <a:t>(ZOOM)</a:t>
            </a:r>
            <a:endParaRPr lang="zh-TW" altLang="en-US" sz="2800" b="1"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5036006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圓角矩形 14"/>
          <p:cNvSpPr/>
          <p:nvPr/>
        </p:nvSpPr>
        <p:spPr>
          <a:xfrm>
            <a:off x="122925" y="134471"/>
            <a:ext cx="9645588" cy="6620011"/>
          </a:xfrm>
          <a:prstGeom prst="roundRect">
            <a:avLst>
              <a:gd name="adj" fmla="val 1541"/>
            </a:avLst>
          </a:prstGeom>
          <a:ln w="28575"/>
        </p:spPr>
        <p:style>
          <a:lnRef idx="2">
            <a:schemeClr val="dk1"/>
          </a:lnRef>
          <a:fillRef idx="1">
            <a:schemeClr val="lt1"/>
          </a:fillRef>
          <a:effectRef idx="0">
            <a:schemeClr val="dk1"/>
          </a:effectRef>
          <a:fontRef idx="minor">
            <a:schemeClr val="dk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w="12700">
                <a:noFill/>
              </a:ln>
              <a:solidFill>
                <a:srgbClr val="FF0000"/>
              </a:solidFill>
              <a:effectLst/>
              <a:uLnTx/>
              <a:uFillTx/>
              <a:latin typeface="標楷體" panose="03000509000000000000" pitchFamily="65" charset="-120"/>
              <a:ea typeface="標楷體" panose="03000509000000000000" pitchFamily="65" charset="-120"/>
              <a:cs typeface="+mn-cs"/>
            </a:endParaRPr>
          </a:p>
        </p:txBody>
      </p:sp>
      <p:sp>
        <p:nvSpPr>
          <p:cNvPr id="16" name="矩形 15"/>
          <p:cNvSpPr/>
          <p:nvPr/>
        </p:nvSpPr>
        <p:spPr>
          <a:xfrm>
            <a:off x="3955734" y="256860"/>
            <a:ext cx="1826141" cy="584775"/>
          </a:xfrm>
          <a:prstGeom prst="rect">
            <a:avLst/>
          </a:prstGeom>
          <a:noFill/>
        </p:spPr>
        <p:txBody>
          <a:bodyPr wrap="none" lIns="91440" tIns="45720" rIns="91440" bIns="4572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TW" altLang="en-US" sz="3200" b="0" i="0" u="none" strike="noStrike" kern="1200" cap="none" spc="0" normalizeH="0" baseline="0" noProof="0" dirty="0" smtClean="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rPr>
              <a:t>興趣班組</a:t>
            </a:r>
            <a:endParaRPr kumimoji="0" lang="zh-TW" altLang="en-US" sz="3200" b="0" i="0" u="none" strike="noStrike" kern="1200" cap="none" spc="0" normalizeH="0" baseline="0" noProof="0" dirty="0">
              <a:ln w="0"/>
              <a:effectLst>
                <a:outerShdw blurRad="38100" dist="19050" dir="2700000" algn="tl" rotWithShape="0">
                  <a:prstClr val="black">
                    <a:alpha val="40000"/>
                  </a:prstClr>
                </a:outerShdw>
              </a:effectLst>
              <a:uLnTx/>
              <a:uFillTx/>
              <a:latin typeface="標楷體" panose="03000509000000000000" pitchFamily="65" charset="-120"/>
              <a:ea typeface="標楷體" panose="03000509000000000000" pitchFamily="65" charset="-120"/>
              <a:cs typeface="+mn-cs"/>
            </a:endParaRPr>
          </a:p>
        </p:txBody>
      </p:sp>
      <p:graphicFrame>
        <p:nvGraphicFramePr>
          <p:cNvPr id="2" name="表格 1"/>
          <p:cNvGraphicFramePr>
            <a:graphicFrameLocks noGrp="1"/>
          </p:cNvGraphicFramePr>
          <p:nvPr>
            <p:extLst>
              <p:ext uri="{D42A27DB-BD31-4B8C-83A1-F6EECF244321}">
                <p14:modId xmlns:p14="http://schemas.microsoft.com/office/powerpoint/2010/main" val="3296625540"/>
              </p:ext>
            </p:extLst>
          </p:nvPr>
        </p:nvGraphicFramePr>
        <p:xfrm>
          <a:off x="122921" y="963537"/>
          <a:ext cx="9645589" cy="3454400"/>
        </p:xfrm>
        <a:graphic>
          <a:graphicData uri="http://schemas.openxmlformats.org/drawingml/2006/table">
            <a:tbl>
              <a:tblPr firstRow="1" firstCol="1" bandRow="1"/>
              <a:tblGrid>
                <a:gridCol w="991500">
                  <a:extLst>
                    <a:ext uri="{9D8B030D-6E8A-4147-A177-3AD203B41FA5}">
                      <a16:colId xmlns:a16="http://schemas.microsoft.com/office/drawing/2014/main" val="3573827801"/>
                    </a:ext>
                  </a:extLst>
                </a:gridCol>
                <a:gridCol w="2034217">
                  <a:extLst>
                    <a:ext uri="{9D8B030D-6E8A-4147-A177-3AD203B41FA5}">
                      <a16:colId xmlns:a16="http://schemas.microsoft.com/office/drawing/2014/main" val="1353745441"/>
                    </a:ext>
                  </a:extLst>
                </a:gridCol>
                <a:gridCol w="983411">
                  <a:extLst>
                    <a:ext uri="{9D8B030D-6E8A-4147-A177-3AD203B41FA5}">
                      <a16:colId xmlns:a16="http://schemas.microsoft.com/office/drawing/2014/main" val="1585019677"/>
                    </a:ext>
                  </a:extLst>
                </a:gridCol>
                <a:gridCol w="4287328">
                  <a:extLst>
                    <a:ext uri="{9D8B030D-6E8A-4147-A177-3AD203B41FA5}">
                      <a16:colId xmlns:a16="http://schemas.microsoft.com/office/drawing/2014/main" val="1252917499"/>
                    </a:ext>
                  </a:extLst>
                </a:gridCol>
                <a:gridCol w="1349133">
                  <a:extLst>
                    <a:ext uri="{9D8B030D-6E8A-4147-A177-3AD203B41FA5}">
                      <a16:colId xmlns:a16="http://schemas.microsoft.com/office/drawing/2014/main" val="2566652778"/>
                    </a:ext>
                  </a:extLst>
                </a:gridCol>
              </a:tblGrid>
              <a:tr h="159282">
                <a:tc>
                  <a:txBody>
                    <a:bodyPr/>
                    <a:lstStyle/>
                    <a:p>
                      <a:pPr algn="ctr">
                        <a:lnSpc>
                          <a:spcPts val="1700"/>
                        </a:lnSpc>
                        <a:spcBef>
                          <a:spcPts val="600"/>
                        </a:spcBef>
                        <a:spcAft>
                          <a:spcPts val="0"/>
                        </a:spcAft>
                      </a:pPr>
                      <a:r>
                        <a:rPr lang="zh-HK" sz="1400" spc="-80" dirty="0">
                          <a:effectLst/>
                          <a:latin typeface="標楷體" panose="03000509000000000000" pitchFamily="65" charset="-120"/>
                          <a:ea typeface="標楷體" panose="03000509000000000000" pitchFamily="65" charset="-120"/>
                          <a:cs typeface="細明體" panose="02020509000000000000" pitchFamily="49" charset="-120"/>
                        </a:rPr>
                        <a:t>班組名</a:t>
                      </a:r>
                      <a:r>
                        <a:rPr lang="zh-TW" sz="1400" spc="-80" dirty="0">
                          <a:effectLst/>
                          <a:latin typeface="標楷體" panose="03000509000000000000" pitchFamily="65" charset="-120"/>
                          <a:ea typeface="標楷體" panose="03000509000000000000" pitchFamily="65" charset="-120"/>
                          <a:cs typeface="細明體" panose="02020509000000000000" pitchFamily="49" charset="-120"/>
                        </a:rPr>
                        <a:t>稱</a:t>
                      </a:r>
                      <a:endParaRPr lang="en-US" sz="1400" dirty="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700"/>
                        </a:lnSpc>
                        <a:spcBef>
                          <a:spcPts val="600"/>
                        </a:spcBef>
                        <a:spcAft>
                          <a:spcPts val="0"/>
                        </a:spcAft>
                      </a:pPr>
                      <a:r>
                        <a:rPr lang="zh-HK" sz="1400" spc="-80" dirty="0" smtClean="0">
                          <a:effectLst/>
                          <a:latin typeface="標楷體" panose="03000509000000000000" pitchFamily="65" charset="-120"/>
                          <a:ea typeface="標楷體" panose="03000509000000000000" pitchFamily="65" charset="-120"/>
                          <a:cs typeface="細明體" panose="02020509000000000000" pitchFamily="49" charset="-120"/>
                        </a:rPr>
                        <a:t>日期</a:t>
                      </a: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a:t>
                      </a:r>
                      <a:r>
                        <a:rPr lang="zh-HK" sz="1400" spc="-80" dirty="0" smtClean="0">
                          <a:effectLst/>
                          <a:latin typeface="標楷體" panose="03000509000000000000" pitchFamily="65" charset="-120"/>
                          <a:ea typeface="標楷體" panose="03000509000000000000" pitchFamily="65" charset="-120"/>
                          <a:cs typeface="細明體" panose="02020509000000000000" pitchFamily="49" charset="-120"/>
                        </a:rPr>
                        <a:t>時</a:t>
                      </a:r>
                      <a:r>
                        <a:rPr lang="zh-TW" sz="1400" spc="-80" dirty="0" smtClean="0">
                          <a:effectLst/>
                          <a:latin typeface="標楷體" panose="03000509000000000000" pitchFamily="65" charset="-120"/>
                          <a:ea typeface="標楷體" panose="03000509000000000000" pitchFamily="65" charset="-120"/>
                          <a:cs typeface="細明體" panose="02020509000000000000" pitchFamily="49" charset="-120"/>
                        </a:rPr>
                        <a:t>間</a:t>
                      </a: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及地點</a:t>
                      </a:r>
                      <a:endParaRPr lang="en-US" sz="1400" dirty="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700"/>
                        </a:lnSpc>
                        <a:spcBef>
                          <a:spcPts val="600"/>
                        </a:spcBef>
                        <a:spcAft>
                          <a:spcPts val="0"/>
                        </a:spcAft>
                      </a:pPr>
                      <a:r>
                        <a:rPr lang="zh-HK" sz="1400" spc="-80" dirty="0">
                          <a:effectLst/>
                          <a:latin typeface="標楷體" panose="03000509000000000000" pitchFamily="65" charset="-120"/>
                          <a:ea typeface="標楷體" panose="03000509000000000000" pitchFamily="65" charset="-120"/>
                          <a:cs typeface="細明體" panose="02020509000000000000" pitchFamily="49" charset="-120"/>
                        </a:rPr>
                        <a:t>費</a:t>
                      </a:r>
                      <a:r>
                        <a:rPr lang="zh-TW" sz="1400" spc="-80" dirty="0">
                          <a:effectLst/>
                          <a:latin typeface="標楷體" panose="03000509000000000000" pitchFamily="65" charset="-120"/>
                          <a:ea typeface="標楷體" panose="03000509000000000000" pitchFamily="65" charset="-120"/>
                          <a:cs typeface="細明體" panose="02020509000000000000" pitchFamily="49" charset="-120"/>
                        </a:rPr>
                        <a:t>用</a:t>
                      </a:r>
                      <a:endParaRPr lang="en-US" sz="1400" dirty="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700"/>
                        </a:lnSpc>
                        <a:spcBef>
                          <a:spcPts val="600"/>
                        </a:spcBef>
                        <a:spcAft>
                          <a:spcPts val="0"/>
                        </a:spcAft>
                      </a:pPr>
                      <a:r>
                        <a:rPr lang="zh-HK" sz="1400" spc="-80" dirty="0">
                          <a:effectLst/>
                          <a:latin typeface="標楷體" panose="03000509000000000000" pitchFamily="65" charset="-120"/>
                          <a:ea typeface="標楷體" panose="03000509000000000000" pitchFamily="65" charset="-120"/>
                          <a:cs typeface="細明體" panose="02020509000000000000" pitchFamily="49" charset="-120"/>
                        </a:rPr>
                        <a:t>內</a:t>
                      </a:r>
                      <a:r>
                        <a:rPr lang="zh-TW" sz="1400" spc="-80" dirty="0">
                          <a:effectLst/>
                          <a:latin typeface="標楷體" panose="03000509000000000000" pitchFamily="65" charset="-120"/>
                          <a:ea typeface="標楷體" panose="03000509000000000000" pitchFamily="65" charset="-120"/>
                          <a:cs typeface="細明體" panose="02020509000000000000" pitchFamily="49" charset="-120"/>
                        </a:rPr>
                        <a:t>容</a:t>
                      </a:r>
                      <a:endParaRPr lang="en-US" sz="1400" dirty="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700"/>
                        </a:lnSpc>
                        <a:spcBef>
                          <a:spcPts val="600"/>
                        </a:spcBef>
                        <a:spcAft>
                          <a:spcPts val="0"/>
                        </a:spcAft>
                      </a:pPr>
                      <a:r>
                        <a:rPr lang="zh-HK" sz="1400" spc="-80" dirty="0">
                          <a:effectLst/>
                          <a:latin typeface="標楷體" panose="03000509000000000000" pitchFamily="65" charset="-120"/>
                          <a:ea typeface="標楷體" panose="03000509000000000000" pitchFamily="65" charset="-120"/>
                          <a:cs typeface="細明體" panose="02020509000000000000" pitchFamily="49" charset="-120"/>
                        </a:rPr>
                        <a:t>備註</a:t>
                      </a:r>
                      <a:endParaRPr lang="en-US" sz="1400" dirty="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7262709"/>
                  </a:ext>
                </a:extLst>
              </a:tr>
              <a:tr h="647700">
                <a:tc>
                  <a:txBody>
                    <a:bodyPr/>
                    <a:lstStyle/>
                    <a:p>
                      <a:pPr algn="ctr">
                        <a:lnSpc>
                          <a:spcPts val="1500"/>
                        </a:lnSpc>
                        <a:spcBef>
                          <a:spcPts val="600"/>
                        </a:spcBef>
                        <a:spcAft>
                          <a:spcPts val="0"/>
                        </a:spcAft>
                      </a:pP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中文</a:t>
                      </a:r>
                      <a:endParaRPr lang="en-US" altLang="zh-TW" sz="1400" spc="-80" dirty="0" smtClean="0">
                        <a:effectLst/>
                        <a:latin typeface="標楷體" panose="03000509000000000000" pitchFamily="65" charset="-120"/>
                        <a:ea typeface="標楷體" panose="03000509000000000000" pitchFamily="65" charset="-120"/>
                        <a:cs typeface="細明體" panose="02020509000000000000" pitchFamily="49" charset="-120"/>
                      </a:endParaRPr>
                    </a:p>
                    <a:p>
                      <a:pPr algn="ctr">
                        <a:lnSpc>
                          <a:spcPts val="1500"/>
                        </a:lnSpc>
                        <a:spcBef>
                          <a:spcPts val="600"/>
                        </a:spcBef>
                        <a:spcAft>
                          <a:spcPts val="0"/>
                        </a:spcAft>
                      </a:pP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唱歌班</a:t>
                      </a: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500"/>
                        </a:lnSpc>
                        <a:spcBef>
                          <a:spcPts val="600"/>
                        </a:spcBef>
                        <a:spcAft>
                          <a:spcPts val="0"/>
                        </a:spcAft>
                      </a:pP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2022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年</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月</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日起（逢星期二）</a:t>
                      </a:r>
                      <a:endPar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endParaRPr>
                    </a:p>
                    <a:p>
                      <a:pPr algn="l">
                        <a:lnSpc>
                          <a:spcPts val="1500"/>
                        </a:lnSpc>
                        <a:spcBef>
                          <a:spcPts val="600"/>
                        </a:spcBef>
                        <a:spcAft>
                          <a:spcPts val="0"/>
                        </a:spcAft>
                      </a:pP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下午</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1:45</a:t>
                      </a:r>
                    </a:p>
                    <a:p>
                      <a:pPr marL="0" marR="0" indent="0" algn="l" defTabSz="914400" rtl="0" eaLnBrk="1" fontAlgn="auto" latinLnBrk="0" hangingPunct="1">
                        <a:lnSpc>
                          <a:spcPts val="1500"/>
                        </a:lnSpc>
                        <a:spcBef>
                          <a:spcPts val="600"/>
                        </a:spcBef>
                        <a:spcAft>
                          <a:spcPts val="0"/>
                        </a:spcAft>
                        <a:buClrTx/>
                        <a:buSzTx/>
                        <a:buFontTx/>
                        <a:buNone/>
                        <a:tabLst/>
                        <a:defRPr/>
                      </a:pPr>
                      <a:r>
                        <a:rPr lang="zh-TW" altLang="en-US" sz="1200" kern="1200" dirty="0" smtClean="0">
                          <a:solidFill>
                            <a:schemeClr val="tx1"/>
                          </a:solidFill>
                          <a:effectLst/>
                          <a:latin typeface="標楷體" panose="03000509000000000000" pitchFamily="65" charset="-120"/>
                          <a:ea typeface="標楷體" panose="03000509000000000000" pitchFamily="65" charset="-120"/>
                          <a:cs typeface="+mn-cs"/>
                        </a:rPr>
                        <a:t>以影片形式於課堂時間播放</a:t>
                      </a:r>
                      <a:endParaRPr lang="zh-TW" altLang="en-US" sz="1200" dirty="0" smtClean="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Bef>
                          <a:spcPts val="600"/>
                        </a:spcBef>
                        <a:spcAft>
                          <a:spcPts val="0"/>
                        </a:spcAft>
                      </a:pPr>
                      <a:r>
                        <a:rPr lang="zh-TW" altLang="en-US" sz="1200" dirty="0" smtClean="0">
                          <a:effectLst/>
                          <a:latin typeface="標楷體" panose="03000509000000000000" pitchFamily="65" charset="-120"/>
                          <a:ea typeface="標楷體" panose="03000509000000000000" pitchFamily="65" charset="-120"/>
                        </a:rPr>
                        <a:t>全免</a:t>
                      </a:r>
                      <a:endParaRPr lang="en-US" altLang="zh-TW" sz="1200" dirty="0" smtClean="0">
                        <a:effectLst/>
                        <a:latin typeface="標楷體" panose="03000509000000000000" pitchFamily="65" charset="-120"/>
                        <a:ea typeface="標楷體" panose="03000509000000000000" pitchFamily="65" charset="-120"/>
                      </a:endParaRPr>
                    </a:p>
                    <a:p>
                      <a:pPr algn="ctr">
                        <a:lnSpc>
                          <a:spcPts val="1500"/>
                        </a:lnSpc>
                        <a:spcBef>
                          <a:spcPts val="600"/>
                        </a:spcBef>
                        <a:spcAft>
                          <a:spcPts val="0"/>
                        </a:spcAft>
                      </a:pPr>
                      <a:r>
                        <a:rPr lang="en-US" altLang="zh-TW" sz="1200" dirty="0" smtClean="0">
                          <a:effectLst/>
                          <a:latin typeface="標楷體" panose="03000509000000000000" pitchFamily="65" charset="-120"/>
                          <a:ea typeface="標楷體" panose="03000509000000000000" pitchFamily="65" charset="-120"/>
                        </a:rPr>
                        <a:t>(</a:t>
                      </a:r>
                      <a:r>
                        <a:rPr lang="zh-TW" altLang="en-US" sz="1200" dirty="0" smtClean="0">
                          <a:effectLst/>
                          <a:latin typeface="標楷體" panose="03000509000000000000" pitchFamily="65" charset="-120"/>
                          <a:ea typeface="標楷體" panose="03000509000000000000" pitchFamily="65" charset="-120"/>
                        </a:rPr>
                        <a:t>共四堂</a:t>
                      </a:r>
                      <a:r>
                        <a:rPr lang="en-US" altLang="zh-TW" sz="1200" dirty="0" smtClean="0">
                          <a:effectLst/>
                          <a:latin typeface="標楷體" panose="03000509000000000000" pitchFamily="65" charset="-120"/>
                          <a:ea typeface="標楷體" panose="03000509000000000000" pitchFamily="65" charset="-120"/>
                        </a:rPr>
                        <a:t>)</a:t>
                      </a: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500"/>
                        </a:lnSpc>
                        <a:spcBef>
                          <a:spcPts val="600"/>
                        </a:spcBef>
                        <a:spcAft>
                          <a:spcPts val="0"/>
                        </a:spcAft>
                      </a:pPr>
                      <a:r>
                        <a:rPr lang="zh-TW" altLang="en-US" sz="1400" dirty="0" smtClean="0">
                          <a:effectLst/>
                          <a:latin typeface="標楷體" panose="03000509000000000000" pitchFamily="65" charset="-120"/>
                          <a:ea typeface="標楷體" panose="03000509000000000000" pitchFamily="65" charset="-120"/>
                        </a:rPr>
                        <a:t>由導師</a:t>
                      </a:r>
                      <a:r>
                        <a:rPr lang="zh-TW" altLang="en-US" sz="1400" u="sng" dirty="0" smtClean="0">
                          <a:effectLst/>
                          <a:latin typeface="標楷體" panose="03000509000000000000" pitchFamily="65" charset="-120"/>
                          <a:ea typeface="標楷體" panose="03000509000000000000" pitchFamily="65" charset="-120"/>
                        </a:rPr>
                        <a:t>區燕欣</a:t>
                      </a:r>
                      <a:r>
                        <a:rPr lang="zh-TW" altLang="en-US" sz="1400" dirty="0" smtClean="0">
                          <a:effectLst/>
                          <a:latin typeface="標楷體" panose="03000509000000000000" pitchFamily="65" charset="-120"/>
                          <a:ea typeface="標楷體" panose="03000509000000000000" pitchFamily="65" charset="-120"/>
                        </a:rPr>
                        <a:t>女士教授以下四首粵語</a:t>
                      </a:r>
                      <a:r>
                        <a:rPr lang="en-US" altLang="zh-TW" sz="1400" dirty="0" smtClean="0">
                          <a:effectLst/>
                          <a:latin typeface="標楷體" panose="03000509000000000000" pitchFamily="65" charset="-120"/>
                          <a:ea typeface="標楷體" panose="03000509000000000000" pitchFamily="65" charset="-120"/>
                        </a:rPr>
                        <a:t>/</a:t>
                      </a:r>
                      <a:r>
                        <a:rPr lang="zh-TW" altLang="en-US" sz="1400" dirty="0" smtClean="0">
                          <a:effectLst/>
                          <a:latin typeface="標楷體" panose="03000509000000000000" pitchFamily="65" charset="-120"/>
                          <a:ea typeface="標楷體" panose="03000509000000000000" pitchFamily="65" charset="-120"/>
                        </a:rPr>
                        <a:t>國語歌曲</a:t>
                      </a:r>
                      <a:r>
                        <a:rPr lang="en-US" altLang="zh-TW" sz="1400" dirty="0" smtClean="0">
                          <a:effectLst/>
                          <a:latin typeface="標楷體" panose="03000509000000000000" pitchFamily="65" charset="-120"/>
                          <a:ea typeface="標楷體" panose="03000509000000000000" pitchFamily="65" charset="-120"/>
                        </a:rPr>
                        <a:t>︰</a:t>
                      </a:r>
                    </a:p>
                    <a:p>
                      <a:pPr algn="l">
                        <a:lnSpc>
                          <a:spcPts val="1500"/>
                        </a:lnSpc>
                        <a:spcBef>
                          <a:spcPts val="600"/>
                        </a:spcBef>
                        <a:spcAft>
                          <a:spcPts val="0"/>
                        </a:spcAft>
                      </a:pPr>
                      <a:r>
                        <a:rPr lang="en-US" altLang="zh-TW" sz="1400" dirty="0" smtClean="0">
                          <a:effectLst/>
                          <a:latin typeface="標楷體" panose="03000509000000000000" pitchFamily="65" charset="-120"/>
                          <a:ea typeface="標楷體" panose="03000509000000000000" pitchFamily="65" charset="-120"/>
                        </a:rPr>
                        <a:t>(</a:t>
                      </a:r>
                      <a:r>
                        <a:rPr lang="zh-TW" altLang="en-US" sz="1400" dirty="0" smtClean="0">
                          <a:effectLst/>
                          <a:latin typeface="標楷體" panose="03000509000000000000" pitchFamily="65" charset="-120"/>
                          <a:ea typeface="標楷體" panose="03000509000000000000" pitchFamily="65" charset="-120"/>
                        </a:rPr>
                        <a:t>一</a:t>
                      </a:r>
                      <a:r>
                        <a:rPr lang="en-US" altLang="zh-TW" sz="1400" dirty="0" smtClean="0">
                          <a:effectLst/>
                          <a:latin typeface="標楷體" panose="03000509000000000000" pitchFamily="65" charset="-120"/>
                          <a:ea typeface="標楷體" panose="03000509000000000000" pitchFamily="65" charset="-120"/>
                        </a:rPr>
                        <a:t>)</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祝福你</a:t>
                      </a:r>
                      <a:r>
                        <a:rPr lang="zh-TW" altLang="en-US" sz="1400" dirty="0" smtClean="0">
                          <a:effectLst/>
                          <a:latin typeface="標楷體" panose="03000509000000000000" pitchFamily="65" charset="-120"/>
                          <a:ea typeface="標楷體" panose="03000509000000000000" pitchFamily="65" charset="-120"/>
                        </a:rPr>
                        <a:t>、</a:t>
                      </a:r>
                      <a:r>
                        <a:rPr lang="en-US" altLang="zh-TW" sz="1400" dirty="0" smtClean="0">
                          <a:effectLst/>
                          <a:latin typeface="標楷體" panose="03000509000000000000" pitchFamily="65" charset="-120"/>
                          <a:ea typeface="標楷體" panose="03000509000000000000" pitchFamily="65" charset="-120"/>
                        </a:rPr>
                        <a:t>(</a:t>
                      </a:r>
                      <a:r>
                        <a:rPr lang="zh-TW" altLang="en-US" sz="1400" dirty="0" smtClean="0">
                          <a:effectLst/>
                          <a:latin typeface="標楷體" panose="03000509000000000000" pitchFamily="65" charset="-120"/>
                          <a:ea typeface="標楷體" panose="03000509000000000000" pitchFamily="65" charset="-120"/>
                        </a:rPr>
                        <a:t>二</a:t>
                      </a:r>
                      <a:r>
                        <a:rPr lang="en-US" altLang="zh-TW" sz="1400" dirty="0" smtClean="0">
                          <a:effectLst/>
                          <a:latin typeface="標楷體" panose="03000509000000000000" pitchFamily="65" charset="-120"/>
                          <a:ea typeface="標楷體" panose="03000509000000000000" pitchFamily="65" charset="-120"/>
                        </a:rPr>
                        <a:t>)</a:t>
                      </a:r>
                      <a:r>
                        <a:rPr lang="zh-TW" altLang="en-US" sz="1400" dirty="0" smtClean="0">
                          <a:effectLst/>
                          <a:latin typeface="標楷體" panose="03000509000000000000" pitchFamily="65" charset="-120"/>
                          <a:ea typeface="標楷體" panose="03000509000000000000" pitchFamily="65" charset="-120"/>
                        </a:rPr>
                        <a:t>甜蜜蜜、</a:t>
                      </a:r>
                      <a:r>
                        <a:rPr lang="en-US" altLang="zh-TW" sz="1400" dirty="0" smtClean="0">
                          <a:effectLst/>
                          <a:latin typeface="標楷體" panose="03000509000000000000" pitchFamily="65" charset="-120"/>
                          <a:ea typeface="標楷體" panose="03000509000000000000" pitchFamily="65" charset="-120"/>
                        </a:rPr>
                        <a:t>(</a:t>
                      </a:r>
                      <a:r>
                        <a:rPr lang="zh-TW" altLang="en-US" sz="1400" dirty="0" smtClean="0">
                          <a:effectLst/>
                          <a:latin typeface="標楷體" panose="03000509000000000000" pitchFamily="65" charset="-120"/>
                          <a:ea typeface="標楷體" panose="03000509000000000000" pitchFamily="65" charset="-120"/>
                        </a:rPr>
                        <a:t>三</a:t>
                      </a:r>
                      <a:r>
                        <a:rPr lang="en-US" altLang="zh-TW" sz="1400" dirty="0" smtClean="0">
                          <a:effectLst/>
                          <a:latin typeface="標楷體" panose="03000509000000000000" pitchFamily="65" charset="-120"/>
                          <a:ea typeface="標楷體" panose="03000509000000000000" pitchFamily="65" charset="-120"/>
                        </a:rPr>
                        <a:t>)</a:t>
                      </a:r>
                      <a:r>
                        <a:rPr lang="zh-TW" altLang="en-US" sz="1400" dirty="0" smtClean="0">
                          <a:effectLst/>
                          <a:latin typeface="標楷體" panose="03000509000000000000" pitchFamily="65" charset="-120"/>
                          <a:ea typeface="標楷體" panose="03000509000000000000" pitchFamily="65" charset="-120"/>
                        </a:rPr>
                        <a:t>紅棉、</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四</a:t>
                      </a: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勁草嬌花</a:t>
                      </a: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a:t>
                      </a:r>
                      <a:endParaRPr lang="en-US" sz="1400" kern="1200" dirty="0">
                        <a:solidFill>
                          <a:schemeClr val="tx1"/>
                        </a:solidFill>
                        <a:effectLst/>
                        <a:latin typeface="標楷體" panose="03000509000000000000" pitchFamily="65" charset="-120"/>
                        <a:ea typeface="標楷體" panose="03000509000000000000" pitchFamily="65" charset="-120"/>
                        <a:cs typeface="+mn-cs"/>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70078784"/>
                  </a:ext>
                </a:extLst>
              </a:tr>
              <a:tr h="454936">
                <a:tc>
                  <a:txBody>
                    <a:bodyPr/>
                    <a:lstStyle/>
                    <a:p>
                      <a:pPr algn="ctr">
                        <a:lnSpc>
                          <a:spcPts val="1500"/>
                        </a:lnSpc>
                        <a:spcBef>
                          <a:spcPts val="600"/>
                        </a:spcBef>
                        <a:spcAft>
                          <a:spcPts val="0"/>
                        </a:spcAft>
                      </a:pP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普通話班</a:t>
                      </a: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500"/>
                        </a:lnSpc>
                        <a:spcBef>
                          <a:spcPts val="600"/>
                        </a:spcBef>
                        <a:spcAft>
                          <a:spcPts val="0"/>
                        </a:spcAft>
                      </a:pP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2022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年</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月 </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23</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日起（逢星期三）</a:t>
                      </a:r>
                      <a:endPar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endParaRPr>
                    </a:p>
                    <a:p>
                      <a:pPr algn="l">
                        <a:lnSpc>
                          <a:spcPts val="1500"/>
                        </a:lnSpc>
                        <a:spcBef>
                          <a:spcPts val="600"/>
                        </a:spcBef>
                        <a:spcAft>
                          <a:spcPts val="0"/>
                        </a:spcAft>
                      </a:pP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下午</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1</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45</a:t>
                      </a:r>
                    </a:p>
                    <a:p>
                      <a:pPr algn="l">
                        <a:lnSpc>
                          <a:spcPts val="1500"/>
                        </a:lnSpc>
                        <a:spcBef>
                          <a:spcPts val="600"/>
                        </a:spcBef>
                        <a:spcAft>
                          <a:spcPts val="0"/>
                        </a:spcAft>
                      </a:pPr>
                      <a:r>
                        <a:rPr lang="zh-TW" altLang="en-US" sz="1200" kern="1200" dirty="0" smtClean="0">
                          <a:solidFill>
                            <a:schemeClr val="tx1"/>
                          </a:solidFill>
                          <a:effectLst/>
                          <a:latin typeface="標楷體" panose="03000509000000000000" pitchFamily="65" charset="-120"/>
                          <a:ea typeface="標楷體" panose="03000509000000000000" pitchFamily="65" charset="-120"/>
                          <a:cs typeface="+mn-cs"/>
                        </a:rPr>
                        <a:t>以影片形式於課堂時間播放</a:t>
                      </a:r>
                      <a:endParaRPr lang="zh-TW" altLang="en-US" sz="1200" dirty="0" smtClean="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Bef>
                          <a:spcPts val="600"/>
                        </a:spcBef>
                        <a:spcAft>
                          <a:spcPts val="0"/>
                        </a:spcAft>
                      </a:pPr>
                      <a:r>
                        <a:rPr lang="zh-TW" altLang="en-US" sz="1200" dirty="0" smtClean="0">
                          <a:effectLst/>
                          <a:latin typeface="標楷體" panose="03000509000000000000" pitchFamily="65" charset="-120"/>
                          <a:ea typeface="標楷體" panose="03000509000000000000" pitchFamily="65" charset="-120"/>
                        </a:rPr>
                        <a:t>全免</a:t>
                      </a:r>
                      <a:endParaRPr lang="en-US" altLang="zh-TW" sz="1200" dirty="0" smtClean="0">
                        <a:effectLst/>
                        <a:latin typeface="標楷體" panose="03000509000000000000" pitchFamily="65" charset="-120"/>
                        <a:ea typeface="標楷體" panose="03000509000000000000" pitchFamily="65" charset="-120"/>
                      </a:endParaRPr>
                    </a:p>
                    <a:p>
                      <a:pPr algn="ctr">
                        <a:lnSpc>
                          <a:spcPts val="1500"/>
                        </a:lnSpc>
                        <a:spcBef>
                          <a:spcPts val="600"/>
                        </a:spcBef>
                        <a:spcAft>
                          <a:spcPts val="0"/>
                        </a:spcAft>
                      </a:pPr>
                      <a:r>
                        <a:rPr lang="zh-TW" altLang="en-US" sz="1200" dirty="0" smtClean="0">
                          <a:effectLst/>
                          <a:latin typeface="標楷體" panose="03000509000000000000" pitchFamily="65" charset="-120"/>
                          <a:ea typeface="標楷體" panose="03000509000000000000" pitchFamily="65" charset="-120"/>
                        </a:rPr>
                        <a:t>（共四堂）</a:t>
                      </a: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500"/>
                        </a:lnSpc>
                        <a:spcBef>
                          <a:spcPts val="600"/>
                        </a:spcBef>
                        <a:spcAft>
                          <a:spcPts val="0"/>
                        </a:spcAft>
                      </a:pPr>
                      <a:r>
                        <a:rPr lang="zh-TW" altLang="en-US" sz="1400" dirty="0" smtClean="0">
                          <a:effectLst/>
                          <a:latin typeface="標楷體" panose="03000509000000000000" pitchFamily="65" charset="-120"/>
                          <a:ea typeface="標楷體" panose="03000509000000000000" pitchFamily="65" charset="-120"/>
                        </a:rPr>
                        <a:t>由義務導師</a:t>
                      </a:r>
                      <a:r>
                        <a:rPr lang="zh-TW" altLang="en-US" sz="1400" u="sng" dirty="0" smtClean="0">
                          <a:effectLst/>
                          <a:latin typeface="標楷體" panose="03000509000000000000" pitchFamily="65" charset="-120"/>
                          <a:ea typeface="標楷體" panose="03000509000000000000" pitchFamily="65" charset="-120"/>
                        </a:rPr>
                        <a:t>梁玉熙</a:t>
                      </a:r>
                      <a:r>
                        <a:rPr lang="zh-TW" altLang="en-US" sz="1400" dirty="0" smtClean="0">
                          <a:effectLst/>
                          <a:latin typeface="標楷體" panose="03000509000000000000" pitchFamily="65" charset="-120"/>
                          <a:ea typeface="標楷體" panose="03000509000000000000" pitchFamily="65" charset="-120"/>
                        </a:rPr>
                        <a:t>先生以口語短句教授普通話，內容圍繞日常生活，訓練長者聽講普通話的能力。</a:t>
                      </a: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ts val="1500"/>
                        </a:lnSpc>
                        <a:spcBef>
                          <a:spcPts val="600"/>
                        </a:spcBef>
                        <a:spcAft>
                          <a:spcPts val="0"/>
                        </a:spcAft>
                        <a:buClrTx/>
                        <a:buSzTx/>
                        <a:buFontTx/>
                        <a:buNone/>
                        <a:tabLst/>
                        <a:defRPr/>
                      </a:pPr>
                      <a:r>
                        <a:rPr lang="en-US" altLang="zh-TW" sz="1400" kern="1200" dirty="0" smtClean="0">
                          <a:solidFill>
                            <a:schemeClr val="tx1"/>
                          </a:solidFill>
                          <a:effectLst/>
                          <a:latin typeface="標楷體" panose="03000509000000000000" pitchFamily="65" charset="-120"/>
                          <a:ea typeface="標楷體" panose="03000509000000000000" pitchFamily="65" charset="-120"/>
                          <a:cs typeface="+mn-cs"/>
                        </a:rPr>
                        <a:t>--</a:t>
                      </a:r>
                      <a:endParaRPr lang="zh-TW" altLang="en-US" sz="1400" dirty="0" smtClean="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9533001"/>
                  </a:ext>
                </a:extLst>
              </a:tr>
              <a:tr h="629619">
                <a:tc>
                  <a:txBody>
                    <a:bodyPr/>
                    <a:lstStyle/>
                    <a:p>
                      <a:pPr algn="ctr">
                        <a:lnSpc>
                          <a:spcPts val="1500"/>
                        </a:lnSpc>
                        <a:spcBef>
                          <a:spcPts val="600"/>
                        </a:spcBef>
                        <a:spcAft>
                          <a:spcPts val="0"/>
                        </a:spcAft>
                      </a:pP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姆指琴</a:t>
                      </a:r>
                      <a:endParaRPr lang="en-US" altLang="zh-TW" sz="1400" spc="-80" dirty="0" smtClean="0">
                        <a:effectLst/>
                        <a:latin typeface="標楷體" panose="03000509000000000000" pitchFamily="65" charset="-120"/>
                        <a:ea typeface="標楷體" panose="03000509000000000000" pitchFamily="65" charset="-120"/>
                        <a:cs typeface="細明體" panose="02020509000000000000" pitchFamily="49" charset="-120"/>
                      </a:endParaRPr>
                    </a:p>
                    <a:p>
                      <a:pPr algn="ctr">
                        <a:lnSpc>
                          <a:spcPts val="1500"/>
                        </a:lnSpc>
                        <a:spcBef>
                          <a:spcPts val="600"/>
                        </a:spcBef>
                        <a:spcAft>
                          <a:spcPts val="0"/>
                        </a:spcAft>
                      </a:pP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體驗班</a:t>
                      </a: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500"/>
                        </a:lnSpc>
                        <a:spcBef>
                          <a:spcPts val="600"/>
                        </a:spcBef>
                        <a:spcAft>
                          <a:spcPts val="0"/>
                        </a:spcAft>
                      </a:pP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2022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年 </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月</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月起（逢星期二）</a:t>
                      </a:r>
                      <a:endPar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endParaRPr>
                    </a:p>
                    <a:p>
                      <a:pPr algn="l">
                        <a:lnSpc>
                          <a:spcPts val="1500"/>
                        </a:lnSpc>
                        <a:spcBef>
                          <a:spcPts val="600"/>
                        </a:spcBef>
                        <a:spcAft>
                          <a:spcPts val="0"/>
                        </a:spcAft>
                      </a:pPr>
                      <a:r>
                        <a:rPr lang="zh-HK"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上午</a:t>
                      </a:r>
                      <a:r>
                        <a:rPr lang="en-US" altLang="zh-HK" sz="1200" spc="-80" dirty="0" smtClean="0">
                          <a:effectLst/>
                          <a:latin typeface="標楷體" panose="03000509000000000000" pitchFamily="65" charset="-120"/>
                          <a:ea typeface="標楷體" panose="03000509000000000000" pitchFamily="65" charset="-120"/>
                          <a:cs typeface="細明體" panose="02020509000000000000" pitchFamily="49" charset="-120"/>
                        </a:rPr>
                        <a:t>9</a:t>
                      </a:r>
                      <a:r>
                        <a:rPr lang="zh-HK"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a:t>
                      </a:r>
                      <a:r>
                        <a:rPr lang="en-US" altLang="zh-HK" sz="1200" spc="-80" dirty="0" smtClean="0">
                          <a:effectLst/>
                          <a:latin typeface="標楷體" panose="03000509000000000000" pitchFamily="65" charset="-120"/>
                          <a:ea typeface="標楷體" panose="03000509000000000000" pitchFamily="65" charset="-120"/>
                          <a:cs typeface="細明體" panose="02020509000000000000" pitchFamily="49" charset="-120"/>
                        </a:rPr>
                        <a:t>15</a:t>
                      </a:r>
                    </a:p>
                    <a:p>
                      <a:pPr marL="0" marR="0" indent="0" algn="l" defTabSz="914400" rtl="0" eaLnBrk="1" fontAlgn="auto" latinLnBrk="0" hangingPunct="1">
                        <a:lnSpc>
                          <a:spcPts val="1500"/>
                        </a:lnSpc>
                        <a:spcBef>
                          <a:spcPts val="600"/>
                        </a:spcBef>
                        <a:spcAft>
                          <a:spcPts val="0"/>
                        </a:spcAft>
                        <a:buClrTx/>
                        <a:buSzTx/>
                        <a:buFontTx/>
                        <a:buNone/>
                        <a:tabLst/>
                        <a:defRPr/>
                      </a:pPr>
                      <a:r>
                        <a:rPr lang="zh-TW" altLang="en-US" sz="1200" kern="1200" dirty="0" smtClean="0">
                          <a:solidFill>
                            <a:schemeClr val="tx1"/>
                          </a:solidFill>
                          <a:effectLst/>
                          <a:latin typeface="標楷體" panose="03000509000000000000" pitchFamily="65" charset="-120"/>
                          <a:ea typeface="標楷體" panose="03000509000000000000" pitchFamily="65" charset="-120"/>
                          <a:cs typeface="+mn-cs"/>
                        </a:rPr>
                        <a:t>以影片形式於課堂時間播放</a:t>
                      </a:r>
                      <a:endParaRPr lang="zh-TW" altLang="en-US" sz="1200" dirty="0" smtClean="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Bef>
                          <a:spcPts val="600"/>
                        </a:spcBef>
                        <a:spcAft>
                          <a:spcPts val="0"/>
                        </a:spcAft>
                      </a:pPr>
                      <a:r>
                        <a:rPr lang="zh-TW" altLang="en-US" sz="1200" dirty="0" smtClean="0">
                          <a:effectLst/>
                          <a:latin typeface="標楷體" panose="03000509000000000000" pitchFamily="65" charset="-120"/>
                          <a:ea typeface="標楷體" panose="03000509000000000000" pitchFamily="65" charset="-120"/>
                        </a:rPr>
                        <a:t>全免</a:t>
                      </a:r>
                      <a:endParaRPr lang="en-US" altLang="zh-TW" sz="1200" dirty="0" smtClean="0">
                        <a:effectLst/>
                        <a:latin typeface="標楷體" panose="03000509000000000000" pitchFamily="65" charset="-120"/>
                        <a:ea typeface="標楷體" panose="03000509000000000000" pitchFamily="65" charset="-120"/>
                      </a:endParaRPr>
                    </a:p>
                    <a:p>
                      <a:pPr algn="ctr">
                        <a:lnSpc>
                          <a:spcPts val="1500"/>
                        </a:lnSpc>
                        <a:spcBef>
                          <a:spcPts val="600"/>
                        </a:spcBef>
                        <a:spcAft>
                          <a:spcPts val="0"/>
                        </a:spcAft>
                      </a:pP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（共四堂）</a:t>
                      </a:r>
                      <a:endPar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500"/>
                        </a:lnSpc>
                        <a:spcBef>
                          <a:spcPts val="600"/>
                        </a:spcBef>
                        <a:spcAft>
                          <a:spcPts val="0"/>
                        </a:spcAft>
                      </a:pP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卡林巴</a:t>
                      </a:r>
                      <a:r>
                        <a:rPr lang="en-US" altLang="zh-TW" sz="1400" spc="-80" dirty="0" smtClean="0">
                          <a:effectLst/>
                          <a:latin typeface="標楷體" panose="03000509000000000000" pitchFamily="65" charset="-120"/>
                          <a:ea typeface="標楷體" panose="03000509000000000000" pitchFamily="65" charset="-120"/>
                          <a:cs typeface="細明體" panose="02020509000000000000" pitchFamily="49" charset="-120"/>
                        </a:rPr>
                        <a:t>(</a:t>
                      </a:r>
                      <a:r>
                        <a:rPr lang="en-US" altLang="zh-TW" sz="1400" spc="-80" dirty="0" err="1" smtClean="0">
                          <a:effectLst/>
                          <a:latin typeface="標楷體" panose="03000509000000000000" pitchFamily="65" charset="-120"/>
                          <a:ea typeface="標楷體" panose="03000509000000000000" pitchFamily="65" charset="-120"/>
                          <a:cs typeface="細明體" panose="02020509000000000000" pitchFamily="49" charset="-120"/>
                        </a:rPr>
                        <a:t>Kalimba</a:t>
                      </a:r>
                      <a:r>
                        <a:rPr lang="en-US" altLang="zh-TW" sz="1400" spc="-80" dirty="0" smtClean="0">
                          <a:effectLst/>
                          <a:latin typeface="標楷體" panose="03000509000000000000" pitchFamily="65" charset="-120"/>
                          <a:ea typeface="標楷體" panose="03000509000000000000" pitchFamily="65" charset="-120"/>
                          <a:cs typeface="細明體" panose="02020509000000000000" pitchFamily="49" charset="-120"/>
                        </a:rPr>
                        <a:t>)</a:t>
                      </a: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又名姆指琴，是來自非洲的一種傳統手握式彈撥樂器。本課程由導師</a:t>
                      </a:r>
                      <a:r>
                        <a:rPr lang="zh-TW" altLang="en-US" sz="1400" u="sng" spc="-80" dirty="0" smtClean="0">
                          <a:effectLst/>
                          <a:latin typeface="標楷體" panose="03000509000000000000" pitchFamily="65" charset="-120"/>
                          <a:ea typeface="標楷體" panose="03000509000000000000" pitchFamily="65" charset="-120"/>
                          <a:cs typeface="細明體" panose="02020509000000000000" pitchFamily="49" charset="-120"/>
                        </a:rPr>
                        <a:t>區燕欣</a:t>
                      </a: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女士教授基本的彈奏手勢和技巧，讓學員認識基本樂譜及節奏。</a:t>
                      </a:r>
                      <a:endParaRPr lang="en-US" sz="1400" dirty="0">
                        <a:effectLst/>
                        <a:latin typeface="標楷體" panose="03000509000000000000" pitchFamily="65" charset="-120"/>
                        <a:ea typeface="標楷體" panose="03000509000000000000" pitchFamily="65" charset="-120"/>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400" kern="1200" dirty="0" smtClean="0">
                          <a:solidFill>
                            <a:schemeClr val="tx1"/>
                          </a:solidFill>
                          <a:effectLst/>
                          <a:latin typeface="標楷體" panose="03000509000000000000" pitchFamily="65" charset="-120"/>
                          <a:ea typeface="標楷體" panose="03000509000000000000" pitchFamily="65" charset="-120"/>
                          <a:cs typeface="+mn-cs"/>
                        </a:rPr>
                        <a:t>1. </a:t>
                      </a:r>
                      <a:r>
                        <a:rPr lang="zh-HK" altLang="en-US" sz="1400" kern="1200" dirty="0" smtClean="0">
                          <a:solidFill>
                            <a:schemeClr val="tx1"/>
                          </a:solidFill>
                          <a:effectLst/>
                          <a:latin typeface="標楷體" panose="03000509000000000000" pitchFamily="65" charset="-120"/>
                          <a:ea typeface="標楷體" panose="03000509000000000000" pitchFamily="65" charset="-120"/>
                          <a:cs typeface="+mn-cs"/>
                        </a:rPr>
                        <a:t>上課時需要自</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備</a:t>
                      </a:r>
                      <a:r>
                        <a:rPr lang="zh-HK" altLang="en-US" sz="1400" kern="1200" dirty="0" smtClean="0">
                          <a:solidFill>
                            <a:schemeClr val="tx1"/>
                          </a:solidFill>
                          <a:effectLst/>
                          <a:latin typeface="標楷體" panose="03000509000000000000" pitchFamily="65" charset="-120"/>
                          <a:ea typeface="標楷體" panose="03000509000000000000" pitchFamily="65" charset="-120"/>
                          <a:cs typeface="+mn-cs"/>
                        </a:rPr>
                        <a:t>樂器。</a:t>
                      </a:r>
                      <a:r>
                        <a:rPr lang="en-US" sz="1400" kern="1200" dirty="0" smtClean="0">
                          <a:solidFill>
                            <a:schemeClr val="tx1"/>
                          </a:solidFill>
                          <a:effectLst/>
                          <a:latin typeface="標楷體" panose="03000509000000000000" pitchFamily="65" charset="-120"/>
                          <a:ea typeface="標楷體" panose="03000509000000000000" pitchFamily="65" charset="-120"/>
                          <a:cs typeface="+mn-cs"/>
                        </a:rPr>
                        <a:t>             2. </a:t>
                      </a:r>
                      <a:r>
                        <a:rPr lang="zh-HK" altLang="en-US" sz="1400" kern="1200" dirty="0" smtClean="0">
                          <a:solidFill>
                            <a:schemeClr val="tx1"/>
                          </a:solidFill>
                          <a:effectLst/>
                          <a:latin typeface="標楷體" panose="03000509000000000000" pitchFamily="65" charset="-120"/>
                          <a:ea typeface="標楷體" panose="03000509000000000000" pitchFamily="65" charset="-120"/>
                          <a:cs typeface="+mn-cs"/>
                        </a:rPr>
                        <a:t>此課程</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只適合</a:t>
                      </a:r>
                      <a:r>
                        <a:rPr lang="zh-HK" altLang="en-US" sz="1400" kern="1200" dirty="0" smtClean="0">
                          <a:solidFill>
                            <a:schemeClr val="tx1"/>
                          </a:solidFill>
                          <a:effectLst/>
                          <a:latin typeface="標楷體" panose="03000509000000000000" pitchFamily="65" charset="-120"/>
                          <a:ea typeface="標楷體" panose="03000509000000000000" pitchFamily="65" charset="-120"/>
                          <a:cs typeface="+mn-cs"/>
                        </a:rPr>
                        <a:t>舊生報名</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a:t>
                      </a:r>
                      <a:endParaRPr lang="en-US" sz="1400" kern="1200" dirty="0" smtClean="0">
                        <a:solidFill>
                          <a:schemeClr val="tx1"/>
                        </a:solidFill>
                        <a:effectLst/>
                        <a:latin typeface="標楷體" panose="03000509000000000000" pitchFamily="65" charset="-120"/>
                        <a:ea typeface="標楷體" panose="03000509000000000000" pitchFamily="65" charset="-120"/>
                        <a:cs typeface="+mn-cs"/>
                      </a:endParaRPr>
                    </a:p>
                    <a:p>
                      <a:endParaRPr lang="en-US" sz="1400" kern="1200" dirty="0">
                        <a:solidFill>
                          <a:schemeClr val="tx1"/>
                        </a:solidFill>
                        <a:effectLst/>
                        <a:latin typeface="標楷體" panose="03000509000000000000" pitchFamily="65" charset="-120"/>
                        <a:ea typeface="標楷體" panose="03000509000000000000" pitchFamily="65" charset="-120"/>
                        <a:cs typeface="+mn-cs"/>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0060498"/>
                  </a:ext>
                </a:extLst>
              </a:tr>
              <a:tr h="629619">
                <a:tc>
                  <a:txBody>
                    <a:bodyPr/>
                    <a:lstStyle/>
                    <a:p>
                      <a:pPr algn="ctr">
                        <a:lnSpc>
                          <a:spcPts val="1500"/>
                        </a:lnSpc>
                        <a:spcBef>
                          <a:spcPts val="600"/>
                        </a:spcBef>
                        <a:spcAft>
                          <a:spcPts val="0"/>
                        </a:spcAft>
                      </a:pPr>
                      <a:r>
                        <a:rPr lang="zh-TW" altLang="en-US" sz="1400" spc="-80" dirty="0" smtClean="0">
                          <a:effectLst/>
                          <a:latin typeface="標楷體" panose="03000509000000000000" pitchFamily="65" charset="-120"/>
                          <a:ea typeface="標楷體" panose="03000509000000000000" pitchFamily="65" charset="-120"/>
                          <a:cs typeface="細明體" panose="02020509000000000000" pitchFamily="49" charset="-120"/>
                        </a:rPr>
                        <a:t>運動班</a:t>
                      </a: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500"/>
                        </a:lnSpc>
                        <a:spcBef>
                          <a:spcPts val="600"/>
                        </a:spcBef>
                        <a:spcAft>
                          <a:spcPts val="0"/>
                        </a:spcAft>
                      </a:pP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2022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年</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月</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28</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日起（逢星期一）</a:t>
                      </a:r>
                      <a:endPar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endParaRPr>
                    </a:p>
                    <a:p>
                      <a:pPr algn="l">
                        <a:lnSpc>
                          <a:spcPts val="1500"/>
                        </a:lnSpc>
                        <a:spcBef>
                          <a:spcPts val="600"/>
                        </a:spcBef>
                        <a:spcAft>
                          <a:spcPts val="0"/>
                        </a:spcAft>
                      </a:pP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上午</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10</a:t>
                      </a:r>
                      <a:r>
                        <a:rPr lang="zh-TW" altLang="en-US" sz="1200" spc="-80" dirty="0" smtClean="0">
                          <a:effectLst/>
                          <a:latin typeface="標楷體" panose="03000509000000000000" pitchFamily="65" charset="-120"/>
                          <a:ea typeface="標楷體" panose="03000509000000000000" pitchFamily="65" charset="-120"/>
                          <a:cs typeface="細明體" panose="02020509000000000000" pitchFamily="49" charset="-120"/>
                        </a:rPr>
                        <a:t>：</a:t>
                      </a:r>
                      <a:r>
                        <a:rPr lang="en-US" altLang="zh-TW" sz="1200" spc="-80" dirty="0" smtClean="0">
                          <a:effectLst/>
                          <a:latin typeface="標楷體" panose="03000509000000000000" pitchFamily="65" charset="-120"/>
                          <a:ea typeface="標楷體" panose="03000509000000000000" pitchFamily="65" charset="-120"/>
                          <a:cs typeface="細明體" panose="02020509000000000000" pitchFamily="49" charset="-120"/>
                        </a:rPr>
                        <a:t>00</a:t>
                      </a:r>
                    </a:p>
                    <a:p>
                      <a:pPr algn="l">
                        <a:lnSpc>
                          <a:spcPts val="1500"/>
                        </a:lnSpc>
                        <a:spcBef>
                          <a:spcPts val="600"/>
                        </a:spcBef>
                        <a:spcAft>
                          <a:spcPts val="0"/>
                        </a:spcAft>
                      </a:pPr>
                      <a:r>
                        <a:rPr lang="zh-TW" altLang="en-US" sz="1200" kern="1200" dirty="0" smtClean="0">
                          <a:solidFill>
                            <a:schemeClr val="tx1"/>
                          </a:solidFill>
                          <a:effectLst/>
                          <a:latin typeface="標楷體" panose="03000509000000000000" pitchFamily="65" charset="-120"/>
                          <a:ea typeface="標楷體" panose="03000509000000000000" pitchFamily="65" charset="-120"/>
                          <a:cs typeface="+mn-cs"/>
                        </a:rPr>
                        <a:t>以影片形式於課堂時間播放</a:t>
                      </a:r>
                      <a:endParaRPr lang="en-US" altLang="zh-TW" sz="1200" kern="1200" dirty="0" smtClean="0">
                        <a:solidFill>
                          <a:schemeClr val="tx1"/>
                        </a:solidFill>
                        <a:effectLst/>
                        <a:latin typeface="標楷體" panose="03000509000000000000" pitchFamily="65" charset="-120"/>
                        <a:ea typeface="標楷體" panose="03000509000000000000" pitchFamily="65" charset="-120"/>
                        <a:cs typeface="+mn-cs"/>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Bef>
                          <a:spcPts val="600"/>
                        </a:spcBef>
                        <a:spcAft>
                          <a:spcPts val="0"/>
                        </a:spcAft>
                      </a:pPr>
                      <a:r>
                        <a:rPr lang="zh-TW" altLang="en-US" sz="1200" dirty="0" smtClean="0">
                          <a:effectLst/>
                          <a:latin typeface="標楷體" panose="03000509000000000000" pitchFamily="65" charset="-120"/>
                          <a:ea typeface="標楷體" panose="03000509000000000000" pitchFamily="65" charset="-120"/>
                        </a:rPr>
                        <a:t>全免</a:t>
                      </a:r>
                      <a:endParaRPr lang="en-US" altLang="zh-TW" sz="1200" dirty="0" smtClean="0">
                        <a:effectLst/>
                        <a:latin typeface="標楷體" panose="03000509000000000000" pitchFamily="65" charset="-120"/>
                        <a:ea typeface="標楷體" panose="03000509000000000000" pitchFamily="65" charset="-120"/>
                      </a:endParaRPr>
                    </a:p>
                    <a:p>
                      <a:pPr algn="ctr">
                        <a:lnSpc>
                          <a:spcPts val="1500"/>
                        </a:lnSpc>
                        <a:spcBef>
                          <a:spcPts val="600"/>
                        </a:spcBef>
                        <a:spcAft>
                          <a:spcPts val="0"/>
                        </a:spcAft>
                      </a:pPr>
                      <a:r>
                        <a:rPr lang="zh-TW" altLang="en-US" sz="1200" dirty="0" smtClean="0">
                          <a:effectLst/>
                          <a:latin typeface="標楷體" panose="03000509000000000000" pitchFamily="65" charset="-120"/>
                          <a:ea typeface="標楷體" panose="03000509000000000000" pitchFamily="65" charset="-120"/>
                        </a:rPr>
                        <a:t>（共四堂）</a:t>
                      </a: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zh-HK" altLang="en-US" sz="1400" kern="1200" dirty="0" smtClean="0">
                          <a:solidFill>
                            <a:schemeClr val="tx1"/>
                          </a:solidFill>
                          <a:effectLst/>
                          <a:latin typeface="標楷體" panose="03000509000000000000" pitchFamily="65" charset="-120"/>
                          <a:ea typeface="標楷體" panose="03000509000000000000" pitchFamily="65" charset="-120"/>
                          <a:cs typeface="+mn-cs"/>
                        </a:rPr>
                        <a:t>由導師</a:t>
                      </a:r>
                      <a:r>
                        <a:rPr lang="zh-TW" altLang="en-US" sz="1400" u="sng" kern="1200" dirty="0" smtClean="0">
                          <a:solidFill>
                            <a:schemeClr val="tx1"/>
                          </a:solidFill>
                          <a:effectLst/>
                          <a:latin typeface="標楷體" panose="03000509000000000000" pitchFamily="65" charset="-120"/>
                          <a:ea typeface="標楷體" panose="03000509000000000000" pitchFamily="65" charset="-120"/>
                          <a:cs typeface="+mn-cs"/>
                        </a:rPr>
                        <a:t>陳綺雯</a:t>
                      </a:r>
                      <a:r>
                        <a:rPr lang="zh-TW" altLang="en-US" sz="1400" kern="1200" dirty="0" smtClean="0">
                          <a:solidFill>
                            <a:schemeClr val="tx1"/>
                          </a:solidFill>
                          <a:effectLst/>
                          <a:latin typeface="標楷體" panose="03000509000000000000" pitchFamily="65" charset="-120"/>
                          <a:ea typeface="標楷體" panose="03000509000000000000" pitchFamily="65" charset="-120"/>
                          <a:cs typeface="+mn-cs"/>
                        </a:rPr>
                        <a:t>女士教授簡單家居運動。</a:t>
                      </a:r>
                      <a:endParaRPr lang="en-US" sz="1400" kern="1200" dirty="0">
                        <a:solidFill>
                          <a:schemeClr val="tx1"/>
                        </a:solidFill>
                        <a:effectLst/>
                        <a:latin typeface="標楷體" panose="03000509000000000000" pitchFamily="65" charset="-120"/>
                        <a:ea typeface="標楷體" panose="03000509000000000000" pitchFamily="65" charset="-120"/>
                        <a:cs typeface="+mn-cs"/>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400" kern="1200" dirty="0" smtClean="0">
                          <a:solidFill>
                            <a:schemeClr val="tx1"/>
                          </a:solidFill>
                          <a:effectLst/>
                          <a:latin typeface="標楷體" panose="03000509000000000000" pitchFamily="65" charset="-120"/>
                          <a:ea typeface="標楷體" panose="03000509000000000000" pitchFamily="65" charset="-120"/>
                          <a:cs typeface="+mn-cs"/>
                        </a:rPr>
                        <a:t>--</a:t>
                      </a:r>
                      <a:endParaRPr lang="en-US" sz="1400" kern="1200" dirty="0">
                        <a:solidFill>
                          <a:schemeClr val="tx1"/>
                        </a:solidFill>
                        <a:effectLst/>
                        <a:latin typeface="標楷體" panose="03000509000000000000" pitchFamily="65" charset="-120"/>
                        <a:ea typeface="標楷體" panose="03000509000000000000" pitchFamily="65" charset="-120"/>
                        <a:cs typeface="+mn-cs"/>
                      </a:endParaRPr>
                    </a:p>
                  </a:txBody>
                  <a:tcPr marL="59177" marR="591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7836912"/>
                  </a:ext>
                </a:extLst>
              </a:tr>
            </a:tbl>
          </a:graphicData>
        </a:graphic>
      </p:graphicFrame>
      <p:sp>
        <p:nvSpPr>
          <p:cNvPr id="3" name="矩形 2"/>
          <p:cNvSpPr/>
          <p:nvPr/>
        </p:nvSpPr>
        <p:spPr>
          <a:xfrm>
            <a:off x="199837" y="4918775"/>
            <a:ext cx="9768187" cy="1323439"/>
          </a:xfrm>
          <a:prstGeom prst="rect">
            <a:avLst/>
          </a:prstGeom>
        </p:spPr>
        <p:txBody>
          <a:bodyPr wrap="square">
            <a:spAutoFit/>
          </a:bodyPr>
          <a:lstStyle/>
          <a:p>
            <a:r>
              <a:rPr lang="en-US" altLang="zh-TW" sz="1600" b="1" dirty="0">
                <a:latin typeface="標楷體" panose="03000509000000000000" pitchFamily="65" charset="-120"/>
                <a:ea typeface="標楷體" panose="03000509000000000000" pitchFamily="65" charset="-120"/>
              </a:rPr>
              <a:t>*</a:t>
            </a:r>
            <a:r>
              <a:rPr lang="zh-TW" altLang="en-US" sz="1600" b="1" dirty="0" smtClean="0">
                <a:latin typeface="標楷體" panose="03000509000000000000" pitchFamily="65" charset="-120"/>
                <a:ea typeface="標楷體" panose="03000509000000000000" pitchFamily="65" charset="-120"/>
              </a:rPr>
              <a:t>因</a:t>
            </a:r>
            <a:r>
              <a:rPr lang="zh-TW" altLang="en-US" sz="1600" b="1" dirty="0">
                <a:latin typeface="標楷體" panose="03000509000000000000" pitchFamily="65" charset="-120"/>
                <a:ea typeface="標楷體" panose="03000509000000000000" pitchFamily="65" charset="-120"/>
              </a:rPr>
              <a:t>疫情影響，班組</a:t>
            </a:r>
            <a:r>
              <a:rPr lang="zh-TW" altLang="en-US" sz="1600" b="1" dirty="0" smtClean="0">
                <a:latin typeface="標楷體" panose="03000509000000000000" pitchFamily="65" charset="-120"/>
                <a:ea typeface="標楷體" panose="03000509000000000000" pitchFamily="65" charset="-120"/>
              </a:rPr>
              <a:t>活動改以網上直播</a:t>
            </a:r>
            <a:r>
              <a:rPr lang="en-US" altLang="zh-TW" sz="1600" b="1" dirty="0" smtClean="0">
                <a:latin typeface="標楷體" panose="03000509000000000000" pitchFamily="65" charset="-120"/>
                <a:ea typeface="標楷體" panose="03000509000000000000" pitchFamily="65" charset="-120"/>
              </a:rPr>
              <a:t>zoom/</a:t>
            </a:r>
            <a:r>
              <a:rPr lang="en-US" altLang="zh-TW" sz="1600" b="1" dirty="0" err="1" smtClean="0">
                <a:latin typeface="標楷體" panose="03000509000000000000" pitchFamily="65" charset="-120"/>
                <a:ea typeface="標楷體" panose="03000509000000000000" pitchFamily="65" charset="-120"/>
              </a:rPr>
              <a:t>youtube</a:t>
            </a:r>
            <a:r>
              <a:rPr lang="zh-TW" altLang="en-US" sz="1600" b="1" dirty="0" smtClean="0">
                <a:latin typeface="標楷體" panose="03000509000000000000" pitchFamily="65" charset="-120"/>
                <a:ea typeface="標楷體" panose="03000509000000000000" pitchFamily="65" charset="-120"/>
              </a:rPr>
              <a:t>進行</a:t>
            </a:r>
            <a:r>
              <a:rPr lang="zh-TW" altLang="en-US" sz="1600" b="1" dirty="0">
                <a:latin typeface="標楷體" panose="03000509000000000000" pitchFamily="65" charset="-120"/>
                <a:ea typeface="標楷體" panose="03000509000000000000" pitchFamily="65" charset="-120"/>
              </a:rPr>
              <a:t>。</a:t>
            </a:r>
          </a:p>
          <a:p>
            <a:pPr marL="180975" indent="-180975"/>
            <a:r>
              <a:rPr lang="en-US" altLang="zh-TW" sz="1600" b="1" dirty="0">
                <a:latin typeface="標楷體" panose="03000509000000000000" pitchFamily="65" charset="-120"/>
                <a:ea typeface="標楷體" panose="03000509000000000000" pitchFamily="65" charset="-120"/>
              </a:rPr>
              <a:t>*</a:t>
            </a:r>
            <a:r>
              <a:rPr lang="zh-TW" altLang="en-US" sz="1600" b="1" dirty="0" smtClean="0">
                <a:latin typeface="標楷體" panose="03000509000000000000" pitchFamily="65" charset="-120"/>
                <a:ea typeface="標楷體" panose="03000509000000000000" pitchFamily="65" charset="-120"/>
              </a:rPr>
              <a:t>各</a:t>
            </a:r>
            <a:r>
              <a:rPr lang="zh-TW" altLang="en-US" sz="1600" b="1" dirty="0">
                <a:latin typeface="標楷體" panose="03000509000000000000" pitchFamily="65" charset="-120"/>
                <a:ea typeface="標楷體" panose="03000509000000000000" pitchFamily="65" charset="-120"/>
              </a:rPr>
              <a:t>會員如有興趣，可致電聯絡中心登記有興趣的班組或活動，</a:t>
            </a:r>
            <a:r>
              <a:rPr lang="zh-TW" altLang="en-US" sz="1600" b="1" dirty="0" smtClean="0">
                <a:latin typeface="標楷體" panose="03000509000000000000" pitchFamily="65" charset="-120"/>
                <a:ea typeface="標楷體" panose="03000509000000000000" pitchFamily="65" charset="-120"/>
              </a:rPr>
              <a:t>於</a:t>
            </a:r>
            <a:r>
              <a:rPr lang="en-US" altLang="zh-TW" sz="1600" b="1" dirty="0">
                <a:latin typeface="標楷體" panose="03000509000000000000" pitchFamily="65" charset="-120"/>
                <a:ea typeface="標楷體" panose="03000509000000000000" pitchFamily="65" charset="-120"/>
              </a:rPr>
              <a:t>2</a:t>
            </a:r>
            <a:r>
              <a:rPr lang="zh-TW" altLang="en-US" sz="1600" b="1" dirty="0" smtClean="0">
                <a:latin typeface="標楷體" panose="03000509000000000000" pitchFamily="65" charset="-120"/>
                <a:ea typeface="標楷體" panose="03000509000000000000" pitchFamily="65" charset="-120"/>
              </a:rPr>
              <a:t>月</a:t>
            </a:r>
            <a:r>
              <a:rPr lang="en-US" altLang="zh-TW" sz="1600" b="1" dirty="0">
                <a:latin typeface="標楷體" panose="03000509000000000000" pitchFamily="65" charset="-120"/>
                <a:ea typeface="標楷體" panose="03000509000000000000" pitchFamily="65" charset="-120"/>
              </a:rPr>
              <a:t>9</a:t>
            </a:r>
            <a:r>
              <a:rPr lang="zh-TW" altLang="en-US" sz="1600" b="1" dirty="0" smtClean="0">
                <a:latin typeface="標楷體" panose="03000509000000000000" pitchFamily="65" charset="-120"/>
                <a:ea typeface="標楷體" panose="03000509000000000000" pitchFamily="65" charset="-120"/>
              </a:rPr>
              <a:t>日</a:t>
            </a:r>
            <a:r>
              <a:rPr lang="en-US" altLang="zh-TW" sz="1600" b="1" dirty="0">
                <a:latin typeface="標楷體" panose="03000509000000000000" pitchFamily="65" charset="-120"/>
                <a:ea typeface="標楷體" panose="03000509000000000000" pitchFamily="65" charset="-120"/>
              </a:rPr>
              <a:t>(</a:t>
            </a:r>
            <a:r>
              <a:rPr lang="zh-TW" altLang="en-US" sz="1600" b="1" dirty="0">
                <a:latin typeface="標楷體" panose="03000509000000000000" pitchFamily="65" charset="-120"/>
                <a:ea typeface="標楷體" panose="03000509000000000000" pitchFamily="65" charset="-120"/>
              </a:rPr>
              <a:t>三</a:t>
            </a:r>
            <a:r>
              <a:rPr lang="en-US" altLang="zh-TW" sz="1600" b="1" dirty="0">
                <a:latin typeface="標楷體" panose="03000509000000000000" pitchFamily="65" charset="-120"/>
                <a:ea typeface="標楷體" panose="03000509000000000000" pitchFamily="65" charset="-120"/>
              </a:rPr>
              <a:t>)</a:t>
            </a:r>
            <a:r>
              <a:rPr lang="zh-TW" altLang="en-US" sz="1600" b="1" dirty="0">
                <a:latin typeface="標楷體" panose="03000509000000000000" pitchFamily="65" charset="-120"/>
                <a:ea typeface="標楷體" panose="03000509000000000000" pitchFamily="65" charset="-120"/>
              </a:rPr>
              <a:t>截止登記</a:t>
            </a:r>
            <a:r>
              <a:rPr lang="zh-TW" altLang="en-US" sz="1600" b="1" dirty="0" smtClean="0">
                <a:latin typeface="標楷體" panose="03000509000000000000" pitchFamily="65" charset="-120"/>
                <a:ea typeface="標楷體" panose="03000509000000000000" pitchFamily="65" charset="-120"/>
              </a:rPr>
              <a:t>，</a:t>
            </a:r>
            <a:endParaRPr lang="en-US" altLang="zh-TW" sz="1600" b="1" dirty="0" smtClean="0">
              <a:latin typeface="標楷體" panose="03000509000000000000" pitchFamily="65" charset="-120"/>
              <a:ea typeface="標楷體" panose="03000509000000000000" pitchFamily="65" charset="-120"/>
            </a:endParaRPr>
          </a:p>
          <a:p>
            <a:pPr marL="180975" indent="-180975"/>
            <a:r>
              <a:rPr lang="en-US" altLang="zh-TW" sz="1600" b="1" dirty="0" smtClean="0">
                <a:latin typeface="標楷體" panose="03000509000000000000" pitchFamily="65" charset="-120"/>
                <a:ea typeface="標楷體" panose="03000509000000000000" pitchFamily="65" charset="-120"/>
              </a:rPr>
              <a:t> 2</a:t>
            </a:r>
            <a:r>
              <a:rPr lang="zh-TW" altLang="en-US" sz="1600" b="1" dirty="0" smtClean="0">
                <a:latin typeface="標楷體" panose="03000509000000000000" pitchFamily="65" charset="-120"/>
                <a:ea typeface="標楷體" panose="03000509000000000000" pitchFamily="65" charset="-120"/>
              </a:rPr>
              <a:t>月</a:t>
            </a:r>
            <a:r>
              <a:rPr lang="en-US" altLang="zh-TW" sz="1600" b="1" dirty="0" smtClean="0">
                <a:latin typeface="標楷體" panose="03000509000000000000" pitchFamily="65" charset="-120"/>
                <a:ea typeface="標楷體" panose="03000509000000000000" pitchFamily="65" charset="-120"/>
              </a:rPr>
              <a:t>10</a:t>
            </a:r>
            <a:r>
              <a:rPr lang="zh-TW" altLang="en-US" sz="1600" b="1" dirty="0" smtClean="0">
                <a:latin typeface="標楷體" panose="03000509000000000000" pitchFamily="65" charset="-120"/>
                <a:ea typeface="標楷體" panose="03000509000000000000" pitchFamily="65" charset="-120"/>
              </a:rPr>
              <a:t>日</a:t>
            </a:r>
            <a:r>
              <a:rPr lang="en-US" altLang="zh-TW" sz="1600" b="1" dirty="0">
                <a:latin typeface="標楷體" panose="03000509000000000000" pitchFamily="65" charset="-120"/>
                <a:ea typeface="標楷體" panose="03000509000000000000" pitchFamily="65" charset="-120"/>
              </a:rPr>
              <a:t>(</a:t>
            </a:r>
            <a:r>
              <a:rPr lang="zh-TW" altLang="en-US" sz="1600" b="1" dirty="0">
                <a:latin typeface="標楷體" panose="03000509000000000000" pitchFamily="65" charset="-120"/>
                <a:ea typeface="標楷體" panose="03000509000000000000" pitchFamily="65" charset="-120"/>
              </a:rPr>
              <a:t>四</a:t>
            </a:r>
            <a:r>
              <a:rPr lang="en-US" altLang="zh-TW" sz="1600" b="1" dirty="0">
                <a:latin typeface="標楷體" panose="03000509000000000000" pitchFamily="65" charset="-120"/>
                <a:ea typeface="標楷體" panose="03000509000000000000" pitchFamily="65" charset="-120"/>
              </a:rPr>
              <a:t>)</a:t>
            </a:r>
            <a:r>
              <a:rPr lang="zh-TW" altLang="en-US" sz="1600" b="1" dirty="0" smtClean="0">
                <a:latin typeface="標楷體" panose="03000509000000000000" pitchFamily="65" charset="-120"/>
                <a:ea typeface="標楷體" panose="03000509000000000000" pitchFamily="65" charset="-120"/>
              </a:rPr>
              <a:t>上午</a:t>
            </a:r>
            <a:r>
              <a:rPr lang="en-US" altLang="zh-TW" sz="1600" b="1" dirty="0" smtClean="0">
                <a:latin typeface="標楷體" panose="03000509000000000000" pitchFamily="65" charset="-120"/>
                <a:ea typeface="標楷體" panose="03000509000000000000" pitchFamily="65" charset="-120"/>
              </a:rPr>
              <a:t>9:00</a:t>
            </a:r>
            <a:r>
              <a:rPr lang="zh-TW" altLang="en-US" sz="1600" b="1" dirty="0">
                <a:latin typeface="標楷體" panose="03000509000000000000" pitchFamily="65" charset="-120"/>
                <a:ea typeface="標楷體" panose="03000509000000000000" pitchFamily="65" charset="-120"/>
              </a:rPr>
              <a:t>進行抽籤。</a:t>
            </a:r>
            <a:endParaRPr lang="en-US" altLang="zh-TW" sz="1600" b="1" dirty="0" smtClean="0">
              <a:latin typeface="標楷體" panose="03000509000000000000" pitchFamily="65" charset="-120"/>
              <a:ea typeface="標楷體" panose="03000509000000000000" pitchFamily="65" charset="-120"/>
            </a:endParaRPr>
          </a:p>
          <a:p>
            <a:r>
              <a:rPr lang="en-US" altLang="zh-TW" sz="1600" b="1" dirty="0" smtClean="0">
                <a:latin typeface="標楷體" panose="03000509000000000000" pitchFamily="65" charset="-120"/>
                <a:ea typeface="標楷體" panose="03000509000000000000" pitchFamily="65" charset="-120"/>
              </a:rPr>
              <a:t>*</a:t>
            </a:r>
            <a:r>
              <a:rPr lang="zh-TW" altLang="en-US" sz="1600" b="1" dirty="0" smtClean="0">
                <a:latin typeface="標楷體" panose="03000509000000000000" pitchFamily="65" charset="-120"/>
                <a:ea typeface="標楷體" panose="03000509000000000000" pitchFamily="65" charset="-120"/>
              </a:rPr>
              <a:t>已</a:t>
            </a:r>
            <a:r>
              <a:rPr lang="zh-TW" altLang="en-US" sz="1600" b="1" dirty="0">
                <a:latin typeface="標楷體" panose="03000509000000000000" pitchFamily="65" charset="-120"/>
                <a:ea typeface="標楷體" panose="03000509000000000000" pitchFamily="65" charset="-120"/>
              </a:rPr>
              <a:t>登記參加活動及班組的會員可</a:t>
            </a:r>
            <a:r>
              <a:rPr lang="zh-TW" altLang="en-US" sz="1600" b="1" dirty="0" smtClean="0">
                <a:latin typeface="標楷體" panose="03000509000000000000" pitchFamily="65" charset="-120"/>
                <a:ea typeface="標楷體" panose="03000509000000000000" pitchFamily="65" charset="-120"/>
              </a:rPr>
              <a:t>於</a:t>
            </a:r>
            <a:r>
              <a:rPr lang="en-US" altLang="zh-TW" sz="1600" b="1" dirty="0" smtClean="0">
                <a:latin typeface="標楷體" panose="03000509000000000000" pitchFamily="65" charset="-120"/>
                <a:ea typeface="標楷體" panose="03000509000000000000" pitchFamily="65" charset="-120"/>
              </a:rPr>
              <a:t>2</a:t>
            </a:r>
            <a:r>
              <a:rPr lang="zh-TW" altLang="en-US" sz="1600" b="1" dirty="0" smtClean="0">
                <a:latin typeface="標楷體" panose="03000509000000000000" pitchFamily="65" charset="-120"/>
                <a:ea typeface="標楷體" panose="03000509000000000000" pitchFamily="65" charset="-120"/>
              </a:rPr>
              <a:t>月</a:t>
            </a:r>
            <a:r>
              <a:rPr lang="en-US" altLang="zh-TW" sz="1600" b="1" dirty="0" smtClean="0">
                <a:latin typeface="標楷體" panose="03000509000000000000" pitchFamily="65" charset="-120"/>
                <a:ea typeface="標楷體" panose="03000509000000000000" pitchFamily="65" charset="-120"/>
              </a:rPr>
              <a:t>10</a:t>
            </a:r>
            <a:r>
              <a:rPr lang="zh-TW" altLang="en-US" sz="1600" b="1" dirty="0" smtClean="0">
                <a:latin typeface="標楷體" panose="03000509000000000000" pitchFamily="65" charset="-120"/>
                <a:ea typeface="標楷體" panose="03000509000000000000" pitchFamily="65" charset="-120"/>
              </a:rPr>
              <a:t>日</a:t>
            </a:r>
            <a:r>
              <a:rPr lang="en-US" altLang="zh-TW" sz="1600" b="1" dirty="0" smtClean="0">
                <a:latin typeface="標楷體" panose="03000509000000000000" pitchFamily="65" charset="-120"/>
                <a:ea typeface="標楷體" panose="03000509000000000000" pitchFamily="65" charset="-120"/>
              </a:rPr>
              <a:t>(</a:t>
            </a:r>
            <a:r>
              <a:rPr lang="zh-TW" altLang="en-US" sz="1600" b="1" dirty="0" smtClean="0">
                <a:latin typeface="標楷體" panose="03000509000000000000" pitchFamily="65" charset="-120"/>
                <a:ea typeface="標楷體" panose="03000509000000000000" pitchFamily="65" charset="-120"/>
              </a:rPr>
              <a:t>四</a:t>
            </a:r>
            <a:r>
              <a:rPr lang="en-US" altLang="zh-TW" sz="1600" b="1" dirty="0" smtClean="0">
                <a:latin typeface="標楷體" panose="03000509000000000000" pitchFamily="65" charset="-120"/>
                <a:ea typeface="標楷體" panose="03000509000000000000" pitchFamily="65" charset="-120"/>
              </a:rPr>
              <a:t>)</a:t>
            </a:r>
            <a:r>
              <a:rPr lang="zh-TW" altLang="en-US" sz="1600" b="1" dirty="0" smtClean="0">
                <a:latin typeface="標楷體" panose="03000509000000000000" pitchFamily="65" charset="-120"/>
                <a:ea typeface="標楷體" panose="03000509000000000000" pitchFamily="65" charset="-120"/>
              </a:rPr>
              <a:t>下午</a:t>
            </a:r>
            <a:r>
              <a:rPr lang="en-US" altLang="zh-TW" sz="1600" b="1" dirty="0" smtClean="0">
                <a:latin typeface="標楷體" panose="03000509000000000000" pitchFamily="65" charset="-120"/>
                <a:ea typeface="標楷體" panose="03000509000000000000" pitchFamily="65" charset="-120"/>
              </a:rPr>
              <a:t>2:00</a:t>
            </a:r>
            <a:r>
              <a:rPr lang="zh-TW" altLang="en-US" sz="1600" b="1" dirty="0">
                <a:latin typeface="標楷體" panose="03000509000000000000" pitchFamily="65" charset="-120"/>
                <a:ea typeface="標楷體" panose="03000509000000000000" pitchFamily="65" charset="-120"/>
              </a:rPr>
              <a:t>後致電中心查詢抽籤結果。</a:t>
            </a:r>
            <a:endParaRPr lang="en-US" altLang="zh-TW" sz="1600" b="1" dirty="0" smtClean="0">
              <a:latin typeface="標楷體" panose="03000509000000000000" pitchFamily="65" charset="-120"/>
              <a:ea typeface="標楷體" panose="03000509000000000000" pitchFamily="65" charset="-120"/>
            </a:endParaRPr>
          </a:p>
          <a:p>
            <a:r>
              <a:rPr lang="en-US" altLang="zh-TW" sz="1600" b="1" dirty="0" smtClean="0">
                <a:latin typeface="標楷體" panose="03000509000000000000" pitchFamily="65" charset="-120"/>
                <a:ea typeface="標楷體" panose="03000509000000000000" pitchFamily="65" charset="-120"/>
              </a:rPr>
              <a:t>*</a:t>
            </a:r>
            <a:r>
              <a:rPr lang="zh-TW" altLang="en-US" sz="1600" b="1" dirty="0">
                <a:latin typeface="標楷體" panose="03000509000000000000" pitchFamily="65" charset="-120"/>
                <a:ea typeface="標楷體" panose="03000509000000000000" pitchFamily="65" charset="-120"/>
              </a:rPr>
              <a:t>獲通知抽籤</a:t>
            </a:r>
            <a:r>
              <a:rPr lang="zh-TW" altLang="en-US" sz="1600" b="1" dirty="0" smtClean="0">
                <a:latin typeface="標楷體" panose="03000509000000000000" pitchFamily="65" charset="-120"/>
                <a:ea typeface="標楷體" panose="03000509000000000000" pitchFamily="65" charset="-120"/>
              </a:rPr>
              <a:t>結果的會員可憑有效連結於指定時間進入參與直播。</a:t>
            </a:r>
            <a:endParaRPr lang="en-US" sz="1600" b="1"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5496532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10348</TotalTime>
  <Words>7217</Words>
  <Application>Microsoft Office PowerPoint</Application>
  <PresentationFormat>A4 紙張 (210x297 公釐)</PresentationFormat>
  <Paragraphs>706</Paragraphs>
  <Slides>14</Slides>
  <Notes>8</Notes>
  <HiddenSlides>0</HiddenSlides>
  <MMClips>0</MMClips>
  <ScaleCrop>false</ScaleCrop>
  <HeadingPairs>
    <vt:vector size="6" baseType="variant">
      <vt:variant>
        <vt:lpstr>使用字型</vt:lpstr>
      </vt:variant>
      <vt:variant>
        <vt:i4>12</vt:i4>
      </vt:variant>
      <vt:variant>
        <vt:lpstr>佈景主題</vt:lpstr>
      </vt:variant>
      <vt:variant>
        <vt:i4>1</vt:i4>
      </vt:variant>
      <vt:variant>
        <vt:lpstr>投影片標題</vt:lpstr>
      </vt:variant>
      <vt:variant>
        <vt:i4>14</vt:i4>
      </vt:variant>
    </vt:vector>
  </HeadingPairs>
  <TitlesOfParts>
    <vt:vector size="27" baseType="lpstr">
      <vt:lpstr>SimSun</vt:lpstr>
      <vt:lpstr>細明體</vt:lpstr>
      <vt:lpstr>華康墨字體(P)</vt:lpstr>
      <vt:lpstr>華康談楷體W5</vt:lpstr>
      <vt:lpstr>華康談楷體W5(P)</vt:lpstr>
      <vt:lpstr>新細明體</vt:lpstr>
      <vt:lpstr>標楷體</vt:lpstr>
      <vt:lpstr>Arial</vt:lpstr>
      <vt:lpstr>Calibri</vt:lpstr>
      <vt:lpstr>Calibri Light</vt:lpstr>
      <vt:lpstr>Times New Roman</vt:lpstr>
      <vt:lpstr>Wingdings</vt: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1388</cp:revision>
  <cp:lastPrinted>2022-01-20T04:38:40Z</cp:lastPrinted>
  <dcterms:created xsi:type="dcterms:W3CDTF">2020-09-03T00:26:07Z</dcterms:created>
  <dcterms:modified xsi:type="dcterms:W3CDTF">2022-02-25T07:59:14Z</dcterms:modified>
</cp:coreProperties>
</file>